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media/image12.jp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76" r:id="rId4"/>
  </p:sldMasterIdLst>
  <p:notesMasterIdLst>
    <p:notesMasterId r:id="rId86"/>
  </p:notesMasterIdLst>
  <p:sldIdLst>
    <p:sldId id="257" r:id="rId5"/>
    <p:sldId id="468" r:id="rId6"/>
    <p:sldId id="284" r:id="rId7"/>
    <p:sldId id="344" r:id="rId8"/>
    <p:sldId id="258" r:id="rId9"/>
    <p:sldId id="341" r:id="rId10"/>
    <p:sldId id="285" r:id="rId11"/>
    <p:sldId id="286" r:id="rId12"/>
    <p:sldId id="345" r:id="rId13"/>
    <p:sldId id="348" r:id="rId14"/>
    <p:sldId id="347" r:id="rId15"/>
    <p:sldId id="337" r:id="rId16"/>
    <p:sldId id="293" r:id="rId17"/>
    <p:sldId id="335" r:id="rId18"/>
    <p:sldId id="349" r:id="rId19"/>
    <p:sldId id="342" r:id="rId20"/>
    <p:sldId id="350" r:id="rId21"/>
    <p:sldId id="351" r:id="rId22"/>
    <p:sldId id="352" r:id="rId23"/>
    <p:sldId id="353" r:id="rId24"/>
    <p:sldId id="354" r:id="rId25"/>
    <p:sldId id="473" r:id="rId26"/>
    <p:sldId id="355" r:id="rId27"/>
    <p:sldId id="356" r:id="rId28"/>
    <p:sldId id="256" r:id="rId29"/>
    <p:sldId id="474" r:id="rId30"/>
    <p:sldId id="273" r:id="rId31"/>
    <p:sldId id="275" r:id="rId32"/>
    <p:sldId id="279" r:id="rId33"/>
    <p:sldId id="281" r:id="rId34"/>
    <p:sldId id="280" r:id="rId35"/>
    <p:sldId id="276" r:id="rId36"/>
    <p:sldId id="274" r:id="rId37"/>
    <p:sldId id="282" r:id="rId38"/>
    <p:sldId id="283" r:id="rId39"/>
    <p:sldId id="475" r:id="rId40"/>
    <p:sldId id="259" r:id="rId41"/>
    <p:sldId id="260" r:id="rId42"/>
    <p:sldId id="261" r:id="rId43"/>
    <p:sldId id="264" r:id="rId44"/>
    <p:sldId id="265" r:id="rId45"/>
    <p:sldId id="266" r:id="rId46"/>
    <p:sldId id="268" r:id="rId47"/>
    <p:sldId id="269" r:id="rId48"/>
    <p:sldId id="270" r:id="rId49"/>
    <p:sldId id="272" r:id="rId50"/>
    <p:sldId id="292" r:id="rId51"/>
    <p:sldId id="298" r:id="rId52"/>
    <p:sldId id="471" r:id="rId53"/>
    <p:sldId id="769" r:id="rId54"/>
    <p:sldId id="917" r:id="rId55"/>
    <p:sldId id="923" r:id="rId56"/>
    <p:sldId id="910" r:id="rId57"/>
    <p:sldId id="918" r:id="rId58"/>
    <p:sldId id="912" r:id="rId59"/>
    <p:sldId id="909" r:id="rId60"/>
    <p:sldId id="906" r:id="rId61"/>
    <p:sldId id="913" r:id="rId62"/>
    <p:sldId id="908" r:id="rId63"/>
    <p:sldId id="915" r:id="rId64"/>
    <p:sldId id="919" r:id="rId65"/>
    <p:sldId id="920" r:id="rId66"/>
    <p:sldId id="921" r:id="rId67"/>
    <p:sldId id="911" r:id="rId68"/>
    <p:sldId id="924" r:id="rId69"/>
    <p:sldId id="928" r:id="rId70"/>
    <p:sldId id="930" r:id="rId71"/>
    <p:sldId id="929" r:id="rId72"/>
    <p:sldId id="927" r:id="rId73"/>
    <p:sldId id="916" r:id="rId74"/>
    <p:sldId id="472" r:id="rId75"/>
    <p:sldId id="931" r:id="rId76"/>
    <p:sldId id="932" r:id="rId77"/>
    <p:sldId id="933" r:id="rId78"/>
    <p:sldId id="934" r:id="rId79"/>
    <p:sldId id="935" r:id="rId80"/>
    <p:sldId id="936" r:id="rId81"/>
    <p:sldId id="262" r:id="rId82"/>
    <p:sldId id="263" r:id="rId83"/>
    <p:sldId id="937" r:id="rId84"/>
    <p:sldId id="271" r:id="rId8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0000"/>
    <a:srgbClr val="7F7F7F"/>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ableStyles" Target="tableStyle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E131DC-2C46-4700-A2E2-C46C19DFE86A}" type="doc">
      <dgm:prSet loTypeId="urn:microsoft.com/office/officeart/2005/8/layout/hierarchy1" loCatId="hierarchy" qsTypeId="urn:microsoft.com/office/officeart/2005/8/quickstyle/simple5" qsCatId="simple" csTypeId="urn:microsoft.com/office/officeart/2005/8/colors/accent0_3" csCatId="mainScheme" phldr="1"/>
      <dgm:spPr/>
      <dgm:t>
        <a:bodyPr/>
        <a:lstStyle/>
        <a:p>
          <a:endParaRPr lang="en-US"/>
        </a:p>
      </dgm:t>
    </dgm:pt>
    <dgm:pt modelId="{D088803C-B027-426F-9E7C-3DF5BA206550}">
      <dgm:prSet/>
      <dgm:spPr/>
      <dgm:t>
        <a:bodyPr/>
        <a:lstStyle/>
        <a:p>
          <a:r>
            <a:rPr lang="en-US"/>
            <a:t>Be </a:t>
          </a:r>
          <a:r>
            <a:rPr lang="en-US" b="1"/>
            <a:t>targeted</a:t>
          </a:r>
          <a:r>
            <a:rPr lang="en-US"/>
            <a:t> in your requests for information from subject matter experts.</a:t>
          </a:r>
        </a:p>
      </dgm:t>
    </dgm:pt>
    <dgm:pt modelId="{ED286464-EFE5-4EBE-97CB-95E1BEE1092F}" type="parTrans" cxnId="{E2E1E8EE-7DA1-4D1E-BD17-B9F519EE6D8F}">
      <dgm:prSet/>
      <dgm:spPr/>
      <dgm:t>
        <a:bodyPr/>
        <a:lstStyle/>
        <a:p>
          <a:endParaRPr lang="en-US"/>
        </a:p>
      </dgm:t>
    </dgm:pt>
    <dgm:pt modelId="{98E3A573-27D7-4302-8AA9-F8D1F04A6F63}" type="sibTrans" cxnId="{E2E1E8EE-7DA1-4D1E-BD17-B9F519EE6D8F}">
      <dgm:prSet/>
      <dgm:spPr/>
      <dgm:t>
        <a:bodyPr/>
        <a:lstStyle/>
        <a:p>
          <a:endParaRPr lang="en-US"/>
        </a:p>
      </dgm:t>
    </dgm:pt>
    <dgm:pt modelId="{7AA2EAB4-011E-46B9-8552-0A0130423F5E}">
      <dgm:prSet/>
      <dgm:spPr/>
      <dgm:t>
        <a:bodyPr/>
        <a:lstStyle/>
        <a:p>
          <a:r>
            <a:rPr lang="en-US"/>
            <a:t>Consider using digital surveys to gather the needed information </a:t>
          </a:r>
          <a:r>
            <a:rPr lang="en-US" b="1"/>
            <a:t>efficiently</a:t>
          </a:r>
          <a:r>
            <a:rPr lang="en-US"/>
            <a:t> and with </a:t>
          </a:r>
          <a:r>
            <a:rPr lang="en-US" b="1"/>
            <a:t>precision</a:t>
          </a:r>
          <a:r>
            <a:rPr lang="en-US"/>
            <a:t>.</a:t>
          </a:r>
        </a:p>
      </dgm:t>
    </dgm:pt>
    <dgm:pt modelId="{5D69D8B2-4197-47A0-A233-1E2EC752BF78}" type="parTrans" cxnId="{518F5095-A988-49FB-8434-B915AB8459CB}">
      <dgm:prSet/>
      <dgm:spPr/>
      <dgm:t>
        <a:bodyPr/>
        <a:lstStyle/>
        <a:p>
          <a:endParaRPr lang="en-US"/>
        </a:p>
      </dgm:t>
    </dgm:pt>
    <dgm:pt modelId="{DA56133C-B696-485D-9346-3A19F9AAF88F}" type="sibTrans" cxnId="{518F5095-A988-49FB-8434-B915AB8459CB}">
      <dgm:prSet/>
      <dgm:spPr/>
      <dgm:t>
        <a:bodyPr/>
        <a:lstStyle/>
        <a:p>
          <a:endParaRPr lang="en-US"/>
        </a:p>
      </dgm:t>
    </dgm:pt>
    <dgm:pt modelId="{B11E1D58-3B59-477E-B9E3-8BBDA24E6766}" type="pres">
      <dgm:prSet presAssocID="{90E131DC-2C46-4700-A2E2-C46C19DFE86A}" presName="hierChild1" presStyleCnt="0">
        <dgm:presLayoutVars>
          <dgm:chPref val="1"/>
          <dgm:dir/>
          <dgm:animOne val="branch"/>
          <dgm:animLvl val="lvl"/>
          <dgm:resizeHandles/>
        </dgm:presLayoutVars>
      </dgm:prSet>
      <dgm:spPr/>
    </dgm:pt>
    <dgm:pt modelId="{2123B4B1-0830-4260-AE09-66E9B7ED2C2F}" type="pres">
      <dgm:prSet presAssocID="{D088803C-B027-426F-9E7C-3DF5BA206550}" presName="hierRoot1" presStyleCnt="0"/>
      <dgm:spPr/>
    </dgm:pt>
    <dgm:pt modelId="{E5611718-96D3-424B-8205-482DC3262023}" type="pres">
      <dgm:prSet presAssocID="{D088803C-B027-426F-9E7C-3DF5BA206550}" presName="composite" presStyleCnt="0"/>
      <dgm:spPr/>
    </dgm:pt>
    <dgm:pt modelId="{F0907D45-74FE-4AFF-8C48-86248D628400}" type="pres">
      <dgm:prSet presAssocID="{D088803C-B027-426F-9E7C-3DF5BA206550}" presName="background" presStyleLbl="node0" presStyleIdx="0" presStyleCnt="2"/>
      <dgm:spPr/>
    </dgm:pt>
    <dgm:pt modelId="{1137FD1F-002E-48B6-9CBB-0095463B23D1}" type="pres">
      <dgm:prSet presAssocID="{D088803C-B027-426F-9E7C-3DF5BA206550}" presName="text" presStyleLbl="fgAcc0" presStyleIdx="0" presStyleCnt="2">
        <dgm:presLayoutVars>
          <dgm:chPref val="3"/>
        </dgm:presLayoutVars>
      </dgm:prSet>
      <dgm:spPr/>
    </dgm:pt>
    <dgm:pt modelId="{D2E2E3BA-3B76-46FD-B826-5D9433F0067F}" type="pres">
      <dgm:prSet presAssocID="{D088803C-B027-426F-9E7C-3DF5BA206550}" presName="hierChild2" presStyleCnt="0"/>
      <dgm:spPr/>
    </dgm:pt>
    <dgm:pt modelId="{470CDD6F-4BAC-4C49-A51A-FE32E295E2F4}" type="pres">
      <dgm:prSet presAssocID="{7AA2EAB4-011E-46B9-8552-0A0130423F5E}" presName="hierRoot1" presStyleCnt="0"/>
      <dgm:spPr/>
    </dgm:pt>
    <dgm:pt modelId="{F76F938D-B5C1-4C9E-AE3B-D7EB8867474C}" type="pres">
      <dgm:prSet presAssocID="{7AA2EAB4-011E-46B9-8552-0A0130423F5E}" presName="composite" presStyleCnt="0"/>
      <dgm:spPr/>
    </dgm:pt>
    <dgm:pt modelId="{4D65D4DD-63E8-40D2-8559-C3ADE1D073F9}" type="pres">
      <dgm:prSet presAssocID="{7AA2EAB4-011E-46B9-8552-0A0130423F5E}" presName="background" presStyleLbl="node0" presStyleIdx="1" presStyleCnt="2"/>
      <dgm:spPr/>
    </dgm:pt>
    <dgm:pt modelId="{458BE39D-11A0-48B4-86F0-3A4966EF9789}" type="pres">
      <dgm:prSet presAssocID="{7AA2EAB4-011E-46B9-8552-0A0130423F5E}" presName="text" presStyleLbl="fgAcc0" presStyleIdx="1" presStyleCnt="2">
        <dgm:presLayoutVars>
          <dgm:chPref val="3"/>
        </dgm:presLayoutVars>
      </dgm:prSet>
      <dgm:spPr/>
    </dgm:pt>
    <dgm:pt modelId="{B3080DC4-8636-449F-B7C5-F221D5B1846B}" type="pres">
      <dgm:prSet presAssocID="{7AA2EAB4-011E-46B9-8552-0A0130423F5E}" presName="hierChild2" presStyleCnt="0"/>
      <dgm:spPr/>
    </dgm:pt>
  </dgm:ptLst>
  <dgm:cxnLst>
    <dgm:cxn modelId="{6E2B6C2C-22C0-4024-A874-EAB7BB886FF2}" type="presOf" srcId="{90E131DC-2C46-4700-A2E2-C46C19DFE86A}" destId="{B11E1D58-3B59-477E-B9E3-8BBDA24E6766}" srcOrd="0" destOrd="0" presId="urn:microsoft.com/office/officeart/2005/8/layout/hierarchy1"/>
    <dgm:cxn modelId="{171A0686-1CEE-4158-BB6C-9541B15FC868}" type="presOf" srcId="{7AA2EAB4-011E-46B9-8552-0A0130423F5E}" destId="{458BE39D-11A0-48B4-86F0-3A4966EF9789}" srcOrd="0" destOrd="0" presId="urn:microsoft.com/office/officeart/2005/8/layout/hierarchy1"/>
    <dgm:cxn modelId="{518F5095-A988-49FB-8434-B915AB8459CB}" srcId="{90E131DC-2C46-4700-A2E2-C46C19DFE86A}" destId="{7AA2EAB4-011E-46B9-8552-0A0130423F5E}" srcOrd="1" destOrd="0" parTransId="{5D69D8B2-4197-47A0-A233-1E2EC752BF78}" sibTransId="{DA56133C-B696-485D-9346-3A19F9AAF88F}"/>
    <dgm:cxn modelId="{F133E3BE-A969-401A-915A-EAD7DB3E13D8}" type="presOf" srcId="{D088803C-B027-426F-9E7C-3DF5BA206550}" destId="{1137FD1F-002E-48B6-9CBB-0095463B23D1}" srcOrd="0" destOrd="0" presId="urn:microsoft.com/office/officeart/2005/8/layout/hierarchy1"/>
    <dgm:cxn modelId="{E2E1E8EE-7DA1-4D1E-BD17-B9F519EE6D8F}" srcId="{90E131DC-2C46-4700-A2E2-C46C19DFE86A}" destId="{D088803C-B027-426F-9E7C-3DF5BA206550}" srcOrd="0" destOrd="0" parTransId="{ED286464-EFE5-4EBE-97CB-95E1BEE1092F}" sibTransId="{98E3A573-27D7-4302-8AA9-F8D1F04A6F63}"/>
    <dgm:cxn modelId="{C80F5BAB-0A5D-45FD-BBEC-539752ADF50D}" type="presParOf" srcId="{B11E1D58-3B59-477E-B9E3-8BBDA24E6766}" destId="{2123B4B1-0830-4260-AE09-66E9B7ED2C2F}" srcOrd="0" destOrd="0" presId="urn:microsoft.com/office/officeart/2005/8/layout/hierarchy1"/>
    <dgm:cxn modelId="{D3C1C56C-0B13-455D-9571-773BB766E061}" type="presParOf" srcId="{2123B4B1-0830-4260-AE09-66E9B7ED2C2F}" destId="{E5611718-96D3-424B-8205-482DC3262023}" srcOrd="0" destOrd="0" presId="urn:microsoft.com/office/officeart/2005/8/layout/hierarchy1"/>
    <dgm:cxn modelId="{E4EA3418-A76B-4653-9D55-62B29BF74416}" type="presParOf" srcId="{E5611718-96D3-424B-8205-482DC3262023}" destId="{F0907D45-74FE-4AFF-8C48-86248D628400}" srcOrd="0" destOrd="0" presId="urn:microsoft.com/office/officeart/2005/8/layout/hierarchy1"/>
    <dgm:cxn modelId="{C374972C-1A6F-415B-B4F3-87695AA6D344}" type="presParOf" srcId="{E5611718-96D3-424B-8205-482DC3262023}" destId="{1137FD1F-002E-48B6-9CBB-0095463B23D1}" srcOrd="1" destOrd="0" presId="urn:microsoft.com/office/officeart/2005/8/layout/hierarchy1"/>
    <dgm:cxn modelId="{44FB3B8B-6567-4749-BE7B-147F0B2C7D55}" type="presParOf" srcId="{2123B4B1-0830-4260-AE09-66E9B7ED2C2F}" destId="{D2E2E3BA-3B76-46FD-B826-5D9433F0067F}" srcOrd="1" destOrd="0" presId="urn:microsoft.com/office/officeart/2005/8/layout/hierarchy1"/>
    <dgm:cxn modelId="{88B300A9-2544-4C48-A63D-77C5B7737D52}" type="presParOf" srcId="{B11E1D58-3B59-477E-B9E3-8BBDA24E6766}" destId="{470CDD6F-4BAC-4C49-A51A-FE32E295E2F4}" srcOrd="1" destOrd="0" presId="urn:microsoft.com/office/officeart/2005/8/layout/hierarchy1"/>
    <dgm:cxn modelId="{6C981531-8E96-4F71-8DA3-98EE03709B24}" type="presParOf" srcId="{470CDD6F-4BAC-4C49-A51A-FE32E295E2F4}" destId="{F76F938D-B5C1-4C9E-AE3B-D7EB8867474C}" srcOrd="0" destOrd="0" presId="urn:microsoft.com/office/officeart/2005/8/layout/hierarchy1"/>
    <dgm:cxn modelId="{3172DF3B-8471-4973-A349-7CE2F8171FB1}" type="presParOf" srcId="{F76F938D-B5C1-4C9E-AE3B-D7EB8867474C}" destId="{4D65D4DD-63E8-40D2-8559-C3ADE1D073F9}" srcOrd="0" destOrd="0" presId="urn:microsoft.com/office/officeart/2005/8/layout/hierarchy1"/>
    <dgm:cxn modelId="{14ABE716-15A8-4BDD-9B99-CCAC4C964B26}" type="presParOf" srcId="{F76F938D-B5C1-4C9E-AE3B-D7EB8867474C}" destId="{458BE39D-11A0-48B4-86F0-3A4966EF9789}" srcOrd="1" destOrd="0" presId="urn:microsoft.com/office/officeart/2005/8/layout/hierarchy1"/>
    <dgm:cxn modelId="{1F196870-D46E-400A-B49F-F45716556F7B}" type="presParOf" srcId="{470CDD6F-4BAC-4C49-A51A-FE32E295E2F4}" destId="{B3080DC4-8636-449F-B7C5-F221D5B1846B}"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7B4A4C-46E1-492F-85CB-653CF0228930}"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GB"/>
        </a:p>
      </dgm:t>
    </dgm:pt>
    <dgm:pt modelId="{169ABB89-32F3-456E-9CA8-F88C67C1D128}">
      <dgm:prSet phldrT="[Text]" custT="1"/>
      <dgm:spPr/>
      <dgm:t>
        <a:bodyPr/>
        <a:lstStyle/>
        <a:p>
          <a:r>
            <a:rPr lang="fr-FR" sz="1600"/>
            <a:t>Productivity</a:t>
          </a:r>
          <a:endParaRPr lang="en-GB" sz="1600" dirty="0"/>
        </a:p>
      </dgm:t>
    </dgm:pt>
    <dgm:pt modelId="{D0B4566F-84F9-4787-846D-D504FE17FE16}" type="parTrans" cxnId="{3541F884-DF14-4D7E-A48F-77F0C1CB32BC}">
      <dgm:prSet/>
      <dgm:spPr/>
      <dgm:t>
        <a:bodyPr/>
        <a:lstStyle/>
        <a:p>
          <a:endParaRPr lang="en-GB" sz="2800"/>
        </a:p>
      </dgm:t>
    </dgm:pt>
    <dgm:pt modelId="{9251BC5D-1078-4A30-B3C6-1D34AC60F8CA}" type="sibTrans" cxnId="{3541F884-DF14-4D7E-A48F-77F0C1CB32BC}">
      <dgm:prSet/>
      <dgm:spPr/>
      <dgm:t>
        <a:bodyPr/>
        <a:lstStyle/>
        <a:p>
          <a:endParaRPr lang="en-GB" sz="2800"/>
        </a:p>
      </dgm:t>
    </dgm:pt>
    <dgm:pt modelId="{FE6BC1B4-74D9-43AB-815A-E001A3B0EE70}">
      <dgm:prSet phldrT="[Text]" custT="1"/>
      <dgm:spPr/>
      <dgm:t>
        <a:bodyPr/>
        <a:lstStyle/>
        <a:p>
          <a:pPr marL="1787525" indent="-258763"/>
          <a:r>
            <a:rPr lang="fr-FR" sz="2000" dirty="0" err="1"/>
            <a:t>Sustainable</a:t>
          </a:r>
          <a:r>
            <a:rPr lang="fr-FR" sz="2000" dirty="0"/>
            <a:t> </a:t>
          </a:r>
          <a:r>
            <a:rPr lang="fr-FR" sz="2000" dirty="0" err="1"/>
            <a:t>Development</a:t>
          </a:r>
          <a:r>
            <a:rPr lang="fr-FR" sz="2000" dirty="0"/>
            <a:t> Goals</a:t>
          </a:r>
          <a:endParaRPr lang="en-GB" sz="2000" dirty="0"/>
        </a:p>
      </dgm:t>
    </dgm:pt>
    <dgm:pt modelId="{DBD08AB2-9406-4FB4-9E45-50FDBFCD25C4}" type="parTrans" cxnId="{53E72F86-FD88-40CF-AC5F-D3806F6A720C}">
      <dgm:prSet/>
      <dgm:spPr/>
      <dgm:t>
        <a:bodyPr/>
        <a:lstStyle/>
        <a:p>
          <a:endParaRPr lang="en-GB" sz="2800"/>
        </a:p>
      </dgm:t>
    </dgm:pt>
    <dgm:pt modelId="{C9A50C9E-DDE4-49B2-ABAD-318C30CEF13E}" type="sibTrans" cxnId="{53E72F86-FD88-40CF-AC5F-D3806F6A720C}">
      <dgm:prSet/>
      <dgm:spPr/>
      <dgm:t>
        <a:bodyPr/>
        <a:lstStyle/>
        <a:p>
          <a:endParaRPr lang="en-GB" sz="2800"/>
        </a:p>
      </dgm:t>
    </dgm:pt>
    <dgm:pt modelId="{60F94CD6-827D-4492-98E8-E4CC027DFC23}">
      <dgm:prSet phldrT="[Text]" custT="1"/>
      <dgm:spPr/>
      <dgm:t>
        <a:bodyPr/>
        <a:lstStyle/>
        <a:p>
          <a:r>
            <a:rPr lang="fr-FR" sz="1600" dirty="0" err="1"/>
            <a:t>Human</a:t>
          </a:r>
          <a:r>
            <a:rPr lang="fr-FR" sz="1600" dirty="0"/>
            <a:t> capital</a:t>
          </a:r>
          <a:endParaRPr lang="en-GB" sz="1600" dirty="0"/>
        </a:p>
      </dgm:t>
    </dgm:pt>
    <dgm:pt modelId="{A9D7ECEA-D890-4593-88CC-3D4D39A3B8DC}" type="parTrans" cxnId="{3B808544-25C7-4DE7-9490-E7A4EA51AB95}">
      <dgm:prSet/>
      <dgm:spPr/>
      <dgm:t>
        <a:bodyPr/>
        <a:lstStyle/>
        <a:p>
          <a:endParaRPr lang="en-GB" sz="2800"/>
        </a:p>
      </dgm:t>
    </dgm:pt>
    <dgm:pt modelId="{B1C7747D-9A1B-41B9-9413-5077B8D207A9}" type="sibTrans" cxnId="{3B808544-25C7-4DE7-9490-E7A4EA51AB95}">
      <dgm:prSet/>
      <dgm:spPr/>
      <dgm:t>
        <a:bodyPr/>
        <a:lstStyle/>
        <a:p>
          <a:endParaRPr lang="en-GB" sz="2800"/>
        </a:p>
      </dgm:t>
    </dgm:pt>
    <dgm:pt modelId="{A8DC85E4-CE0F-4170-9D5D-85E21A490539}">
      <dgm:prSet phldrT="[Text]" custT="1"/>
      <dgm:spPr/>
      <dgm:t>
        <a:bodyPr/>
        <a:lstStyle/>
        <a:p>
          <a:r>
            <a:rPr lang="fr-FR" sz="1600" dirty="0" err="1"/>
            <a:t>Societal</a:t>
          </a:r>
          <a:r>
            <a:rPr lang="fr-FR" sz="1600" dirty="0"/>
            <a:t> challenges</a:t>
          </a:r>
          <a:endParaRPr lang="en-GB" sz="1600" dirty="0"/>
        </a:p>
      </dgm:t>
    </dgm:pt>
    <dgm:pt modelId="{342C2F53-773A-446B-B4B5-B0BF6C196932}" type="parTrans" cxnId="{5F8F11B8-F9A3-4E5B-82FC-F9672D4B6655}">
      <dgm:prSet/>
      <dgm:spPr/>
      <dgm:t>
        <a:bodyPr/>
        <a:lstStyle/>
        <a:p>
          <a:endParaRPr lang="en-GB" sz="2800"/>
        </a:p>
      </dgm:t>
    </dgm:pt>
    <dgm:pt modelId="{813A2557-FED8-4C8E-8819-A984FEBC4F12}" type="sibTrans" cxnId="{5F8F11B8-F9A3-4E5B-82FC-F9672D4B6655}">
      <dgm:prSet/>
      <dgm:spPr/>
      <dgm:t>
        <a:bodyPr/>
        <a:lstStyle/>
        <a:p>
          <a:endParaRPr lang="en-GB" sz="2800"/>
        </a:p>
      </dgm:t>
    </dgm:pt>
    <dgm:pt modelId="{1B55ABED-5697-468D-A60F-2CCCC59B91EA}">
      <dgm:prSet phldrT="[Text]" custT="1"/>
      <dgm:spPr/>
      <dgm:t>
        <a:bodyPr/>
        <a:lstStyle/>
        <a:p>
          <a:r>
            <a:rPr lang="fr-FR" sz="1600" dirty="0"/>
            <a:t>Public </a:t>
          </a:r>
          <a:r>
            <a:rPr lang="fr-FR" sz="1600" dirty="0" err="1"/>
            <a:t>policy</a:t>
          </a:r>
          <a:r>
            <a:rPr lang="fr-FR" sz="1600" dirty="0"/>
            <a:t> and </a:t>
          </a:r>
          <a:r>
            <a:rPr lang="fr-FR" sz="1600" dirty="0" err="1"/>
            <a:t>parliamentary</a:t>
          </a:r>
          <a:r>
            <a:rPr lang="fr-FR" sz="1600" dirty="0"/>
            <a:t> </a:t>
          </a:r>
          <a:r>
            <a:rPr lang="fr-FR" sz="1600" dirty="0" err="1"/>
            <a:t>debate</a:t>
          </a:r>
          <a:endParaRPr lang="en-GB" sz="1600" dirty="0"/>
        </a:p>
      </dgm:t>
    </dgm:pt>
    <dgm:pt modelId="{D5272242-5F5A-41B9-84FF-8C751847EDFC}" type="parTrans" cxnId="{587ECE2C-6CB9-4139-8455-093264A0E36E}">
      <dgm:prSet/>
      <dgm:spPr/>
      <dgm:t>
        <a:bodyPr/>
        <a:lstStyle/>
        <a:p>
          <a:endParaRPr lang="en-GB"/>
        </a:p>
      </dgm:t>
    </dgm:pt>
    <dgm:pt modelId="{33953266-A62A-428E-9029-713B12AC898D}" type="sibTrans" cxnId="{587ECE2C-6CB9-4139-8455-093264A0E36E}">
      <dgm:prSet/>
      <dgm:spPr/>
      <dgm:t>
        <a:bodyPr/>
        <a:lstStyle/>
        <a:p>
          <a:endParaRPr lang="en-GB"/>
        </a:p>
      </dgm:t>
    </dgm:pt>
    <dgm:pt modelId="{03685FD1-F61F-4C4E-AA0C-F01E88D95E2D}">
      <dgm:prSet phldrT="[Text]" custT="1"/>
      <dgm:spPr/>
      <dgm:t>
        <a:bodyPr/>
        <a:lstStyle/>
        <a:p>
          <a:pPr marL="1609725" indent="-177800" algn="r"/>
          <a:r>
            <a:rPr lang="fr-FR" sz="2000" dirty="0"/>
            <a:t>« science for </a:t>
          </a:r>
          <a:r>
            <a:rPr lang="fr-FR" sz="2000" dirty="0" err="1"/>
            <a:t>policy</a:t>
          </a:r>
          <a:r>
            <a:rPr lang="fr-FR" sz="2000" dirty="0"/>
            <a:t> »</a:t>
          </a:r>
          <a:endParaRPr lang="en-GB" sz="2000" dirty="0"/>
        </a:p>
      </dgm:t>
    </dgm:pt>
    <dgm:pt modelId="{8B3E0D12-B841-4C16-A2D2-0CECE6C9DE2E}" type="parTrans" cxnId="{7CEF6617-7B5F-48B7-B355-A5D2EAD9F6CC}">
      <dgm:prSet/>
      <dgm:spPr/>
      <dgm:t>
        <a:bodyPr/>
        <a:lstStyle/>
        <a:p>
          <a:endParaRPr lang="en-GB"/>
        </a:p>
      </dgm:t>
    </dgm:pt>
    <dgm:pt modelId="{149A62A5-18E0-4C8D-8F0D-29B8D921D9CA}" type="sibTrans" cxnId="{7CEF6617-7B5F-48B7-B355-A5D2EAD9F6CC}">
      <dgm:prSet/>
      <dgm:spPr/>
      <dgm:t>
        <a:bodyPr/>
        <a:lstStyle/>
        <a:p>
          <a:endParaRPr lang="en-GB"/>
        </a:p>
      </dgm:t>
    </dgm:pt>
    <dgm:pt modelId="{AEEB4D54-DD73-48FF-A9B6-75F1F8A8D1A3}">
      <dgm:prSet phldrT="[Text]" custT="1"/>
      <dgm:spPr/>
      <dgm:t>
        <a:bodyPr/>
        <a:lstStyle/>
        <a:p>
          <a:pPr marL="1609725" indent="-177800" algn="r"/>
          <a:r>
            <a:rPr lang="fr-FR" sz="2000" dirty="0"/>
            <a:t>« </a:t>
          </a:r>
          <a:r>
            <a:rPr lang="fr-FR" sz="2000" dirty="0" err="1"/>
            <a:t>policy</a:t>
          </a:r>
          <a:r>
            <a:rPr lang="fr-FR" sz="2000" dirty="0"/>
            <a:t> for science »</a:t>
          </a:r>
          <a:endParaRPr lang="en-GB" sz="2000" dirty="0"/>
        </a:p>
      </dgm:t>
    </dgm:pt>
    <dgm:pt modelId="{6DF3CCEB-1E2B-4804-955A-70A88C964073}" type="parTrans" cxnId="{45A06F9E-2DB8-4A7C-A6C3-170A55152DF1}">
      <dgm:prSet/>
      <dgm:spPr/>
      <dgm:t>
        <a:bodyPr/>
        <a:lstStyle/>
        <a:p>
          <a:endParaRPr lang="en-US"/>
        </a:p>
      </dgm:t>
    </dgm:pt>
    <dgm:pt modelId="{891023A7-4AC7-4A9C-AD81-ACB731784895}" type="sibTrans" cxnId="{45A06F9E-2DB8-4A7C-A6C3-170A55152DF1}">
      <dgm:prSet/>
      <dgm:spPr/>
      <dgm:t>
        <a:bodyPr/>
        <a:lstStyle/>
        <a:p>
          <a:endParaRPr lang="en-US"/>
        </a:p>
      </dgm:t>
    </dgm:pt>
    <dgm:pt modelId="{F7BE219D-5813-4BA5-9529-0EA6720B0DFA}" type="pres">
      <dgm:prSet presAssocID="{A57B4A4C-46E1-492F-85CB-653CF0228930}" presName="composite" presStyleCnt="0">
        <dgm:presLayoutVars>
          <dgm:chMax val="5"/>
          <dgm:dir/>
          <dgm:animLvl val="ctr"/>
          <dgm:resizeHandles val="exact"/>
        </dgm:presLayoutVars>
      </dgm:prSet>
      <dgm:spPr/>
    </dgm:pt>
    <dgm:pt modelId="{31FA861A-E4EF-4115-8ADA-0FEB1039E3DB}" type="pres">
      <dgm:prSet presAssocID="{A57B4A4C-46E1-492F-85CB-653CF0228930}" presName="cycle" presStyleCnt="0"/>
      <dgm:spPr/>
    </dgm:pt>
    <dgm:pt modelId="{A535A99B-B787-4CC7-942A-46CF14A37B58}" type="pres">
      <dgm:prSet presAssocID="{A57B4A4C-46E1-492F-85CB-653CF0228930}" presName="centerShape" presStyleCnt="0"/>
      <dgm:spPr/>
    </dgm:pt>
    <dgm:pt modelId="{5B6C8B77-4341-4544-8DA5-3164DDD7026A}" type="pres">
      <dgm:prSet presAssocID="{A57B4A4C-46E1-492F-85CB-653CF0228930}" presName="connSite" presStyleLbl="node1" presStyleIdx="0" presStyleCnt="5"/>
      <dgm:spPr/>
    </dgm:pt>
    <dgm:pt modelId="{BDB2FF65-88A6-435E-A7A4-1DC491748851}" type="pres">
      <dgm:prSet presAssocID="{A57B4A4C-46E1-492F-85CB-653CF0228930}" presName="visible" presStyleLbl="node1" presStyleIdx="0" presStyleCnt="5" custScaleX="97605"/>
      <dgm:spPr>
        <a:solidFill>
          <a:srgbClr val="C00000"/>
        </a:solidFill>
      </dgm:spPr>
    </dgm:pt>
    <dgm:pt modelId="{22635BD1-17D4-43C5-9DA1-98DA9D27D745}" type="pres">
      <dgm:prSet presAssocID="{D0B4566F-84F9-4787-846D-D504FE17FE16}" presName="Name25" presStyleLbl="parChTrans1D1" presStyleIdx="0" presStyleCnt="4"/>
      <dgm:spPr/>
    </dgm:pt>
    <dgm:pt modelId="{6F8533B6-AC05-43D9-89C9-97F0C2B60741}" type="pres">
      <dgm:prSet presAssocID="{169ABB89-32F3-456E-9CA8-F88C67C1D128}" presName="node" presStyleCnt="0"/>
      <dgm:spPr/>
    </dgm:pt>
    <dgm:pt modelId="{6FB7FB8F-D5C0-412F-ABA1-41CE0DB1B523}" type="pres">
      <dgm:prSet presAssocID="{169ABB89-32F3-456E-9CA8-F88C67C1D128}" presName="parentNode" presStyleLbl="node1" presStyleIdx="1" presStyleCnt="5" custScaleX="200625" custScaleY="111536">
        <dgm:presLayoutVars>
          <dgm:chMax val="1"/>
          <dgm:bulletEnabled val="1"/>
        </dgm:presLayoutVars>
      </dgm:prSet>
      <dgm:spPr/>
    </dgm:pt>
    <dgm:pt modelId="{FA69FBAE-0611-4AC5-9745-5EA53B23680D}" type="pres">
      <dgm:prSet presAssocID="{169ABB89-32F3-456E-9CA8-F88C67C1D128}" presName="childNode" presStyleLbl="revTx" presStyleIdx="0" presStyleCnt="2">
        <dgm:presLayoutVars>
          <dgm:bulletEnabled val="1"/>
        </dgm:presLayoutVars>
      </dgm:prSet>
      <dgm:spPr/>
    </dgm:pt>
    <dgm:pt modelId="{BC83D10A-E5EB-45FB-9CAE-5254304E3004}" type="pres">
      <dgm:prSet presAssocID="{342C2F53-773A-446B-B4B5-B0BF6C196932}" presName="Name25" presStyleLbl="parChTrans1D1" presStyleIdx="1" presStyleCnt="4"/>
      <dgm:spPr/>
    </dgm:pt>
    <dgm:pt modelId="{B3A7D46C-05C0-47BA-A502-F6A24F871D1A}" type="pres">
      <dgm:prSet presAssocID="{A8DC85E4-CE0F-4170-9D5D-85E21A490539}" presName="node" presStyleCnt="0"/>
      <dgm:spPr/>
    </dgm:pt>
    <dgm:pt modelId="{ACC896EE-1E19-433D-AF89-F63A3BBB73AD}" type="pres">
      <dgm:prSet presAssocID="{A8DC85E4-CE0F-4170-9D5D-85E21A490539}" presName="parentNode" presStyleLbl="node1" presStyleIdx="2" presStyleCnt="5" custScaleX="215498" custLinFactNeighborX="45399" custLinFactNeighborY="-1050">
        <dgm:presLayoutVars>
          <dgm:chMax val="1"/>
          <dgm:bulletEnabled val="1"/>
        </dgm:presLayoutVars>
      </dgm:prSet>
      <dgm:spPr/>
    </dgm:pt>
    <dgm:pt modelId="{8A7386C3-A414-420C-8A0B-A19A3A4DF4AB}" type="pres">
      <dgm:prSet presAssocID="{A8DC85E4-CE0F-4170-9D5D-85E21A490539}" presName="childNode" presStyleLbl="revTx" presStyleIdx="0" presStyleCnt="2">
        <dgm:presLayoutVars>
          <dgm:bulletEnabled val="1"/>
        </dgm:presLayoutVars>
      </dgm:prSet>
      <dgm:spPr/>
    </dgm:pt>
    <dgm:pt modelId="{6D02E798-5685-4552-BAFF-A8C51D4521DB}" type="pres">
      <dgm:prSet presAssocID="{A9D7ECEA-D890-4593-88CC-3D4D39A3B8DC}" presName="Name25" presStyleLbl="parChTrans1D1" presStyleIdx="2" presStyleCnt="4"/>
      <dgm:spPr/>
    </dgm:pt>
    <dgm:pt modelId="{4A61F371-F662-4481-92CE-A208B44B8230}" type="pres">
      <dgm:prSet presAssocID="{60F94CD6-827D-4492-98E8-E4CC027DFC23}" presName="node" presStyleCnt="0"/>
      <dgm:spPr/>
    </dgm:pt>
    <dgm:pt modelId="{6C316CB7-696C-456F-9252-4565239E6410}" type="pres">
      <dgm:prSet presAssocID="{60F94CD6-827D-4492-98E8-E4CC027DFC23}" presName="parentNode" presStyleLbl="node1" presStyleIdx="3" presStyleCnt="5" custScaleX="172286" custLinFactNeighborX="48361" custLinFactNeighborY="-2821">
        <dgm:presLayoutVars>
          <dgm:chMax val="1"/>
          <dgm:bulletEnabled val="1"/>
        </dgm:presLayoutVars>
      </dgm:prSet>
      <dgm:spPr/>
    </dgm:pt>
    <dgm:pt modelId="{8FE6AC6B-7017-4CE8-A63D-2F7282AD036D}" type="pres">
      <dgm:prSet presAssocID="{60F94CD6-827D-4492-98E8-E4CC027DFC23}" presName="childNode" presStyleLbl="revTx" presStyleIdx="0" presStyleCnt="2">
        <dgm:presLayoutVars>
          <dgm:bulletEnabled val="1"/>
        </dgm:presLayoutVars>
      </dgm:prSet>
      <dgm:spPr/>
    </dgm:pt>
    <dgm:pt modelId="{652EB386-2D59-42DB-B827-10294000D0AA}" type="pres">
      <dgm:prSet presAssocID="{D5272242-5F5A-41B9-84FF-8C751847EDFC}" presName="Name25" presStyleLbl="parChTrans1D1" presStyleIdx="3" presStyleCnt="4"/>
      <dgm:spPr/>
    </dgm:pt>
    <dgm:pt modelId="{DA6EE43C-E0B4-41E4-A799-84565717865E}" type="pres">
      <dgm:prSet presAssocID="{1B55ABED-5697-468D-A60F-2CCCC59B91EA}" presName="node" presStyleCnt="0"/>
      <dgm:spPr/>
    </dgm:pt>
    <dgm:pt modelId="{77AD81DE-0AD2-490F-A28D-AB981B520123}" type="pres">
      <dgm:prSet presAssocID="{1B55ABED-5697-468D-A60F-2CCCC59B91EA}" presName="parentNode" presStyleLbl="node1" presStyleIdx="4" presStyleCnt="5" custScaleX="332234">
        <dgm:presLayoutVars>
          <dgm:chMax val="1"/>
          <dgm:bulletEnabled val="1"/>
        </dgm:presLayoutVars>
      </dgm:prSet>
      <dgm:spPr/>
    </dgm:pt>
    <dgm:pt modelId="{A86B406B-BE65-43A5-8266-16C7DBBAA1DE}" type="pres">
      <dgm:prSet presAssocID="{1B55ABED-5697-468D-A60F-2CCCC59B91EA}" presName="childNode" presStyleLbl="revTx" presStyleIdx="1" presStyleCnt="2">
        <dgm:presLayoutVars>
          <dgm:bulletEnabled val="1"/>
        </dgm:presLayoutVars>
      </dgm:prSet>
      <dgm:spPr/>
    </dgm:pt>
  </dgm:ptLst>
  <dgm:cxnLst>
    <dgm:cxn modelId="{B6ABC210-6305-439C-BFBB-9D9D0EDA47AD}" type="presOf" srcId="{A9D7ECEA-D890-4593-88CC-3D4D39A3B8DC}" destId="{6D02E798-5685-4552-BAFF-A8C51D4521DB}" srcOrd="0" destOrd="0" presId="urn:microsoft.com/office/officeart/2005/8/layout/radial2"/>
    <dgm:cxn modelId="{7CEF6617-7B5F-48B7-B355-A5D2EAD9F6CC}" srcId="{1B55ABED-5697-468D-A60F-2CCCC59B91EA}" destId="{03685FD1-F61F-4C4E-AA0C-F01E88D95E2D}" srcOrd="0" destOrd="0" parTransId="{8B3E0D12-B841-4C16-A2D2-0CECE6C9DE2E}" sibTransId="{149A62A5-18E0-4C8D-8F0D-29B8D921D9CA}"/>
    <dgm:cxn modelId="{B2BAEE21-47B5-4D7E-BE81-EA8F315CEAC1}" type="presOf" srcId="{A57B4A4C-46E1-492F-85CB-653CF0228930}" destId="{F7BE219D-5813-4BA5-9529-0EA6720B0DFA}" srcOrd="0" destOrd="0" presId="urn:microsoft.com/office/officeart/2005/8/layout/radial2"/>
    <dgm:cxn modelId="{60558422-F8D9-4793-BEC0-59D172156A2C}" type="presOf" srcId="{FE6BC1B4-74D9-43AB-815A-E001A3B0EE70}" destId="{8A7386C3-A414-420C-8A0B-A19A3A4DF4AB}" srcOrd="0" destOrd="0" presId="urn:microsoft.com/office/officeart/2005/8/layout/radial2"/>
    <dgm:cxn modelId="{587ECE2C-6CB9-4139-8455-093264A0E36E}" srcId="{A57B4A4C-46E1-492F-85CB-653CF0228930}" destId="{1B55ABED-5697-468D-A60F-2CCCC59B91EA}" srcOrd="3" destOrd="0" parTransId="{D5272242-5F5A-41B9-84FF-8C751847EDFC}" sibTransId="{33953266-A62A-428E-9029-713B12AC898D}"/>
    <dgm:cxn modelId="{3B808544-25C7-4DE7-9490-E7A4EA51AB95}" srcId="{A57B4A4C-46E1-492F-85CB-653CF0228930}" destId="{60F94CD6-827D-4492-98E8-E4CC027DFC23}" srcOrd="2" destOrd="0" parTransId="{A9D7ECEA-D890-4593-88CC-3D4D39A3B8DC}" sibTransId="{B1C7747D-9A1B-41B9-9413-5077B8D207A9}"/>
    <dgm:cxn modelId="{F15E1365-FA67-4807-A31C-D1125CA4BFC6}" type="presOf" srcId="{03685FD1-F61F-4C4E-AA0C-F01E88D95E2D}" destId="{A86B406B-BE65-43A5-8266-16C7DBBAA1DE}" srcOrd="0" destOrd="0" presId="urn:microsoft.com/office/officeart/2005/8/layout/radial2"/>
    <dgm:cxn modelId="{6D80A965-0B7E-43B9-BC6D-02A1C26785B9}" type="presOf" srcId="{D0B4566F-84F9-4787-846D-D504FE17FE16}" destId="{22635BD1-17D4-43C5-9DA1-98DA9D27D745}" srcOrd="0" destOrd="0" presId="urn:microsoft.com/office/officeart/2005/8/layout/radial2"/>
    <dgm:cxn modelId="{0C097876-0FD6-458B-9611-3635BC5A1BCD}" type="presOf" srcId="{169ABB89-32F3-456E-9CA8-F88C67C1D128}" destId="{6FB7FB8F-D5C0-412F-ABA1-41CE0DB1B523}" srcOrd="0" destOrd="0" presId="urn:microsoft.com/office/officeart/2005/8/layout/radial2"/>
    <dgm:cxn modelId="{3895E77B-2EF6-4DFD-8F44-443553C5A873}" type="presOf" srcId="{1B55ABED-5697-468D-A60F-2CCCC59B91EA}" destId="{77AD81DE-0AD2-490F-A28D-AB981B520123}" srcOrd="0" destOrd="0" presId="urn:microsoft.com/office/officeart/2005/8/layout/radial2"/>
    <dgm:cxn modelId="{3541F884-DF14-4D7E-A48F-77F0C1CB32BC}" srcId="{A57B4A4C-46E1-492F-85CB-653CF0228930}" destId="{169ABB89-32F3-456E-9CA8-F88C67C1D128}" srcOrd="0" destOrd="0" parTransId="{D0B4566F-84F9-4787-846D-D504FE17FE16}" sibTransId="{9251BC5D-1078-4A30-B3C6-1D34AC60F8CA}"/>
    <dgm:cxn modelId="{53E72F86-FD88-40CF-AC5F-D3806F6A720C}" srcId="{A8DC85E4-CE0F-4170-9D5D-85E21A490539}" destId="{FE6BC1B4-74D9-43AB-815A-E001A3B0EE70}" srcOrd="0" destOrd="0" parTransId="{DBD08AB2-9406-4FB4-9E45-50FDBFCD25C4}" sibTransId="{C9A50C9E-DDE4-49B2-ABAD-318C30CEF13E}"/>
    <dgm:cxn modelId="{84DFA096-6C41-4F65-974D-C801ABDEEB92}" type="presOf" srcId="{60F94CD6-827D-4492-98E8-E4CC027DFC23}" destId="{6C316CB7-696C-456F-9252-4565239E6410}" srcOrd="0" destOrd="0" presId="urn:microsoft.com/office/officeart/2005/8/layout/radial2"/>
    <dgm:cxn modelId="{45A06F9E-2DB8-4A7C-A6C3-170A55152DF1}" srcId="{1B55ABED-5697-468D-A60F-2CCCC59B91EA}" destId="{AEEB4D54-DD73-48FF-A9B6-75F1F8A8D1A3}" srcOrd="1" destOrd="0" parTransId="{6DF3CCEB-1E2B-4804-955A-70A88C964073}" sibTransId="{891023A7-4AC7-4A9C-AD81-ACB731784895}"/>
    <dgm:cxn modelId="{5F8F11B8-F9A3-4E5B-82FC-F9672D4B6655}" srcId="{A57B4A4C-46E1-492F-85CB-653CF0228930}" destId="{A8DC85E4-CE0F-4170-9D5D-85E21A490539}" srcOrd="1" destOrd="0" parTransId="{342C2F53-773A-446B-B4B5-B0BF6C196932}" sibTransId="{813A2557-FED8-4C8E-8819-A984FEBC4F12}"/>
    <dgm:cxn modelId="{091473C2-F27B-46AF-949B-ED61E495575F}" type="presOf" srcId="{A8DC85E4-CE0F-4170-9D5D-85E21A490539}" destId="{ACC896EE-1E19-433D-AF89-F63A3BBB73AD}" srcOrd="0" destOrd="0" presId="urn:microsoft.com/office/officeart/2005/8/layout/radial2"/>
    <dgm:cxn modelId="{2F89ACD5-C3A6-44C5-BF9E-EA0603C1E2C6}" type="presOf" srcId="{342C2F53-773A-446B-B4B5-B0BF6C196932}" destId="{BC83D10A-E5EB-45FB-9CAE-5254304E3004}" srcOrd="0" destOrd="0" presId="urn:microsoft.com/office/officeart/2005/8/layout/radial2"/>
    <dgm:cxn modelId="{7806D4E4-6958-4930-80B5-99F25CAB41A1}" type="presOf" srcId="{D5272242-5F5A-41B9-84FF-8C751847EDFC}" destId="{652EB386-2D59-42DB-B827-10294000D0AA}" srcOrd="0" destOrd="0" presId="urn:microsoft.com/office/officeart/2005/8/layout/radial2"/>
    <dgm:cxn modelId="{F284CFFC-7C18-4C51-986F-478CE14C73D8}" type="presOf" srcId="{AEEB4D54-DD73-48FF-A9B6-75F1F8A8D1A3}" destId="{A86B406B-BE65-43A5-8266-16C7DBBAA1DE}" srcOrd="0" destOrd="1" presId="urn:microsoft.com/office/officeart/2005/8/layout/radial2"/>
    <dgm:cxn modelId="{3DF43EF3-819A-4E99-9AC9-28D4E26D6B8B}" type="presParOf" srcId="{F7BE219D-5813-4BA5-9529-0EA6720B0DFA}" destId="{31FA861A-E4EF-4115-8ADA-0FEB1039E3DB}" srcOrd="0" destOrd="0" presId="urn:microsoft.com/office/officeart/2005/8/layout/radial2"/>
    <dgm:cxn modelId="{F1F03A5D-ADCC-43BA-9237-E66453103190}" type="presParOf" srcId="{31FA861A-E4EF-4115-8ADA-0FEB1039E3DB}" destId="{A535A99B-B787-4CC7-942A-46CF14A37B58}" srcOrd="0" destOrd="0" presId="urn:microsoft.com/office/officeart/2005/8/layout/radial2"/>
    <dgm:cxn modelId="{DCB7663C-EE07-44DE-803A-4B80EA3EFCE9}" type="presParOf" srcId="{A535A99B-B787-4CC7-942A-46CF14A37B58}" destId="{5B6C8B77-4341-4544-8DA5-3164DDD7026A}" srcOrd="0" destOrd="0" presId="urn:microsoft.com/office/officeart/2005/8/layout/radial2"/>
    <dgm:cxn modelId="{64DBFCB0-4EA1-4304-B0E8-2DB6E8E36FF5}" type="presParOf" srcId="{A535A99B-B787-4CC7-942A-46CF14A37B58}" destId="{BDB2FF65-88A6-435E-A7A4-1DC491748851}" srcOrd="1" destOrd="0" presId="urn:microsoft.com/office/officeart/2005/8/layout/radial2"/>
    <dgm:cxn modelId="{E8A44B54-ED2E-4E3F-8A09-AC838F05EA6D}" type="presParOf" srcId="{31FA861A-E4EF-4115-8ADA-0FEB1039E3DB}" destId="{22635BD1-17D4-43C5-9DA1-98DA9D27D745}" srcOrd="1" destOrd="0" presId="urn:microsoft.com/office/officeart/2005/8/layout/radial2"/>
    <dgm:cxn modelId="{67E383BE-EDB2-4AD5-AD79-E3C2AB5D1D73}" type="presParOf" srcId="{31FA861A-E4EF-4115-8ADA-0FEB1039E3DB}" destId="{6F8533B6-AC05-43D9-89C9-97F0C2B60741}" srcOrd="2" destOrd="0" presId="urn:microsoft.com/office/officeart/2005/8/layout/radial2"/>
    <dgm:cxn modelId="{B31AC852-5FC6-430F-A8D7-CFD59D95FC76}" type="presParOf" srcId="{6F8533B6-AC05-43D9-89C9-97F0C2B60741}" destId="{6FB7FB8F-D5C0-412F-ABA1-41CE0DB1B523}" srcOrd="0" destOrd="0" presId="urn:microsoft.com/office/officeart/2005/8/layout/radial2"/>
    <dgm:cxn modelId="{24B9216D-96C8-4107-A86F-3B6D573BD3F7}" type="presParOf" srcId="{6F8533B6-AC05-43D9-89C9-97F0C2B60741}" destId="{FA69FBAE-0611-4AC5-9745-5EA53B23680D}" srcOrd="1" destOrd="0" presId="urn:microsoft.com/office/officeart/2005/8/layout/radial2"/>
    <dgm:cxn modelId="{BB0CEE9F-68F9-4FBA-978C-29EEC7FFBC36}" type="presParOf" srcId="{31FA861A-E4EF-4115-8ADA-0FEB1039E3DB}" destId="{BC83D10A-E5EB-45FB-9CAE-5254304E3004}" srcOrd="3" destOrd="0" presId="urn:microsoft.com/office/officeart/2005/8/layout/radial2"/>
    <dgm:cxn modelId="{5AAFD824-FB28-4F6F-9AC6-3A5F7BD85F02}" type="presParOf" srcId="{31FA861A-E4EF-4115-8ADA-0FEB1039E3DB}" destId="{B3A7D46C-05C0-47BA-A502-F6A24F871D1A}" srcOrd="4" destOrd="0" presId="urn:microsoft.com/office/officeart/2005/8/layout/radial2"/>
    <dgm:cxn modelId="{9D113567-545B-4C48-870E-7348B04C0562}" type="presParOf" srcId="{B3A7D46C-05C0-47BA-A502-F6A24F871D1A}" destId="{ACC896EE-1E19-433D-AF89-F63A3BBB73AD}" srcOrd="0" destOrd="0" presId="urn:microsoft.com/office/officeart/2005/8/layout/radial2"/>
    <dgm:cxn modelId="{8D502A9F-8186-49D5-87F1-E48D3E9F5135}" type="presParOf" srcId="{B3A7D46C-05C0-47BA-A502-F6A24F871D1A}" destId="{8A7386C3-A414-420C-8A0B-A19A3A4DF4AB}" srcOrd="1" destOrd="0" presId="urn:microsoft.com/office/officeart/2005/8/layout/radial2"/>
    <dgm:cxn modelId="{2D698423-8FEE-43E6-85DF-CD8B99CA76E3}" type="presParOf" srcId="{31FA861A-E4EF-4115-8ADA-0FEB1039E3DB}" destId="{6D02E798-5685-4552-BAFF-A8C51D4521DB}" srcOrd="5" destOrd="0" presId="urn:microsoft.com/office/officeart/2005/8/layout/radial2"/>
    <dgm:cxn modelId="{78CDC2F7-26F3-4EB4-857A-5E0A6245F9D5}" type="presParOf" srcId="{31FA861A-E4EF-4115-8ADA-0FEB1039E3DB}" destId="{4A61F371-F662-4481-92CE-A208B44B8230}" srcOrd="6" destOrd="0" presId="urn:microsoft.com/office/officeart/2005/8/layout/radial2"/>
    <dgm:cxn modelId="{D9F7780A-6570-457B-A243-EA23BE960FBA}" type="presParOf" srcId="{4A61F371-F662-4481-92CE-A208B44B8230}" destId="{6C316CB7-696C-456F-9252-4565239E6410}" srcOrd="0" destOrd="0" presId="urn:microsoft.com/office/officeart/2005/8/layout/radial2"/>
    <dgm:cxn modelId="{98251FD7-7544-4BA1-BA9D-949F8FCB8BEB}" type="presParOf" srcId="{4A61F371-F662-4481-92CE-A208B44B8230}" destId="{8FE6AC6B-7017-4CE8-A63D-2F7282AD036D}" srcOrd="1" destOrd="0" presId="urn:microsoft.com/office/officeart/2005/8/layout/radial2"/>
    <dgm:cxn modelId="{5F2E60A0-5502-4637-ABDA-B08C99E1393A}" type="presParOf" srcId="{31FA861A-E4EF-4115-8ADA-0FEB1039E3DB}" destId="{652EB386-2D59-42DB-B827-10294000D0AA}" srcOrd="7" destOrd="0" presId="urn:microsoft.com/office/officeart/2005/8/layout/radial2"/>
    <dgm:cxn modelId="{DB5CF293-41E1-4FA5-890D-8E5D318C9127}" type="presParOf" srcId="{31FA861A-E4EF-4115-8ADA-0FEB1039E3DB}" destId="{DA6EE43C-E0B4-41E4-A799-84565717865E}" srcOrd="8" destOrd="0" presId="urn:microsoft.com/office/officeart/2005/8/layout/radial2"/>
    <dgm:cxn modelId="{FFFD70AF-5647-4B0D-84E9-C81F56EA9D7F}" type="presParOf" srcId="{DA6EE43C-E0B4-41E4-A799-84565717865E}" destId="{77AD81DE-0AD2-490F-A28D-AB981B520123}" srcOrd="0" destOrd="0" presId="urn:microsoft.com/office/officeart/2005/8/layout/radial2"/>
    <dgm:cxn modelId="{E44DF07B-0492-445D-A6F6-292EAC93CBBE}" type="presParOf" srcId="{DA6EE43C-E0B4-41E4-A799-84565717865E}" destId="{A86B406B-BE65-43A5-8266-16C7DBBAA1DE}"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907D45-74FE-4AFF-8C48-86248D628400}">
      <dsp:nvSpPr>
        <dsp:cNvPr id="0" name=""/>
        <dsp:cNvSpPr/>
      </dsp:nvSpPr>
      <dsp:spPr>
        <a:xfrm>
          <a:off x="1283" y="507350"/>
          <a:ext cx="4505585" cy="2861046"/>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137FD1F-002E-48B6-9CBB-0095463B23D1}">
      <dsp:nvSpPr>
        <dsp:cNvPr id="0" name=""/>
        <dsp:cNvSpPr/>
      </dsp:nvSpPr>
      <dsp:spPr>
        <a:xfrm>
          <a:off x="501904" y="982940"/>
          <a:ext cx="4505585" cy="2861046"/>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Be </a:t>
          </a:r>
          <a:r>
            <a:rPr lang="en-US" sz="3400" b="1" kern="1200"/>
            <a:t>targeted</a:t>
          </a:r>
          <a:r>
            <a:rPr lang="en-US" sz="3400" kern="1200"/>
            <a:t> in your requests for information from subject matter experts.</a:t>
          </a:r>
        </a:p>
      </dsp:txBody>
      <dsp:txXfrm>
        <a:off x="585701" y="1066737"/>
        <a:ext cx="4337991" cy="2693452"/>
      </dsp:txXfrm>
    </dsp:sp>
    <dsp:sp modelId="{4D65D4DD-63E8-40D2-8559-C3ADE1D073F9}">
      <dsp:nvSpPr>
        <dsp:cNvPr id="0" name=""/>
        <dsp:cNvSpPr/>
      </dsp:nvSpPr>
      <dsp:spPr>
        <a:xfrm>
          <a:off x="5508110" y="507350"/>
          <a:ext cx="4505585" cy="2861046"/>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58BE39D-11A0-48B4-86F0-3A4966EF9789}">
      <dsp:nvSpPr>
        <dsp:cNvPr id="0" name=""/>
        <dsp:cNvSpPr/>
      </dsp:nvSpPr>
      <dsp:spPr>
        <a:xfrm>
          <a:off x="6008730" y="982940"/>
          <a:ext cx="4505585" cy="2861046"/>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Consider using digital surveys to gather the needed information </a:t>
          </a:r>
          <a:r>
            <a:rPr lang="en-US" sz="3400" b="1" kern="1200"/>
            <a:t>efficiently</a:t>
          </a:r>
          <a:r>
            <a:rPr lang="en-US" sz="3400" kern="1200"/>
            <a:t> and with </a:t>
          </a:r>
          <a:r>
            <a:rPr lang="en-US" sz="3400" b="1" kern="1200"/>
            <a:t>precision</a:t>
          </a:r>
          <a:r>
            <a:rPr lang="en-US" sz="3400" kern="1200"/>
            <a:t>.</a:t>
          </a:r>
        </a:p>
      </dsp:txBody>
      <dsp:txXfrm>
        <a:off x="6092527" y="1066737"/>
        <a:ext cx="4337991" cy="26934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2EB386-2D59-42DB-B827-10294000D0AA}">
      <dsp:nvSpPr>
        <dsp:cNvPr id="0" name=""/>
        <dsp:cNvSpPr/>
      </dsp:nvSpPr>
      <dsp:spPr>
        <a:xfrm rot="4149771">
          <a:off x="2095348" y="3642155"/>
          <a:ext cx="829082" cy="41528"/>
        </a:xfrm>
        <a:custGeom>
          <a:avLst/>
          <a:gdLst/>
          <a:ahLst/>
          <a:cxnLst/>
          <a:rect l="0" t="0" r="0" b="0"/>
          <a:pathLst>
            <a:path>
              <a:moveTo>
                <a:pt x="0" y="20764"/>
              </a:moveTo>
              <a:lnTo>
                <a:pt x="829082" y="20764"/>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02E798-5685-4552-BAFF-A8C51D4521DB}">
      <dsp:nvSpPr>
        <dsp:cNvPr id="0" name=""/>
        <dsp:cNvSpPr/>
      </dsp:nvSpPr>
      <dsp:spPr>
        <a:xfrm rot="1028330">
          <a:off x="2756737" y="2909956"/>
          <a:ext cx="779363" cy="41528"/>
        </a:xfrm>
        <a:custGeom>
          <a:avLst/>
          <a:gdLst/>
          <a:ahLst/>
          <a:cxnLst/>
          <a:rect l="0" t="0" r="0" b="0"/>
          <a:pathLst>
            <a:path>
              <a:moveTo>
                <a:pt x="0" y="20764"/>
              </a:moveTo>
              <a:lnTo>
                <a:pt x="779363" y="20764"/>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83D10A-E5EB-45FB-9CAE-5254304E3004}">
      <dsp:nvSpPr>
        <dsp:cNvPr id="0" name=""/>
        <dsp:cNvSpPr/>
      </dsp:nvSpPr>
      <dsp:spPr>
        <a:xfrm rot="20466915">
          <a:off x="2759020" y="2272546"/>
          <a:ext cx="558107" cy="41528"/>
        </a:xfrm>
        <a:custGeom>
          <a:avLst/>
          <a:gdLst/>
          <a:ahLst/>
          <a:cxnLst/>
          <a:rect l="0" t="0" r="0" b="0"/>
          <a:pathLst>
            <a:path>
              <a:moveTo>
                <a:pt x="0" y="20764"/>
              </a:moveTo>
              <a:lnTo>
                <a:pt x="558107" y="20764"/>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635BD1-17D4-43C5-9DA1-98DA9D27D745}">
      <dsp:nvSpPr>
        <dsp:cNvPr id="0" name=""/>
        <dsp:cNvSpPr/>
      </dsp:nvSpPr>
      <dsp:spPr>
        <a:xfrm rot="17721839">
          <a:off x="2194766" y="1562442"/>
          <a:ext cx="803917" cy="41528"/>
        </a:xfrm>
        <a:custGeom>
          <a:avLst/>
          <a:gdLst/>
          <a:ahLst/>
          <a:cxnLst/>
          <a:rect l="0" t="0" r="0" b="0"/>
          <a:pathLst>
            <a:path>
              <a:moveTo>
                <a:pt x="0" y="20764"/>
              </a:moveTo>
              <a:lnTo>
                <a:pt x="803917" y="20764"/>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B2FF65-88A6-435E-A7A4-1DC491748851}">
      <dsp:nvSpPr>
        <dsp:cNvPr id="0" name=""/>
        <dsp:cNvSpPr/>
      </dsp:nvSpPr>
      <dsp:spPr>
        <a:xfrm>
          <a:off x="1182904" y="1661617"/>
          <a:ext cx="1853201" cy="1898674"/>
        </a:xfrm>
        <a:prstGeom prst="ellipse">
          <a:avLst/>
        </a:prstGeom>
        <a:solidFill>
          <a:srgbClr val="C00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B7FB8F-D5C0-412F-ABA1-41CE0DB1B523}">
      <dsp:nvSpPr>
        <dsp:cNvPr id="0" name=""/>
        <dsp:cNvSpPr/>
      </dsp:nvSpPr>
      <dsp:spPr>
        <a:xfrm>
          <a:off x="1917380" y="-29651"/>
          <a:ext cx="2285529" cy="1270623"/>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kern="1200"/>
            <a:t>Productivity</a:t>
          </a:r>
          <a:endParaRPr lang="en-GB" sz="1600" kern="1200" dirty="0"/>
        </a:p>
      </dsp:txBody>
      <dsp:txXfrm>
        <a:off x="2252088" y="156427"/>
        <a:ext cx="1616113" cy="898467"/>
      </dsp:txXfrm>
    </dsp:sp>
    <dsp:sp modelId="{ACC896EE-1E19-433D-AF89-F63A3BBB73AD}">
      <dsp:nvSpPr>
        <dsp:cNvPr id="0" name=""/>
        <dsp:cNvSpPr/>
      </dsp:nvSpPr>
      <dsp:spPr>
        <a:xfrm>
          <a:off x="3062660" y="1295401"/>
          <a:ext cx="2454963" cy="1139204"/>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kern="1200" dirty="0" err="1"/>
            <a:t>Societal</a:t>
          </a:r>
          <a:r>
            <a:rPr lang="fr-FR" sz="1600" kern="1200" dirty="0"/>
            <a:t> challenges</a:t>
          </a:r>
          <a:endParaRPr lang="en-GB" sz="1600" kern="1200" dirty="0"/>
        </a:p>
      </dsp:txBody>
      <dsp:txXfrm>
        <a:off x="3422181" y="1462234"/>
        <a:ext cx="1735921" cy="805538"/>
      </dsp:txXfrm>
    </dsp:sp>
    <dsp:sp modelId="{8A7386C3-A414-420C-8A0B-A19A3A4DF4AB}">
      <dsp:nvSpPr>
        <dsp:cNvPr id="0" name=""/>
        <dsp:cNvSpPr/>
      </dsp:nvSpPr>
      <dsp:spPr>
        <a:xfrm>
          <a:off x="3986846" y="1295401"/>
          <a:ext cx="3682445" cy="1139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87525" lvl="1" indent="-258763" algn="l" defTabSz="889000">
            <a:lnSpc>
              <a:spcPct val="90000"/>
            </a:lnSpc>
            <a:spcBef>
              <a:spcPct val="0"/>
            </a:spcBef>
            <a:spcAft>
              <a:spcPct val="15000"/>
            </a:spcAft>
            <a:buChar char="•"/>
          </a:pPr>
          <a:r>
            <a:rPr lang="fr-FR" sz="2000" kern="1200" dirty="0" err="1"/>
            <a:t>Sustainable</a:t>
          </a:r>
          <a:r>
            <a:rPr lang="fr-FR" sz="2000" kern="1200" dirty="0"/>
            <a:t> </a:t>
          </a:r>
          <a:r>
            <a:rPr lang="fr-FR" sz="2000" kern="1200" dirty="0" err="1"/>
            <a:t>Development</a:t>
          </a:r>
          <a:r>
            <a:rPr lang="fr-FR" sz="2000" kern="1200" dirty="0"/>
            <a:t> Goals</a:t>
          </a:r>
          <a:endParaRPr lang="en-GB" sz="2000" kern="1200" dirty="0"/>
        </a:p>
      </dsp:txBody>
      <dsp:txXfrm>
        <a:off x="3986846" y="1295401"/>
        <a:ext cx="3682445" cy="1139204"/>
      </dsp:txXfrm>
    </dsp:sp>
    <dsp:sp modelId="{6C316CB7-696C-456F-9252-4565239E6410}">
      <dsp:nvSpPr>
        <dsp:cNvPr id="0" name=""/>
        <dsp:cNvSpPr/>
      </dsp:nvSpPr>
      <dsp:spPr>
        <a:xfrm>
          <a:off x="3404074" y="2743203"/>
          <a:ext cx="1962690" cy="1139204"/>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kern="1200" dirty="0" err="1"/>
            <a:t>Human</a:t>
          </a:r>
          <a:r>
            <a:rPr lang="fr-FR" sz="1600" kern="1200" dirty="0"/>
            <a:t> capital</a:t>
          </a:r>
          <a:endParaRPr lang="en-GB" sz="1600" kern="1200" dirty="0"/>
        </a:p>
      </dsp:txBody>
      <dsp:txXfrm>
        <a:off x="3691503" y="2910036"/>
        <a:ext cx="1387832" cy="805538"/>
      </dsp:txXfrm>
    </dsp:sp>
    <dsp:sp modelId="{77AD81DE-0AD2-490F-A28D-AB981B520123}">
      <dsp:nvSpPr>
        <dsp:cNvPr id="0" name=""/>
        <dsp:cNvSpPr/>
      </dsp:nvSpPr>
      <dsp:spPr>
        <a:xfrm>
          <a:off x="980320" y="4046646"/>
          <a:ext cx="3784825" cy="1139204"/>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kern="1200" dirty="0"/>
            <a:t>Public </a:t>
          </a:r>
          <a:r>
            <a:rPr lang="fr-FR" sz="1600" kern="1200" dirty="0" err="1"/>
            <a:t>policy</a:t>
          </a:r>
          <a:r>
            <a:rPr lang="fr-FR" sz="1600" kern="1200" dirty="0"/>
            <a:t> and </a:t>
          </a:r>
          <a:r>
            <a:rPr lang="fr-FR" sz="1600" kern="1200" dirty="0" err="1"/>
            <a:t>parliamentary</a:t>
          </a:r>
          <a:r>
            <a:rPr lang="fr-FR" sz="1600" kern="1200" dirty="0"/>
            <a:t> </a:t>
          </a:r>
          <a:r>
            <a:rPr lang="fr-FR" sz="1600" kern="1200" dirty="0" err="1"/>
            <a:t>debate</a:t>
          </a:r>
          <a:endParaRPr lang="en-GB" sz="1600" kern="1200" dirty="0"/>
        </a:p>
      </dsp:txBody>
      <dsp:txXfrm>
        <a:off x="1534595" y="4213479"/>
        <a:ext cx="2676275" cy="805538"/>
      </dsp:txXfrm>
    </dsp:sp>
    <dsp:sp modelId="{A86B406B-BE65-43A5-8266-16C7DBBAA1DE}">
      <dsp:nvSpPr>
        <dsp:cNvPr id="0" name=""/>
        <dsp:cNvSpPr/>
      </dsp:nvSpPr>
      <dsp:spPr>
        <a:xfrm>
          <a:off x="1572040" y="4046646"/>
          <a:ext cx="5677238" cy="1139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609725" lvl="1" indent="-177800" algn="r" defTabSz="889000">
            <a:lnSpc>
              <a:spcPct val="90000"/>
            </a:lnSpc>
            <a:spcBef>
              <a:spcPct val="0"/>
            </a:spcBef>
            <a:spcAft>
              <a:spcPct val="15000"/>
            </a:spcAft>
            <a:buChar char="•"/>
          </a:pPr>
          <a:r>
            <a:rPr lang="fr-FR" sz="2000" kern="1200" dirty="0"/>
            <a:t>« science for </a:t>
          </a:r>
          <a:r>
            <a:rPr lang="fr-FR" sz="2000" kern="1200" dirty="0" err="1"/>
            <a:t>policy</a:t>
          </a:r>
          <a:r>
            <a:rPr lang="fr-FR" sz="2000" kern="1200" dirty="0"/>
            <a:t> »</a:t>
          </a:r>
          <a:endParaRPr lang="en-GB" sz="2000" kern="1200" dirty="0"/>
        </a:p>
        <a:p>
          <a:pPr marL="1609725" lvl="1" indent="-177800" algn="r" defTabSz="889000">
            <a:lnSpc>
              <a:spcPct val="90000"/>
            </a:lnSpc>
            <a:spcBef>
              <a:spcPct val="0"/>
            </a:spcBef>
            <a:spcAft>
              <a:spcPct val="15000"/>
            </a:spcAft>
            <a:buChar char="•"/>
          </a:pPr>
          <a:r>
            <a:rPr lang="fr-FR" sz="2000" kern="1200" dirty="0"/>
            <a:t>« </a:t>
          </a:r>
          <a:r>
            <a:rPr lang="fr-FR" sz="2000" kern="1200" dirty="0" err="1"/>
            <a:t>policy</a:t>
          </a:r>
          <a:r>
            <a:rPr lang="fr-FR" sz="2000" kern="1200" dirty="0"/>
            <a:t> for science »</a:t>
          </a:r>
          <a:endParaRPr lang="en-GB" sz="2000" kern="1200" dirty="0"/>
        </a:p>
      </dsp:txBody>
      <dsp:txXfrm>
        <a:off x="1572040" y="4046646"/>
        <a:ext cx="5677238" cy="113920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506DF9-F0A8-42C4-8073-753FE7A813F5}" type="datetimeFigureOut">
              <a:rPr lang="en-AU" smtClean="0"/>
              <a:t>29/06/2021</a:t>
            </a:fld>
            <a:endParaRPr lang="en-AU"/>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AU"/>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884118-C42D-41FE-A410-D319179E407E}" type="slidenum">
              <a:rPr lang="en-AU" smtClean="0"/>
              <a:t>‹nr.›</a:t>
            </a:fld>
            <a:endParaRPr lang="en-AU"/>
          </a:p>
        </p:txBody>
      </p:sp>
    </p:spTree>
    <p:extLst>
      <p:ext uri="{BB962C8B-B14F-4D97-AF65-F5344CB8AC3E}">
        <p14:creationId xmlns:p14="http://schemas.microsoft.com/office/powerpoint/2010/main" val="3075329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70" name="Google Shape;112;g6efa3314d1_0_22:notes">
            <a:extLst>
              <a:ext uri="{FF2B5EF4-FFF2-40B4-BE49-F238E27FC236}">
                <a16:creationId xmlns:a16="http://schemas.microsoft.com/office/drawing/2014/main" id="{3E611B4A-5BFA-4AE0-AAE8-3EF3480BBA0A}"/>
              </a:ext>
            </a:extLst>
          </p:cNvPr>
          <p:cNvSpPr>
            <a:spLocks noGrp="1" noRot="1" noChangeAspect="1" noTextEdit="1"/>
          </p:cNvSpPr>
          <p:nvPr>
            <p:ph type="sldImg" idx="2"/>
          </p:nvPr>
        </p:nvSpPr>
        <p:spPr>
          <a:ln>
            <a:headEnd/>
            <a:tailEnd/>
          </a:ln>
        </p:spPr>
      </p:sp>
      <p:sp>
        <p:nvSpPr>
          <p:cNvPr id="7171" name="Google Shape;113;g6efa3314d1_0_22:notes">
            <a:extLst>
              <a:ext uri="{FF2B5EF4-FFF2-40B4-BE49-F238E27FC236}">
                <a16:creationId xmlns:a16="http://schemas.microsoft.com/office/drawing/2014/main" id="{B0B0349A-8173-4CEE-BEC1-91F4A5FA0539}"/>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4977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dirty="0">
                <a:effectLst/>
                <a:ea typeface="Arial" panose="020B0604020202020204" pitchFamily="34" charset="0"/>
                <a:cs typeface="Times New Roman" panose="02020603050405020304" pitchFamily="18" charset="0"/>
              </a:rPr>
              <a:t>WORLD VALUES SURVEY (WVS)</a:t>
            </a:r>
          </a:p>
          <a:p>
            <a:pPr marL="0" indent="0">
              <a:buNone/>
            </a:pPr>
            <a:endParaRPr lang="en-US" sz="1200" b="1" dirty="0">
              <a:effectLst/>
              <a:ea typeface="Arial" panose="020B0604020202020204" pitchFamily="34" charset="0"/>
              <a:cs typeface="Times New Roman" panose="02020603050405020304" pitchFamily="18" charset="0"/>
            </a:endParaRPr>
          </a:p>
          <a:p>
            <a:r>
              <a:rPr lang="en-US" sz="1200" dirty="0">
                <a:ea typeface="Arial" panose="020B0604020202020204" pitchFamily="34" charset="0"/>
                <a:cs typeface="Times New Roman" panose="02020603050405020304" pitchFamily="18" charset="0"/>
              </a:rPr>
              <a:t>O</a:t>
            </a:r>
            <a:r>
              <a:rPr lang="en-US" sz="1200" dirty="0">
                <a:effectLst/>
                <a:ea typeface="Arial" panose="020B0604020202020204" pitchFamily="34" charset="0"/>
                <a:cs typeface="Times New Roman" panose="02020603050405020304" pitchFamily="18" charset="0"/>
              </a:rPr>
              <a:t>ver 70,867 respondents of 49 countries and societies over the age of 18 were interviewed.</a:t>
            </a:r>
          </a:p>
          <a:p>
            <a:endParaRPr lang="en-US" sz="1200" dirty="0">
              <a:effectLst/>
              <a:ea typeface="Arial" panose="020B0604020202020204" pitchFamily="34" charset="0"/>
              <a:cs typeface="Times New Roman" panose="02020603050405020304" pitchFamily="18" charset="0"/>
            </a:endParaRPr>
          </a:p>
          <a:p>
            <a:r>
              <a:rPr lang="en-US" sz="1200" dirty="0">
                <a:effectLst/>
                <a:ea typeface="Arial" panose="020B0604020202020204" pitchFamily="34" charset="0"/>
                <a:cs typeface="Times New Roman" panose="02020603050405020304" pitchFamily="18" charset="0"/>
              </a:rPr>
              <a:t>It covers topics such as cultural values, attitudes and beliefs towards gender, family, and religion; attitudes and experience of poverty; education, health, and security; social tolerance and trust, attitudes towards multilateral institutions cultural differences and similarities between regions and societies. </a:t>
            </a:r>
          </a:p>
          <a:p>
            <a:endParaRPr lang="en-US" sz="1200" dirty="0">
              <a:effectLst/>
              <a:ea typeface="Arial" panose="020B0604020202020204" pitchFamily="34" charset="0"/>
              <a:cs typeface="Times New Roman" panose="02020603050405020304" pitchFamily="18" charset="0"/>
            </a:endParaRPr>
          </a:p>
          <a:p>
            <a:r>
              <a:rPr lang="en-US" sz="1200" dirty="0"/>
              <a:t>The study started in early 2017 and concluded in mid-2020.</a:t>
            </a:r>
            <a:endParaRPr lang="es-MX"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685DC0-9766-4720-8DBA-8AB51EA4527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734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dirty="0">
                <a:effectLst/>
                <a:ea typeface="Arial" panose="020B0604020202020204" pitchFamily="34" charset="0"/>
                <a:cs typeface="Times New Roman" panose="02020603050405020304" pitchFamily="18" charset="0"/>
              </a:rPr>
              <a:t>3M STATE OF SCIENCE INDEX SURVEY</a:t>
            </a:r>
            <a:endParaRPr lang="en-US" sz="1200" b="1" dirty="0">
              <a:ea typeface="Arial" panose="020B0604020202020204" pitchFamily="34" charset="0"/>
              <a:cs typeface="Times New Roman" panose="02020603050405020304" pitchFamily="18" charset="0"/>
            </a:endParaRPr>
          </a:p>
          <a:p>
            <a:pPr marL="0" indent="0">
              <a:buNone/>
            </a:pPr>
            <a:endParaRPr lang="en-US" sz="1200" b="1" dirty="0">
              <a:ea typeface="Arial" panose="020B0604020202020204" pitchFamily="34" charset="0"/>
              <a:cs typeface="Times New Roman" panose="02020603050405020304" pitchFamily="18" charset="0"/>
            </a:endParaRPr>
          </a:p>
          <a:p>
            <a:r>
              <a:rPr lang="en-US" sz="1200" dirty="0">
                <a:ea typeface="Arial" panose="020B0604020202020204" pitchFamily="34" charset="0"/>
                <a:cs typeface="Times New Roman" panose="02020603050405020304" pitchFamily="18" charset="0"/>
              </a:rPr>
              <a:t>For the last three years, 3M has launched the annual State of Science Index to track attitudes to science through multi-country original research. </a:t>
            </a:r>
          </a:p>
          <a:p>
            <a:endParaRPr lang="en-US" sz="1200" dirty="0">
              <a:effectLst/>
              <a:ea typeface="Arial" panose="020B0604020202020204" pitchFamily="34" charset="0"/>
              <a:cs typeface="Times New Roman" panose="02020603050405020304" pitchFamily="18" charset="0"/>
            </a:endParaRPr>
          </a:p>
          <a:p>
            <a:r>
              <a:rPr lang="en-US" sz="1200" dirty="0">
                <a:ea typeface="Arial" panose="020B0604020202020204" pitchFamily="34" charset="0"/>
                <a:cs typeface="Times New Roman" panose="02020603050405020304" pitchFamily="18" charset="0"/>
              </a:rPr>
              <a:t>The 2018 survey was conducted across 14 countries from June 14 to August 26, 2017. Globally, 14,036 people were interviewed.</a:t>
            </a:r>
          </a:p>
          <a:p>
            <a:endParaRPr lang="en-US" sz="1200" dirty="0">
              <a:effectLst/>
              <a:ea typeface="Arial" panose="020B0604020202020204" pitchFamily="34" charset="0"/>
              <a:cs typeface="Times New Roman" panose="02020603050405020304" pitchFamily="18" charset="0"/>
            </a:endParaRPr>
          </a:p>
          <a:p>
            <a:r>
              <a:rPr lang="en-US" sz="1200" dirty="0"/>
              <a:t>The 2019 survey was conducted across 14 countries from July 13 to September 10, 2018. Globally, 14,025 people were interviewed.</a:t>
            </a:r>
          </a:p>
          <a:p>
            <a:endParaRPr lang="en-US" sz="1200" dirty="0"/>
          </a:p>
          <a:p>
            <a:r>
              <a:rPr lang="en-US" sz="1200" dirty="0"/>
              <a:t>The 2020 survey was conducted across 14 countries in August-October 2019. Globally, 14,105 people were interviewed.</a:t>
            </a:r>
          </a:p>
          <a:p>
            <a:endParaRPr lang="es-MX"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685DC0-9766-4720-8DBA-8AB51EA4527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6678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685DC0-9766-4720-8DBA-8AB51EA4527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6835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685DC0-9766-4720-8DBA-8AB51EA4527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1991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685DC0-9766-4720-8DBA-8AB51EA4527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499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6ee3f95140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2" name="Google Shape;342;g6ee3f95140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362" name="Google Shape;388;p9:notes">
            <a:extLst>
              <a:ext uri="{FF2B5EF4-FFF2-40B4-BE49-F238E27FC236}">
                <a16:creationId xmlns:a16="http://schemas.microsoft.com/office/drawing/2014/main" id="{A5D46E83-1CE7-40E2-9014-F56DD1496C8C}"/>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
        <p:nvSpPr>
          <p:cNvPr id="15363" name="Google Shape;389;p9:notes">
            <a:extLst>
              <a:ext uri="{FF2B5EF4-FFF2-40B4-BE49-F238E27FC236}">
                <a16:creationId xmlns:a16="http://schemas.microsoft.com/office/drawing/2014/main" id="{70A0B9E6-197F-4193-A50F-CD196CF90F09}"/>
              </a:ext>
            </a:extLst>
          </p:cNvPr>
          <p:cNvSpPr>
            <a:spLocks noGrp="1" noRot="1" noChangeAspect="1" noTextEdit="1"/>
          </p:cNvSpPr>
          <p:nvPr>
            <p:ph type="sldImg" idx="2"/>
          </p:nvPr>
        </p:nvSpPr>
        <p:spPr>
          <a:ln>
            <a:headEnd/>
            <a:tailEnd/>
          </a:ln>
        </p:spPr>
      </p:sp>
    </p:spTree>
    <p:extLst>
      <p:ext uri="{BB962C8B-B14F-4D97-AF65-F5344CB8AC3E}">
        <p14:creationId xmlns:p14="http://schemas.microsoft.com/office/powerpoint/2010/main" val="11776245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EA5625-F01E-41AD-9B22-1603415F42BB}" type="slidenum">
              <a:rPr kumimoji="0" lang="en-GB"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GB"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3835433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C67EAA-2D6D-494F-9B45-ACC54BB9C8DE}" type="slidenum">
              <a:rPr kumimoji="0" lang="en-GB"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0632323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47EE08C-03A5-7040-98EC-3777F247B645}"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388152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6ee3f95140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g6ee3f95140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5852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6efa3314d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6efa3314d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3953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6efa3314d1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6efa3314d1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09817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Google Shape;95;p1:notes">
            <a:extLst>
              <a:ext uri="{FF2B5EF4-FFF2-40B4-BE49-F238E27FC236}">
                <a16:creationId xmlns:a16="http://schemas.microsoft.com/office/drawing/2014/main" id="{3903773E-80C9-4B94-88D4-146ED888830D}"/>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
        <p:nvSpPr>
          <p:cNvPr id="11267" name="Google Shape;96;p1:notes">
            <a:extLst>
              <a:ext uri="{FF2B5EF4-FFF2-40B4-BE49-F238E27FC236}">
                <a16:creationId xmlns:a16="http://schemas.microsoft.com/office/drawing/2014/main" id="{9ACBF6B0-7ACA-4B97-A2B0-623A02515282}"/>
              </a:ext>
            </a:extLst>
          </p:cNvPr>
          <p:cNvSpPr>
            <a:spLocks noGrp="1" noRot="1" noChangeAspect="1" noTextEdit="1"/>
          </p:cNvSpPr>
          <p:nvPr>
            <p:ph type="sldImg" idx="2"/>
          </p:nvPr>
        </p:nvSpPr>
        <p:spPr>
          <a:ln>
            <a:headEnd/>
            <a:tailEn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Note: the indicators proposed for this level in this document can be replicated at regional government level, where appropriate (e.g. where responsibility for science and science funding have been devolved to regional level), to provide a more fine-grained picture.</a:t>
            </a:r>
          </a:p>
          <a:p>
            <a:endParaRPr lang="en-GB" dirty="0"/>
          </a:p>
        </p:txBody>
      </p:sp>
    </p:spTree>
    <p:extLst>
      <p:ext uri="{BB962C8B-B14F-4D97-AF65-F5344CB8AC3E}">
        <p14:creationId xmlns:p14="http://schemas.microsoft.com/office/powerpoint/2010/main" val="2685657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60536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949804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958518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29-6-2021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1551467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29-6-2021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3172380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29-6-2021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1180686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EEC3A-3CE8-4E70-9883-247144610D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MX"/>
          </a:p>
        </p:txBody>
      </p:sp>
      <p:sp>
        <p:nvSpPr>
          <p:cNvPr id="3" name="Subtitle 2">
            <a:extLst>
              <a:ext uri="{FF2B5EF4-FFF2-40B4-BE49-F238E27FC236}">
                <a16:creationId xmlns:a16="http://schemas.microsoft.com/office/drawing/2014/main" id="{94497FFF-1726-413A-90E7-D86FD13574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MX"/>
          </a:p>
        </p:txBody>
      </p:sp>
      <p:sp>
        <p:nvSpPr>
          <p:cNvPr id="4" name="Date Placeholder 3">
            <a:extLst>
              <a:ext uri="{FF2B5EF4-FFF2-40B4-BE49-F238E27FC236}">
                <a16:creationId xmlns:a16="http://schemas.microsoft.com/office/drawing/2014/main" id="{3DAFE5C0-95AD-47AF-BF75-2BC6A04C4D2F}"/>
              </a:ext>
            </a:extLst>
          </p:cNvPr>
          <p:cNvSpPr>
            <a:spLocks noGrp="1"/>
          </p:cNvSpPr>
          <p:nvPr>
            <p:ph type="dt" sz="half" idx="10"/>
          </p:nvPr>
        </p:nvSpPr>
        <p:spPr/>
        <p:txBody>
          <a:bodyPr/>
          <a:lstStyle/>
          <a:p>
            <a:fld id="{3627F233-3385-4BF5-A9FA-BFA68CA31384}" type="datetimeFigureOut">
              <a:rPr lang="es-MX" smtClean="0"/>
              <a:t>29/06/2021</a:t>
            </a:fld>
            <a:endParaRPr lang="es-MX"/>
          </a:p>
        </p:txBody>
      </p:sp>
      <p:sp>
        <p:nvSpPr>
          <p:cNvPr id="5" name="Footer Placeholder 4">
            <a:extLst>
              <a:ext uri="{FF2B5EF4-FFF2-40B4-BE49-F238E27FC236}">
                <a16:creationId xmlns:a16="http://schemas.microsoft.com/office/drawing/2014/main" id="{0E4B5D29-F114-46CE-B283-91183E9C64EF}"/>
              </a:ext>
            </a:extLst>
          </p:cNvPr>
          <p:cNvSpPr>
            <a:spLocks noGrp="1"/>
          </p:cNvSpPr>
          <p:nvPr>
            <p:ph type="ftr" sz="quarter" idx="11"/>
          </p:nvPr>
        </p:nvSpPr>
        <p:spPr/>
        <p:txBody>
          <a:bodyPr/>
          <a:lstStyle/>
          <a:p>
            <a:endParaRPr lang="es-MX"/>
          </a:p>
        </p:txBody>
      </p:sp>
      <p:sp>
        <p:nvSpPr>
          <p:cNvPr id="6" name="Slide Number Placeholder 5">
            <a:extLst>
              <a:ext uri="{FF2B5EF4-FFF2-40B4-BE49-F238E27FC236}">
                <a16:creationId xmlns:a16="http://schemas.microsoft.com/office/drawing/2014/main" id="{A58EDE8C-E872-4847-B168-7F01E4444F79}"/>
              </a:ext>
            </a:extLst>
          </p:cNvPr>
          <p:cNvSpPr>
            <a:spLocks noGrp="1"/>
          </p:cNvSpPr>
          <p:nvPr>
            <p:ph type="sldNum" sz="quarter" idx="12"/>
          </p:nvPr>
        </p:nvSpPr>
        <p:spPr/>
        <p:txBody>
          <a:bodyPr/>
          <a:lstStyle/>
          <a:p>
            <a:fld id="{F71519D6-5B38-48BD-BA37-A915B866C83C}" type="slidenum">
              <a:rPr lang="es-MX" smtClean="0"/>
              <a:t>‹nr.›</a:t>
            </a:fld>
            <a:endParaRPr lang="es-MX"/>
          </a:p>
        </p:txBody>
      </p:sp>
    </p:spTree>
    <p:extLst>
      <p:ext uri="{BB962C8B-B14F-4D97-AF65-F5344CB8AC3E}">
        <p14:creationId xmlns:p14="http://schemas.microsoft.com/office/powerpoint/2010/main" val="23500832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BFEE1-386F-4889-AA8F-E5D9C1CE3176}"/>
              </a:ext>
            </a:extLst>
          </p:cNvPr>
          <p:cNvSpPr>
            <a:spLocks noGrp="1"/>
          </p:cNvSpPr>
          <p:nvPr>
            <p:ph type="title"/>
          </p:nvPr>
        </p:nvSpPr>
        <p:spPr/>
        <p:txBody>
          <a:bodyPr/>
          <a:lstStyle/>
          <a:p>
            <a:r>
              <a:rPr lang="en-US"/>
              <a:t>Click to edit Master title style</a:t>
            </a:r>
            <a:endParaRPr lang="es-MX"/>
          </a:p>
        </p:txBody>
      </p:sp>
      <p:sp>
        <p:nvSpPr>
          <p:cNvPr id="3" name="Content Placeholder 2">
            <a:extLst>
              <a:ext uri="{FF2B5EF4-FFF2-40B4-BE49-F238E27FC236}">
                <a16:creationId xmlns:a16="http://schemas.microsoft.com/office/drawing/2014/main" id="{3618A4CA-A3BE-400E-B683-AF9CFD94FC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a:extLst>
              <a:ext uri="{FF2B5EF4-FFF2-40B4-BE49-F238E27FC236}">
                <a16:creationId xmlns:a16="http://schemas.microsoft.com/office/drawing/2014/main" id="{F7705ED3-D3E4-4CAB-901A-7A41138BC641}"/>
              </a:ext>
            </a:extLst>
          </p:cNvPr>
          <p:cNvSpPr>
            <a:spLocks noGrp="1"/>
          </p:cNvSpPr>
          <p:nvPr>
            <p:ph type="dt" sz="half" idx="10"/>
          </p:nvPr>
        </p:nvSpPr>
        <p:spPr/>
        <p:txBody>
          <a:bodyPr/>
          <a:lstStyle/>
          <a:p>
            <a:fld id="{3627F233-3385-4BF5-A9FA-BFA68CA31384}" type="datetimeFigureOut">
              <a:rPr lang="es-MX" smtClean="0"/>
              <a:t>29/06/2021</a:t>
            </a:fld>
            <a:endParaRPr lang="es-MX"/>
          </a:p>
        </p:txBody>
      </p:sp>
      <p:sp>
        <p:nvSpPr>
          <p:cNvPr id="5" name="Footer Placeholder 4">
            <a:extLst>
              <a:ext uri="{FF2B5EF4-FFF2-40B4-BE49-F238E27FC236}">
                <a16:creationId xmlns:a16="http://schemas.microsoft.com/office/drawing/2014/main" id="{2173383F-B234-4CB8-A017-3713DF168B7D}"/>
              </a:ext>
            </a:extLst>
          </p:cNvPr>
          <p:cNvSpPr>
            <a:spLocks noGrp="1"/>
          </p:cNvSpPr>
          <p:nvPr>
            <p:ph type="ftr" sz="quarter" idx="11"/>
          </p:nvPr>
        </p:nvSpPr>
        <p:spPr/>
        <p:txBody>
          <a:bodyPr/>
          <a:lstStyle/>
          <a:p>
            <a:endParaRPr lang="es-MX"/>
          </a:p>
        </p:txBody>
      </p:sp>
      <p:sp>
        <p:nvSpPr>
          <p:cNvPr id="6" name="Slide Number Placeholder 5">
            <a:extLst>
              <a:ext uri="{FF2B5EF4-FFF2-40B4-BE49-F238E27FC236}">
                <a16:creationId xmlns:a16="http://schemas.microsoft.com/office/drawing/2014/main" id="{EE8466FD-3F58-4876-81B5-5BA5D28646EC}"/>
              </a:ext>
            </a:extLst>
          </p:cNvPr>
          <p:cNvSpPr>
            <a:spLocks noGrp="1"/>
          </p:cNvSpPr>
          <p:nvPr>
            <p:ph type="sldNum" sz="quarter" idx="12"/>
          </p:nvPr>
        </p:nvSpPr>
        <p:spPr/>
        <p:txBody>
          <a:bodyPr/>
          <a:lstStyle/>
          <a:p>
            <a:fld id="{F71519D6-5B38-48BD-BA37-A915B866C83C}" type="slidenum">
              <a:rPr lang="es-MX" smtClean="0"/>
              <a:t>‹nr.›</a:t>
            </a:fld>
            <a:endParaRPr lang="es-MX"/>
          </a:p>
        </p:txBody>
      </p:sp>
    </p:spTree>
    <p:extLst>
      <p:ext uri="{BB962C8B-B14F-4D97-AF65-F5344CB8AC3E}">
        <p14:creationId xmlns:p14="http://schemas.microsoft.com/office/powerpoint/2010/main" val="4835592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14837-3882-4809-997C-C56DE89BB6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MX"/>
          </a:p>
        </p:txBody>
      </p:sp>
      <p:sp>
        <p:nvSpPr>
          <p:cNvPr id="3" name="Text Placeholder 2">
            <a:extLst>
              <a:ext uri="{FF2B5EF4-FFF2-40B4-BE49-F238E27FC236}">
                <a16:creationId xmlns:a16="http://schemas.microsoft.com/office/drawing/2014/main" id="{90607CF5-336E-4724-8678-372FF384B7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44D4FF-1289-4004-83BD-1C7C3EAE88BD}"/>
              </a:ext>
            </a:extLst>
          </p:cNvPr>
          <p:cNvSpPr>
            <a:spLocks noGrp="1"/>
          </p:cNvSpPr>
          <p:nvPr>
            <p:ph type="dt" sz="half" idx="10"/>
          </p:nvPr>
        </p:nvSpPr>
        <p:spPr/>
        <p:txBody>
          <a:bodyPr/>
          <a:lstStyle/>
          <a:p>
            <a:fld id="{3627F233-3385-4BF5-A9FA-BFA68CA31384}" type="datetimeFigureOut">
              <a:rPr lang="es-MX" smtClean="0"/>
              <a:t>29/06/2021</a:t>
            </a:fld>
            <a:endParaRPr lang="es-MX"/>
          </a:p>
        </p:txBody>
      </p:sp>
      <p:sp>
        <p:nvSpPr>
          <p:cNvPr id="5" name="Footer Placeholder 4">
            <a:extLst>
              <a:ext uri="{FF2B5EF4-FFF2-40B4-BE49-F238E27FC236}">
                <a16:creationId xmlns:a16="http://schemas.microsoft.com/office/drawing/2014/main" id="{121382EF-5554-4945-BD03-B1087E980DAA}"/>
              </a:ext>
            </a:extLst>
          </p:cNvPr>
          <p:cNvSpPr>
            <a:spLocks noGrp="1"/>
          </p:cNvSpPr>
          <p:nvPr>
            <p:ph type="ftr" sz="quarter" idx="11"/>
          </p:nvPr>
        </p:nvSpPr>
        <p:spPr/>
        <p:txBody>
          <a:bodyPr/>
          <a:lstStyle/>
          <a:p>
            <a:endParaRPr lang="es-MX"/>
          </a:p>
        </p:txBody>
      </p:sp>
      <p:sp>
        <p:nvSpPr>
          <p:cNvPr id="6" name="Slide Number Placeholder 5">
            <a:extLst>
              <a:ext uri="{FF2B5EF4-FFF2-40B4-BE49-F238E27FC236}">
                <a16:creationId xmlns:a16="http://schemas.microsoft.com/office/drawing/2014/main" id="{DA178E9A-6CA6-49E8-90E0-6BAB3F276932}"/>
              </a:ext>
            </a:extLst>
          </p:cNvPr>
          <p:cNvSpPr>
            <a:spLocks noGrp="1"/>
          </p:cNvSpPr>
          <p:nvPr>
            <p:ph type="sldNum" sz="quarter" idx="12"/>
          </p:nvPr>
        </p:nvSpPr>
        <p:spPr/>
        <p:txBody>
          <a:bodyPr/>
          <a:lstStyle/>
          <a:p>
            <a:fld id="{F71519D6-5B38-48BD-BA37-A915B866C83C}" type="slidenum">
              <a:rPr lang="es-MX" smtClean="0"/>
              <a:t>‹nr.›</a:t>
            </a:fld>
            <a:endParaRPr lang="es-MX"/>
          </a:p>
        </p:txBody>
      </p:sp>
    </p:spTree>
    <p:extLst>
      <p:ext uri="{BB962C8B-B14F-4D97-AF65-F5344CB8AC3E}">
        <p14:creationId xmlns:p14="http://schemas.microsoft.com/office/powerpoint/2010/main" val="5150462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DAB6B-088C-416F-80D7-2BED6C3D75BD}"/>
              </a:ext>
            </a:extLst>
          </p:cNvPr>
          <p:cNvSpPr>
            <a:spLocks noGrp="1"/>
          </p:cNvSpPr>
          <p:nvPr>
            <p:ph type="title"/>
          </p:nvPr>
        </p:nvSpPr>
        <p:spPr/>
        <p:txBody>
          <a:bodyPr/>
          <a:lstStyle/>
          <a:p>
            <a:r>
              <a:rPr lang="en-US"/>
              <a:t>Click to edit Master title style</a:t>
            </a:r>
            <a:endParaRPr lang="es-MX"/>
          </a:p>
        </p:txBody>
      </p:sp>
      <p:sp>
        <p:nvSpPr>
          <p:cNvPr id="3" name="Content Placeholder 2">
            <a:extLst>
              <a:ext uri="{FF2B5EF4-FFF2-40B4-BE49-F238E27FC236}">
                <a16:creationId xmlns:a16="http://schemas.microsoft.com/office/drawing/2014/main" id="{9B010E08-FDD5-427F-B877-80ABEFCAA2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Content Placeholder 3">
            <a:extLst>
              <a:ext uri="{FF2B5EF4-FFF2-40B4-BE49-F238E27FC236}">
                <a16:creationId xmlns:a16="http://schemas.microsoft.com/office/drawing/2014/main" id="{8F47ECD8-E99D-4C9C-B414-C9D1B52223D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5" name="Date Placeholder 4">
            <a:extLst>
              <a:ext uri="{FF2B5EF4-FFF2-40B4-BE49-F238E27FC236}">
                <a16:creationId xmlns:a16="http://schemas.microsoft.com/office/drawing/2014/main" id="{ACBAEC1D-501C-4732-BE84-EF5B24A1F8BC}"/>
              </a:ext>
            </a:extLst>
          </p:cNvPr>
          <p:cNvSpPr>
            <a:spLocks noGrp="1"/>
          </p:cNvSpPr>
          <p:nvPr>
            <p:ph type="dt" sz="half" idx="10"/>
          </p:nvPr>
        </p:nvSpPr>
        <p:spPr/>
        <p:txBody>
          <a:bodyPr/>
          <a:lstStyle/>
          <a:p>
            <a:fld id="{3627F233-3385-4BF5-A9FA-BFA68CA31384}" type="datetimeFigureOut">
              <a:rPr lang="es-MX" smtClean="0"/>
              <a:t>29/06/2021</a:t>
            </a:fld>
            <a:endParaRPr lang="es-MX"/>
          </a:p>
        </p:txBody>
      </p:sp>
      <p:sp>
        <p:nvSpPr>
          <p:cNvPr id="6" name="Footer Placeholder 5">
            <a:extLst>
              <a:ext uri="{FF2B5EF4-FFF2-40B4-BE49-F238E27FC236}">
                <a16:creationId xmlns:a16="http://schemas.microsoft.com/office/drawing/2014/main" id="{BD7634E9-1AB6-4701-874E-CBF15BCA599A}"/>
              </a:ext>
            </a:extLst>
          </p:cNvPr>
          <p:cNvSpPr>
            <a:spLocks noGrp="1"/>
          </p:cNvSpPr>
          <p:nvPr>
            <p:ph type="ftr" sz="quarter" idx="11"/>
          </p:nvPr>
        </p:nvSpPr>
        <p:spPr/>
        <p:txBody>
          <a:bodyPr/>
          <a:lstStyle/>
          <a:p>
            <a:endParaRPr lang="es-MX"/>
          </a:p>
        </p:txBody>
      </p:sp>
      <p:sp>
        <p:nvSpPr>
          <p:cNvPr id="7" name="Slide Number Placeholder 6">
            <a:extLst>
              <a:ext uri="{FF2B5EF4-FFF2-40B4-BE49-F238E27FC236}">
                <a16:creationId xmlns:a16="http://schemas.microsoft.com/office/drawing/2014/main" id="{E615C96D-1BB4-468E-A963-BE8AA7DF3CCB}"/>
              </a:ext>
            </a:extLst>
          </p:cNvPr>
          <p:cNvSpPr>
            <a:spLocks noGrp="1"/>
          </p:cNvSpPr>
          <p:nvPr>
            <p:ph type="sldNum" sz="quarter" idx="12"/>
          </p:nvPr>
        </p:nvSpPr>
        <p:spPr/>
        <p:txBody>
          <a:bodyPr/>
          <a:lstStyle/>
          <a:p>
            <a:fld id="{F71519D6-5B38-48BD-BA37-A915B866C83C}" type="slidenum">
              <a:rPr lang="es-MX" smtClean="0"/>
              <a:t>‹nr.›</a:t>
            </a:fld>
            <a:endParaRPr lang="es-MX"/>
          </a:p>
        </p:txBody>
      </p:sp>
    </p:spTree>
    <p:extLst>
      <p:ext uri="{BB962C8B-B14F-4D97-AF65-F5344CB8AC3E}">
        <p14:creationId xmlns:p14="http://schemas.microsoft.com/office/powerpoint/2010/main" val="41109669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79E4D-9E41-48E0-A3BB-4A91C6100D1E}"/>
              </a:ext>
            </a:extLst>
          </p:cNvPr>
          <p:cNvSpPr>
            <a:spLocks noGrp="1"/>
          </p:cNvSpPr>
          <p:nvPr>
            <p:ph type="title"/>
          </p:nvPr>
        </p:nvSpPr>
        <p:spPr>
          <a:xfrm>
            <a:off x="839788" y="365125"/>
            <a:ext cx="10515600" cy="1325563"/>
          </a:xfrm>
        </p:spPr>
        <p:txBody>
          <a:bodyPr/>
          <a:lstStyle/>
          <a:p>
            <a:r>
              <a:rPr lang="en-US"/>
              <a:t>Click to edit Master title style</a:t>
            </a:r>
            <a:endParaRPr lang="es-MX"/>
          </a:p>
        </p:txBody>
      </p:sp>
      <p:sp>
        <p:nvSpPr>
          <p:cNvPr id="3" name="Text Placeholder 2">
            <a:extLst>
              <a:ext uri="{FF2B5EF4-FFF2-40B4-BE49-F238E27FC236}">
                <a16:creationId xmlns:a16="http://schemas.microsoft.com/office/drawing/2014/main" id="{F205E024-661F-4DD7-ABA0-FABBD22496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B68606B-D14A-4C0E-B846-DE69DB18D6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5" name="Text Placeholder 4">
            <a:extLst>
              <a:ext uri="{FF2B5EF4-FFF2-40B4-BE49-F238E27FC236}">
                <a16:creationId xmlns:a16="http://schemas.microsoft.com/office/drawing/2014/main" id="{C8A629AA-0C99-4801-811F-8B490BE88A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B857FB-CCAF-43B1-ACED-8883D06B68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7" name="Date Placeholder 6">
            <a:extLst>
              <a:ext uri="{FF2B5EF4-FFF2-40B4-BE49-F238E27FC236}">
                <a16:creationId xmlns:a16="http://schemas.microsoft.com/office/drawing/2014/main" id="{E5AAE6CD-54A7-4BCF-9DDA-36F266BDB4A2}"/>
              </a:ext>
            </a:extLst>
          </p:cNvPr>
          <p:cNvSpPr>
            <a:spLocks noGrp="1"/>
          </p:cNvSpPr>
          <p:nvPr>
            <p:ph type="dt" sz="half" idx="10"/>
          </p:nvPr>
        </p:nvSpPr>
        <p:spPr/>
        <p:txBody>
          <a:bodyPr/>
          <a:lstStyle/>
          <a:p>
            <a:fld id="{3627F233-3385-4BF5-A9FA-BFA68CA31384}" type="datetimeFigureOut">
              <a:rPr lang="es-MX" smtClean="0"/>
              <a:t>29/06/2021</a:t>
            </a:fld>
            <a:endParaRPr lang="es-MX"/>
          </a:p>
        </p:txBody>
      </p:sp>
      <p:sp>
        <p:nvSpPr>
          <p:cNvPr id="8" name="Footer Placeholder 7">
            <a:extLst>
              <a:ext uri="{FF2B5EF4-FFF2-40B4-BE49-F238E27FC236}">
                <a16:creationId xmlns:a16="http://schemas.microsoft.com/office/drawing/2014/main" id="{F4579850-7983-4BE1-8A61-4D4B4B3F5A40}"/>
              </a:ext>
            </a:extLst>
          </p:cNvPr>
          <p:cNvSpPr>
            <a:spLocks noGrp="1"/>
          </p:cNvSpPr>
          <p:nvPr>
            <p:ph type="ftr" sz="quarter" idx="11"/>
          </p:nvPr>
        </p:nvSpPr>
        <p:spPr/>
        <p:txBody>
          <a:bodyPr/>
          <a:lstStyle/>
          <a:p>
            <a:endParaRPr lang="es-MX"/>
          </a:p>
        </p:txBody>
      </p:sp>
      <p:sp>
        <p:nvSpPr>
          <p:cNvPr id="9" name="Slide Number Placeholder 8">
            <a:extLst>
              <a:ext uri="{FF2B5EF4-FFF2-40B4-BE49-F238E27FC236}">
                <a16:creationId xmlns:a16="http://schemas.microsoft.com/office/drawing/2014/main" id="{5F29B871-187F-45BE-8570-A064884DCDD4}"/>
              </a:ext>
            </a:extLst>
          </p:cNvPr>
          <p:cNvSpPr>
            <a:spLocks noGrp="1"/>
          </p:cNvSpPr>
          <p:nvPr>
            <p:ph type="sldNum" sz="quarter" idx="12"/>
          </p:nvPr>
        </p:nvSpPr>
        <p:spPr/>
        <p:txBody>
          <a:bodyPr/>
          <a:lstStyle/>
          <a:p>
            <a:fld id="{F71519D6-5B38-48BD-BA37-A915B866C83C}" type="slidenum">
              <a:rPr lang="es-MX" smtClean="0"/>
              <a:t>‹nr.›</a:t>
            </a:fld>
            <a:endParaRPr lang="es-MX"/>
          </a:p>
        </p:txBody>
      </p:sp>
    </p:spTree>
    <p:extLst>
      <p:ext uri="{BB962C8B-B14F-4D97-AF65-F5344CB8AC3E}">
        <p14:creationId xmlns:p14="http://schemas.microsoft.com/office/powerpoint/2010/main" val="5135595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8910E-B16D-4F0E-BF73-01177E6408D2}"/>
              </a:ext>
            </a:extLst>
          </p:cNvPr>
          <p:cNvSpPr>
            <a:spLocks noGrp="1"/>
          </p:cNvSpPr>
          <p:nvPr>
            <p:ph type="title"/>
          </p:nvPr>
        </p:nvSpPr>
        <p:spPr/>
        <p:txBody>
          <a:bodyPr/>
          <a:lstStyle/>
          <a:p>
            <a:r>
              <a:rPr lang="en-US"/>
              <a:t>Click to edit Master title style</a:t>
            </a:r>
            <a:endParaRPr lang="es-MX"/>
          </a:p>
        </p:txBody>
      </p:sp>
      <p:sp>
        <p:nvSpPr>
          <p:cNvPr id="3" name="Date Placeholder 2">
            <a:extLst>
              <a:ext uri="{FF2B5EF4-FFF2-40B4-BE49-F238E27FC236}">
                <a16:creationId xmlns:a16="http://schemas.microsoft.com/office/drawing/2014/main" id="{A6A35907-FC66-4CA4-BBC6-CA3DED3C995C}"/>
              </a:ext>
            </a:extLst>
          </p:cNvPr>
          <p:cNvSpPr>
            <a:spLocks noGrp="1"/>
          </p:cNvSpPr>
          <p:nvPr>
            <p:ph type="dt" sz="half" idx="10"/>
          </p:nvPr>
        </p:nvSpPr>
        <p:spPr/>
        <p:txBody>
          <a:bodyPr/>
          <a:lstStyle/>
          <a:p>
            <a:fld id="{3627F233-3385-4BF5-A9FA-BFA68CA31384}" type="datetimeFigureOut">
              <a:rPr lang="es-MX" smtClean="0"/>
              <a:t>29/06/2021</a:t>
            </a:fld>
            <a:endParaRPr lang="es-MX"/>
          </a:p>
        </p:txBody>
      </p:sp>
      <p:sp>
        <p:nvSpPr>
          <p:cNvPr id="4" name="Footer Placeholder 3">
            <a:extLst>
              <a:ext uri="{FF2B5EF4-FFF2-40B4-BE49-F238E27FC236}">
                <a16:creationId xmlns:a16="http://schemas.microsoft.com/office/drawing/2014/main" id="{ACDB4486-0E24-4A82-9A04-B60307D844B7}"/>
              </a:ext>
            </a:extLst>
          </p:cNvPr>
          <p:cNvSpPr>
            <a:spLocks noGrp="1"/>
          </p:cNvSpPr>
          <p:nvPr>
            <p:ph type="ftr" sz="quarter" idx="11"/>
          </p:nvPr>
        </p:nvSpPr>
        <p:spPr/>
        <p:txBody>
          <a:bodyPr/>
          <a:lstStyle/>
          <a:p>
            <a:endParaRPr lang="es-MX"/>
          </a:p>
        </p:txBody>
      </p:sp>
      <p:sp>
        <p:nvSpPr>
          <p:cNvPr id="5" name="Slide Number Placeholder 4">
            <a:extLst>
              <a:ext uri="{FF2B5EF4-FFF2-40B4-BE49-F238E27FC236}">
                <a16:creationId xmlns:a16="http://schemas.microsoft.com/office/drawing/2014/main" id="{4759A455-2418-4880-B5C9-CF1745804885}"/>
              </a:ext>
            </a:extLst>
          </p:cNvPr>
          <p:cNvSpPr>
            <a:spLocks noGrp="1"/>
          </p:cNvSpPr>
          <p:nvPr>
            <p:ph type="sldNum" sz="quarter" idx="12"/>
          </p:nvPr>
        </p:nvSpPr>
        <p:spPr/>
        <p:txBody>
          <a:bodyPr/>
          <a:lstStyle/>
          <a:p>
            <a:fld id="{F71519D6-5B38-48BD-BA37-A915B866C83C}" type="slidenum">
              <a:rPr lang="es-MX" smtClean="0"/>
              <a:t>‹nr.›</a:t>
            </a:fld>
            <a:endParaRPr lang="es-MX"/>
          </a:p>
        </p:txBody>
      </p:sp>
    </p:spTree>
    <p:extLst>
      <p:ext uri="{BB962C8B-B14F-4D97-AF65-F5344CB8AC3E}">
        <p14:creationId xmlns:p14="http://schemas.microsoft.com/office/powerpoint/2010/main" val="7854942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1E0B9B-6701-4EB4-ABC4-84DCC8E54838}"/>
              </a:ext>
            </a:extLst>
          </p:cNvPr>
          <p:cNvSpPr>
            <a:spLocks noGrp="1"/>
          </p:cNvSpPr>
          <p:nvPr>
            <p:ph type="dt" sz="half" idx="10"/>
          </p:nvPr>
        </p:nvSpPr>
        <p:spPr/>
        <p:txBody>
          <a:bodyPr/>
          <a:lstStyle/>
          <a:p>
            <a:fld id="{3627F233-3385-4BF5-A9FA-BFA68CA31384}" type="datetimeFigureOut">
              <a:rPr lang="es-MX" smtClean="0"/>
              <a:t>29/06/2021</a:t>
            </a:fld>
            <a:endParaRPr lang="es-MX"/>
          </a:p>
        </p:txBody>
      </p:sp>
      <p:sp>
        <p:nvSpPr>
          <p:cNvPr id="3" name="Footer Placeholder 2">
            <a:extLst>
              <a:ext uri="{FF2B5EF4-FFF2-40B4-BE49-F238E27FC236}">
                <a16:creationId xmlns:a16="http://schemas.microsoft.com/office/drawing/2014/main" id="{3DE9B16C-D1B8-4A79-8AA5-A864F29E2594}"/>
              </a:ext>
            </a:extLst>
          </p:cNvPr>
          <p:cNvSpPr>
            <a:spLocks noGrp="1"/>
          </p:cNvSpPr>
          <p:nvPr>
            <p:ph type="ftr" sz="quarter" idx="11"/>
          </p:nvPr>
        </p:nvSpPr>
        <p:spPr/>
        <p:txBody>
          <a:bodyPr/>
          <a:lstStyle/>
          <a:p>
            <a:endParaRPr lang="es-MX"/>
          </a:p>
        </p:txBody>
      </p:sp>
      <p:sp>
        <p:nvSpPr>
          <p:cNvPr id="4" name="Slide Number Placeholder 3">
            <a:extLst>
              <a:ext uri="{FF2B5EF4-FFF2-40B4-BE49-F238E27FC236}">
                <a16:creationId xmlns:a16="http://schemas.microsoft.com/office/drawing/2014/main" id="{F1A0D267-88AD-4F65-B50E-F95A1C6BC696}"/>
              </a:ext>
            </a:extLst>
          </p:cNvPr>
          <p:cNvSpPr>
            <a:spLocks noGrp="1"/>
          </p:cNvSpPr>
          <p:nvPr>
            <p:ph type="sldNum" sz="quarter" idx="12"/>
          </p:nvPr>
        </p:nvSpPr>
        <p:spPr/>
        <p:txBody>
          <a:bodyPr/>
          <a:lstStyle/>
          <a:p>
            <a:fld id="{F71519D6-5B38-48BD-BA37-A915B866C83C}" type="slidenum">
              <a:rPr lang="es-MX" smtClean="0"/>
              <a:t>‹nr.›</a:t>
            </a:fld>
            <a:endParaRPr lang="es-MX"/>
          </a:p>
        </p:txBody>
      </p:sp>
    </p:spTree>
    <p:extLst>
      <p:ext uri="{BB962C8B-B14F-4D97-AF65-F5344CB8AC3E}">
        <p14:creationId xmlns:p14="http://schemas.microsoft.com/office/powerpoint/2010/main" val="15945683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39929-CE49-4453-A814-E332835DDB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MX"/>
          </a:p>
        </p:txBody>
      </p:sp>
      <p:sp>
        <p:nvSpPr>
          <p:cNvPr id="3" name="Content Placeholder 2">
            <a:extLst>
              <a:ext uri="{FF2B5EF4-FFF2-40B4-BE49-F238E27FC236}">
                <a16:creationId xmlns:a16="http://schemas.microsoft.com/office/drawing/2014/main" id="{DDE6612D-6B4F-41BF-809D-2B48EB74A4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Text Placeholder 3">
            <a:extLst>
              <a:ext uri="{FF2B5EF4-FFF2-40B4-BE49-F238E27FC236}">
                <a16:creationId xmlns:a16="http://schemas.microsoft.com/office/drawing/2014/main" id="{C3986104-5D6D-405B-8BAA-8373D9B690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20EBB0-861F-4A80-A865-9B6644A93242}"/>
              </a:ext>
            </a:extLst>
          </p:cNvPr>
          <p:cNvSpPr>
            <a:spLocks noGrp="1"/>
          </p:cNvSpPr>
          <p:nvPr>
            <p:ph type="dt" sz="half" idx="10"/>
          </p:nvPr>
        </p:nvSpPr>
        <p:spPr/>
        <p:txBody>
          <a:bodyPr/>
          <a:lstStyle/>
          <a:p>
            <a:fld id="{3627F233-3385-4BF5-A9FA-BFA68CA31384}" type="datetimeFigureOut">
              <a:rPr lang="es-MX" smtClean="0"/>
              <a:t>29/06/2021</a:t>
            </a:fld>
            <a:endParaRPr lang="es-MX"/>
          </a:p>
        </p:txBody>
      </p:sp>
      <p:sp>
        <p:nvSpPr>
          <p:cNvPr id="6" name="Footer Placeholder 5">
            <a:extLst>
              <a:ext uri="{FF2B5EF4-FFF2-40B4-BE49-F238E27FC236}">
                <a16:creationId xmlns:a16="http://schemas.microsoft.com/office/drawing/2014/main" id="{D05D7BA2-EFE0-47C1-90BA-3AE4526BD38C}"/>
              </a:ext>
            </a:extLst>
          </p:cNvPr>
          <p:cNvSpPr>
            <a:spLocks noGrp="1"/>
          </p:cNvSpPr>
          <p:nvPr>
            <p:ph type="ftr" sz="quarter" idx="11"/>
          </p:nvPr>
        </p:nvSpPr>
        <p:spPr/>
        <p:txBody>
          <a:bodyPr/>
          <a:lstStyle/>
          <a:p>
            <a:endParaRPr lang="es-MX"/>
          </a:p>
        </p:txBody>
      </p:sp>
      <p:sp>
        <p:nvSpPr>
          <p:cNvPr id="7" name="Slide Number Placeholder 6">
            <a:extLst>
              <a:ext uri="{FF2B5EF4-FFF2-40B4-BE49-F238E27FC236}">
                <a16:creationId xmlns:a16="http://schemas.microsoft.com/office/drawing/2014/main" id="{B68E59CD-522F-4873-8729-81B2A2A151E6}"/>
              </a:ext>
            </a:extLst>
          </p:cNvPr>
          <p:cNvSpPr>
            <a:spLocks noGrp="1"/>
          </p:cNvSpPr>
          <p:nvPr>
            <p:ph type="sldNum" sz="quarter" idx="12"/>
          </p:nvPr>
        </p:nvSpPr>
        <p:spPr/>
        <p:txBody>
          <a:bodyPr/>
          <a:lstStyle/>
          <a:p>
            <a:fld id="{F71519D6-5B38-48BD-BA37-A915B866C83C}" type="slidenum">
              <a:rPr lang="es-MX" smtClean="0"/>
              <a:t>‹nr.›</a:t>
            </a:fld>
            <a:endParaRPr lang="es-MX"/>
          </a:p>
        </p:txBody>
      </p:sp>
    </p:spTree>
    <p:extLst>
      <p:ext uri="{BB962C8B-B14F-4D97-AF65-F5344CB8AC3E}">
        <p14:creationId xmlns:p14="http://schemas.microsoft.com/office/powerpoint/2010/main" val="558795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29-6-2021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24541748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E56E0-E0A3-41DE-81CD-65A1ABE3ED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MX"/>
          </a:p>
        </p:txBody>
      </p:sp>
      <p:sp>
        <p:nvSpPr>
          <p:cNvPr id="3" name="Picture Placeholder 2">
            <a:extLst>
              <a:ext uri="{FF2B5EF4-FFF2-40B4-BE49-F238E27FC236}">
                <a16:creationId xmlns:a16="http://schemas.microsoft.com/office/drawing/2014/main" id="{A48E993C-97A6-42B4-9579-55C7732D77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Text Placeholder 3">
            <a:extLst>
              <a:ext uri="{FF2B5EF4-FFF2-40B4-BE49-F238E27FC236}">
                <a16:creationId xmlns:a16="http://schemas.microsoft.com/office/drawing/2014/main" id="{B26116C5-92C1-4EBB-A866-6B32DBF7B2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02F5E7-B1AC-4894-A774-3BCFBB040A03}"/>
              </a:ext>
            </a:extLst>
          </p:cNvPr>
          <p:cNvSpPr>
            <a:spLocks noGrp="1"/>
          </p:cNvSpPr>
          <p:nvPr>
            <p:ph type="dt" sz="half" idx="10"/>
          </p:nvPr>
        </p:nvSpPr>
        <p:spPr/>
        <p:txBody>
          <a:bodyPr/>
          <a:lstStyle/>
          <a:p>
            <a:fld id="{3627F233-3385-4BF5-A9FA-BFA68CA31384}" type="datetimeFigureOut">
              <a:rPr lang="es-MX" smtClean="0"/>
              <a:t>29/06/2021</a:t>
            </a:fld>
            <a:endParaRPr lang="es-MX"/>
          </a:p>
        </p:txBody>
      </p:sp>
      <p:sp>
        <p:nvSpPr>
          <p:cNvPr id="6" name="Footer Placeholder 5">
            <a:extLst>
              <a:ext uri="{FF2B5EF4-FFF2-40B4-BE49-F238E27FC236}">
                <a16:creationId xmlns:a16="http://schemas.microsoft.com/office/drawing/2014/main" id="{30AE9378-961B-4641-A7FC-F9C67A8B08E4}"/>
              </a:ext>
            </a:extLst>
          </p:cNvPr>
          <p:cNvSpPr>
            <a:spLocks noGrp="1"/>
          </p:cNvSpPr>
          <p:nvPr>
            <p:ph type="ftr" sz="quarter" idx="11"/>
          </p:nvPr>
        </p:nvSpPr>
        <p:spPr/>
        <p:txBody>
          <a:bodyPr/>
          <a:lstStyle/>
          <a:p>
            <a:endParaRPr lang="es-MX"/>
          </a:p>
        </p:txBody>
      </p:sp>
      <p:sp>
        <p:nvSpPr>
          <p:cNvPr id="7" name="Slide Number Placeholder 6">
            <a:extLst>
              <a:ext uri="{FF2B5EF4-FFF2-40B4-BE49-F238E27FC236}">
                <a16:creationId xmlns:a16="http://schemas.microsoft.com/office/drawing/2014/main" id="{E0898CE8-E674-4D15-8C37-B1691BE62975}"/>
              </a:ext>
            </a:extLst>
          </p:cNvPr>
          <p:cNvSpPr>
            <a:spLocks noGrp="1"/>
          </p:cNvSpPr>
          <p:nvPr>
            <p:ph type="sldNum" sz="quarter" idx="12"/>
          </p:nvPr>
        </p:nvSpPr>
        <p:spPr/>
        <p:txBody>
          <a:bodyPr/>
          <a:lstStyle/>
          <a:p>
            <a:fld id="{F71519D6-5B38-48BD-BA37-A915B866C83C}" type="slidenum">
              <a:rPr lang="es-MX" smtClean="0"/>
              <a:t>‹nr.›</a:t>
            </a:fld>
            <a:endParaRPr lang="es-MX"/>
          </a:p>
        </p:txBody>
      </p:sp>
    </p:spTree>
    <p:extLst>
      <p:ext uri="{BB962C8B-B14F-4D97-AF65-F5344CB8AC3E}">
        <p14:creationId xmlns:p14="http://schemas.microsoft.com/office/powerpoint/2010/main" val="18466625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944F5-B502-476A-8FCD-62CAF95CBC09}"/>
              </a:ext>
            </a:extLst>
          </p:cNvPr>
          <p:cNvSpPr>
            <a:spLocks noGrp="1"/>
          </p:cNvSpPr>
          <p:nvPr>
            <p:ph type="title"/>
          </p:nvPr>
        </p:nvSpPr>
        <p:spPr/>
        <p:txBody>
          <a:bodyPr/>
          <a:lstStyle/>
          <a:p>
            <a:r>
              <a:rPr lang="en-US"/>
              <a:t>Click to edit Master title style</a:t>
            </a:r>
            <a:endParaRPr lang="es-MX"/>
          </a:p>
        </p:txBody>
      </p:sp>
      <p:sp>
        <p:nvSpPr>
          <p:cNvPr id="3" name="Vertical Text Placeholder 2">
            <a:extLst>
              <a:ext uri="{FF2B5EF4-FFF2-40B4-BE49-F238E27FC236}">
                <a16:creationId xmlns:a16="http://schemas.microsoft.com/office/drawing/2014/main" id="{B0D182D7-1350-4DDB-91A2-1392C7AC08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a:extLst>
              <a:ext uri="{FF2B5EF4-FFF2-40B4-BE49-F238E27FC236}">
                <a16:creationId xmlns:a16="http://schemas.microsoft.com/office/drawing/2014/main" id="{FAB47D1C-1D98-46EB-AD23-D59A65C13934}"/>
              </a:ext>
            </a:extLst>
          </p:cNvPr>
          <p:cNvSpPr>
            <a:spLocks noGrp="1"/>
          </p:cNvSpPr>
          <p:nvPr>
            <p:ph type="dt" sz="half" idx="10"/>
          </p:nvPr>
        </p:nvSpPr>
        <p:spPr/>
        <p:txBody>
          <a:bodyPr/>
          <a:lstStyle/>
          <a:p>
            <a:fld id="{3627F233-3385-4BF5-A9FA-BFA68CA31384}" type="datetimeFigureOut">
              <a:rPr lang="es-MX" smtClean="0"/>
              <a:t>29/06/2021</a:t>
            </a:fld>
            <a:endParaRPr lang="es-MX"/>
          </a:p>
        </p:txBody>
      </p:sp>
      <p:sp>
        <p:nvSpPr>
          <p:cNvPr id="5" name="Footer Placeholder 4">
            <a:extLst>
              <a:ext uri="{FF2B5EF4-FFF2-40B4-BE49-F238E27FC236}">
                <a16:creationId xmlns:a16="http://schemas.microsoft.com/office/drawing/2014/main" id="{1532CECD-CDCD-4406-BA28-97268FA52033}"/>
              </a:ext>
            </a:extLst>
          </p:cNvPr>
          <p:cNvSpPr>
            <a:spLocks noGrp="1"/>
          </p:cNvSpPr>
          <p:nvPr>
            <p:ph type="ftr" sz="quarter" idx="11"/>
          </p:nvPr>
        </p:nvSpPr>
        <p:spPr/>
        <p:txBody>
          <a:bodyPr/>
          <a:lstStyle/>
          <a:p>
            <a:endParaRPr lang="es-MX"/>
          </a:p>
        </p:txBody>
      </p:sp>
      <p:sp>
        <p:nvSpPr>
          <p:cNvPr id="6" name="Slide Number Placeholder 5">
            <a:extLst>
              <a:ext uri="{FF2B5EF4-FFF2-40B4-BE49-F238E27FC236}">
                <a16:creationId xmlns:a16="http://schemas.microsoft.com/office/drawing/2014/main" id="{81BDA393-4FE8-4D96-959E-CB3D35A1424E}"/>
              </a:ext>
            </a:extLst>
          </p:cNvPr>
          <p:cNvSpPr>
            <a:spLocks noGrp="1"/>
          </p:cNvSpPr>
          <p:nvPr>
            <p:ph type="sldNum" sz="quarter" idx="12"/>
          </p:nvPr>
        </p:nvSpPr>
        <p:spPr/>
        <p:txBody>
          <a:bodyPr/>
          <a:lstStyle/>
          <a:p>
            <a:fld id="{F71519D6-5B38-48BD-BA37-A915B866C83C}" type="slidenum">
              <a:rPr lang="es-MX" smtClean="0"/>
              <a:t>‹nr.›</a:t>
            </a:fld>
            <a:endParaRPr lang="es-MX"/>
          </a:p>
        </p:txBody>
      </p:sp>
    </p:spTree>
    <p:extLst>
      <p:ext uri="{BB962C8B-B14F-4D97-AF65-F5344CB8AC3E}">
        <p14:creationId xmlns:p14="http://schemas.microsoft.com/office/powerpoint/2010/main" val="12379748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336188-7BC0-482D-94F0-81BFAEFBE39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MX"/>
          </a:p>
        </p:txBody>
      </p:sp>
      <p:sp>
        <p:nvSpPr>
          <p:cNvPr id="3" name="Vertical Text Placeholder 2">
            <a:extLst>
              <a:ext uri="{FF2B5EF4-FFF2-40B4-BE49-F238E27FC236}">
                <a16:creationId xmlns:a16="http://schemas.microsoft.com/office/drawing/2014/main" id="{FC9AF4F9-E438-43A9-AE05-C039AA92B1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a:extLst>
              <a:ext uri="{FF2B5EF4-FFF2-40B4-BE49-F238E27FC236}">
                <a16:creationId xmlns:a16="http://schemas.microsoft.com/office/drawing/2014/main" id="{99521FAB-9CC9-4763-ADF6-ECF0BE51BD63}"/>
              </a:ext>
            </a:extLst>
          </p:cNvPr>
          <p:cNvSpPr>
            <a:spLocks noGrp="1"/>
          </p:cNvSpPr>
          <p:nvPr>
            <p:ph type="dt" sz="half" idx="10"/>
          </p:nvPr>
        </p:nvSpPr>
        <p:spPr/>
        <p:txBody>
          <a:bodyPr/>
          <a:lstStyle/>
          <a:p>
            <a:fld id="{3627F233-3385-4BF5-A9FA-BFA68CA31384}" type="datetimeFigureOut">
              <a:rPr lang="es-MX" smtClean="0"/>
              <a:t>29/06/2021</a:t>
            </a:fld>
            <a:endParaRPr lang="es-MX"/>
          </a:p>
        </p:txBody>
      </p:sp>
      <p:sp>
        <p:nvSpPr>
          <p:cNvPr id="5" name="Footer Placeholder 4">
            <a:extLst>
              <a:ext uri="{FF2B5EF4-FFF2-40B4-BE49-F238E27FC236}">
                <a16:creationId xmlns:a16="http://schemas.microsoft.com/office/drawing/2014/main" id="{B23EA5E3-D67E-4CAE-88A9-28628BD6A6D9}"/>
              </a:ext>
            </a:extLst>
          </p:cNvPr>
          <p:cNvSpPr>
            <a:spLocks noGrp="1"/>
          </p:cNvSpPr>
          <p:nvPr>
            <p:ph type="ftr" sz="quarter" idx="11"/>
          </p:nvPr>
        </p:nvSpPr>
        <p:spPr/>
        <p:txBody>
          <a:bodyPr/>
          <a:lstStyle/>
          <a:p>
            <a:endParaRPr lang="es-MX"/>
          </a:p>
        </p:txBody>
      </p:sp>
      <p:sp>
        <p:nvSpPr>
          <p:cNvPr id="6" name="Slide Number Placeholder 5">
            <a:extLst>
              <a:ext uri="{FF2B5EF4-FFF2-40B4-BE49-F238E27FC236}">
                <a16:creationId xmlns:a16="http://schemas.microsoft.com/office/drawing/2014/main" id="{A5BC678C-B27F-4C0A-835D-E4CDC323F068}"/>
              </a:ext>
            </a:extLst>
          </p:cNvPr>
          <p:cNvSpPr>
            <a:spLocks noGrp="1"/>
          </p:cNvSpPr>
          <p:nvPr>
            <p:ph type="sldNum" sz="quarter" idx="12"/>
          </p:nvPr>
        </p:nvSpPr>
        <p:spPr/>
        <p:txBody>
          <a:bodyPr/>
          <a:lstStyle/>
          <a:p>
            <a:fld id="{F71519D6-5B38-48BD-BA37-A915B866C83C}" type="slidenum">
              <a:rPr lang="es-MX" smtClean="0"/>
              <a:t>‹nr.›</a:t>
            </a:fld>
            <a:endParaRPr lang="es-MX"/>
          </a:p>
        </p:txBody>
      </p:sp>
    </p:spTree>
    <p:extLst>
      <p:ext uri="{BB962C8B-B14F-4D97-AF65-F5344CB8AC3E}">
        <p14:creationId xmlns:p14="http://schemas.microsoft.com/office/powerpoint/2010/main" val="8886081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2"/>
        </a:solidFill>
        <a:effectLst/>
      </p:bgPr>
    </p:bg>
    <p:spTree>
      <p:nvGrpSpPr>
        <p:cNvPr id="1" name=""/>
        <p:cNvGrpSpPr/>
        <p:nvPr/>
      </p:nvGrpSpPr>
      <p:grpSpPr>
        <a:xfrm>
          <a:off x="0" y="0"/>
          <a:ext cx="0" cy="0"/>
          <a:chOff x="0" y="0"/>
          <a:chExt cx="0" cy="0"/>
        </a:xfrm>
      </p:grpSpPr>
      <p:pic>
        <p:nvPicPr>
          <p:cNvPr id="38" name="Imag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88000" y="2628509"/>
            <a:ext cx="3504000" cy="4229631"/>
          </a:xfrm>
          <a:prstGeom prst="rect">
            <a:avLst/>
          </a:prstGeom>
        </p:spPr>
      </p:pic>
      <p:pic>
        <p:nvPicPr>
          <p:cNvPr id="36" name="Imag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0" y="509"/>
            <a:ext cx="3504000" cy="4229631"/>
          </a:xfrm>
          <a:prstGeom prst="rect">
            <a:avLst/>
          </a:prstGeom>
        </p:spPr>
      </p:pic>
      <p:sp>
        <p:nvSpPr>
          <p:cNvPr id="8" name="Title 7"/>
          <p:cNvSpPr>
            <a:spLocks noGrp="1"/>
          </p:cNvSpPr>
          <p:nvPr>
            <p:ph type="ctrTitle" hasCustomPrompt="1"/>
          </p:nvPr>
        </p:nvSpPr>
        <p:spPr>
          <a:xfrm>
            <a:off x="1824000" y="2480400"/>
            <a:ext cx="8400000" cy="1267200"/>
          </a:xfrm>
          <a:prstGeom prst="rect">
            <a:avLst/>
          </a:prstGeom>
        </p:spPr>
        <p:txBody>
          <a:bodyPr lIns="90000" rIns="90000" anchor="b">
            <a:spAutoFit/>
          </a:bodyPr>
          <a:lstStyle>
            <a:lvl1pPr>
              <a:lnSpc>
                <a:spcPts val="4500"/>
              </a:lnSpc>
              <a:defRPr sz="4500" cap="all" baseline="0">
                <a:solidFill>
                  <a:schemeClr val="bg1"/>
                </a:solidFill>
              </a:defRPr>
            </a:lvl1pPr>
          </a:lstStyle>
          <a:p>
            <a:r>
              <a:rPr kumimoji="0" lang="en-US" dirty="0"/>
              <a:t>Click to edit Presentation title</a:t>
            </a:r>
          </a:p>
        </p:txBody>
      </p:sp>
      <p:sp>
        <p:nvSpPr>
          <p:cNvPr id="9" name="Subtitle 8"/>
          <p:cNvSpPr>
            <a:spLocks noGrp="1"/>
          </p:cNvSpPr>
          <p:nvPr>
            <p:ph type="subTitle" idx="1" hasCustomPrompt="1"/>
          </p:nvPr>
        </p:nvSpPr>
        <p:spPr>
          <a:xfrm>
            <a:off x="1824000" y="3805200"/>
            <a:ext cx="8400000" cy="352800"/>
          </a:xfrm>
        </p:spPr>
        <p:txBody>
          <a:bodyPr lIns="90000" rIns="90000">
            <a:spAutoFit/>
          </a:bodyPr>
          <a:lstStyle>
            <a:lvl1pPr marL="0" indent="0" algn="l">
              <a:lnSpc>
                <a:spcPts val="2000"/>
              </a:lnSpc>
              <a:spcBef>
                <a:spcPts val="0"/>
              </a:spcBef>
              <a:buNone/>
              <a:defRPr sz="1800" baseline="0">
                <a:solidFill>
                  <a:schemeClr val="bg1"/>
                </a:solidFill>
                <a:latin typeface="+mj-l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dirty="0"/>
              <a:t>Click to </a:t>
            </a:r>
            <a:r>
              <a:rPr kumimoji="0" lang="fr-FR" dirty="0" err="1"/>
              <a:t>edit</a:t>
            </a:r>
            <a:r>
              <a:rPr kumimoji="0" lang="fr-FR" dirty="0"/>
              <a:t> </a:t>
            </a:r>
            <a:r>
              <a:rPr kumimoji="0" lang="fr-FR" dirty="0" err="1"/>
              <a:t>Subtitle</a:t>
            </a:r>
            <a:endParaRPr kumimoji="0" lang="en-US" dirty="0"/>
          </a:p>
        </p:txBody>
      </p:sp>
      <p:pic>
        <p:nvPicPr>
          <p:cNvPr id="37" name="Image 11"/>
          <p:cNvPicPr>
            <a:picLocks noChangeAspect="1"/>
          </p:cNvPicPr>
          <p:nvPr/>
        </p:nvPicPr>
        <p:blipFill>
          <a:blip r:embed="rId3" cstate="print"/>
          <a:stretch>
            <a:fillRect/>
          </a:stretch>
        </p:blipFill>
        <p:spPr>
          <a:xfrm>
            <a:off x="681601" y="432000"/>
            <a:ext cx="923076" cy="1440000"/>
          </a:xfrm>
          <a:prstGeom prst="rect">
            <a:avLst/>
          </a:prstGeom>
        </p:spPr>
      </p:pic>
      <p:sp>
        <p:nvSpPr>
          <p:cNvPr id="12" name="Date Placeholder 3"/>
          <p:cNvSpPr>
            <a:spLocks noGrp="1"/>
          </p:cNvSpPr>
          <p:nvPr>
            <p:ph type="dt" sz="half" idx="2"/>
          </p:nvPr>
        </p:nvSpPr>
        <p:spPr>
          <a:xfrm>
            <a:off x="537600" y="6411600"/>
            <a:ext cx="1200000" cy="244800"/>
          </a:xfrm>
          <a:prstGeom prst="rect">
            <a:avLst/>
          </a:prstGeom>
        </p:spPr>
        <p:txBody>
          <a:bodyPr vert="horz" lIns="91440" tIns="45720" rIns="91440" bIns="45720" rtlCol="0" anchor="t" anchorCtr="0"/>
          <a:lstStyle>
            <a:lvl1pPr algn="l">
              <a:defRPr sz="1000" baseline="0">
                <a:solidFill>
                  <a:schemeClr val="bg1"/>
                </a:solidFill>
                <a:latin typeface="Arial"/>
              </a:defRPr>
            </a:lvl1pPr>
          </a:lstStyle>
          <a:p>
            <a:fld id="{CC9AA37E-C0B6-4D5E-94BC-EC52A5977D54}" type="datetimeFigureOut">
              <a:rPr lang="en-US" smtClean="0"/>
              <a:pPr/>
              <a:t>6/29/2021</a:t>
            </a:fld>
            <a:endParaRPr lang="en-US"/>
          </a:p>
        </p:txBody>
      </p:sp>
      <p:sp>
        <p:nvSpPr>
          <p:cNvPr id="13" name="Footer Placeholder 4"/>
          <p:cNvSpPr>
            <a:spLocks noGrp="1"/>
          </p:cNvSpPr>
          <p:nvPr>
            <p:ph type="ftr" sz="quarter" idx="3"/>
          </p:nvPr>
        </p:nvSpPr>
        <p:spPr>
          <a:xfrm>
            <a:off x="1824000" y="6411600"/>
            <a:ext cx="6240000" cy="244800"/>
          </a:xfrm>
          <a:prstGeom prst="rect">
            <a:avLst/>
          </a:prstGeom>
        </p:spPr>
        <p:txBody>
          <a:bodyPr vert="horz" lIns="91440" tIns="45720" rIns="91440" bIns="45720" rtlCol="0" anchor="t" anchorCtr="0"/>
          <a:lstStyle>
            <a:lvl1pPr algn="l">
              <a:defRPr sz="1000" kern="1200" baseline="0">
                <a:solidFill>
                  <a:schemeClr val="bg1"/>
                </a:solidFill>
                <a:latin typeface="Arial"/>
              </a:defRPr>
            </a:lvl1pPr>
          </a:lstStyle>
          <a:p>
            <a:endParaRPr lang="en-US"/>
          </a:p>
        </p:txBody>
      </p:sp>
      <p:pic>
        <p:nvPicPr>
          <p:cNvPr id="10" name="Imag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2000" y="6055201"/>
            <a:ext cx="2323200" cy="578821"/>
          </a:xfrm>
          <a:prstGeom prst="rect">
            <a:avLst/>
          </a:prstGeom>
        </p:spPr>
      </p:pic>
    </p:spTree>
    <p:extLst>
      <p:ext uri="{BB962C8B-B14F-4D97-AF65-F5344CB8AC3E}">
        <p14:creationId xmlns:p14="http://schemas.microsoft.com/office/powerpoint/2010/main" val="10512428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eaLnBrk="1" latinLnBrk="0" hangingPunct="1">
              <a:defRPr/>
            </a:lvl1pPr>
            <a:lvl2pPr eaLnBrk="1" latinLnBrk="0" hangingPunct="1">
              <a:defRPr/>
            </a:lvl2pPr>
            <a:lvl3pPr eaLnBrk="1" latinLnBrk="0" hangingPunct="1">
              <a:defRPr/>
            </a:lvl3pPr>
            <a:lvl4pPr eaLnBrk="1" latinLnBrk="0" hangingPunct="1">
              <a:defRPr/>
            </a:lvl4pPr>
            <a:lvl5pPr eaLnBrk="1" latinLnBrk="0" hangingPunct="1">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8" name="Date Placeholder 3"/>
          <p:cNvSpPr>
            <a:spLocks noGrp="1"/>
          </p:cNvSpPr>
          <p:nvPr>
            <p:ph type="dt" sz="half" idx="2"/>
          </p:nvPr>
        </p:nvSpPr>
        <p:spPr>
          <a:xfrm>
            <a:off x="537600" y="6411600"/>
            <a:ext cx="1200000" cy="244800"/>
          </a:xfrm>
          <a:prstGeom prst="rect">
            <a:avLst/>
          </a:prstGeom>
        </p:spPr>
        <p:txBody>
          <a:bodyPr vert="horz" lIns="91440" tIns="45720" rIns="91440" bIns="45720" rtlCol="0" anchor="t" anchorCtr="0"/>
          <a:lstStyle>
            <a:lvl1pPr algn="l">
              <a:defRPr sz="1000" baseline="0">
                <a:solidFill>
                  <a:srgbClr val="727272"/>
                </a:solidFill>
                <a:latin typeface="Arial"/>
              </a:defRPr>
            </a:lvl1pPr>
          </a:lstStyle>
          <a:p>
            <a:fld id="{CC9AA37E-C0B6-4D5E-94BC-EC52A5977D54}" type="datetimeFigureOut">
              <a:rPr lang="en-US" smtClean="0"/>
              <a:pPr/>
              <a:t>6/29/2021</a:t>
            </a:fld>
            <a:endParaRPr lang="en-US"/>
          </a:p>
        </p:txBody>
      </p:sp>
      <p:sp>
        <p:nvSpPr>
          <p:cNvPr id="9" name="Footer Placeholder 4"/>
          <p:cNvSpPr>
            <a:spLocks noGrp="1"/>
          </p:cNvSpPr>
          <p:nvPr>
            <p:ph type="ftr" sz="quarter" idx="3"/>
          </p:nvPr>
        </p:nvSpPr>
        <p:spPr>
          <a:xfrm>
            <a:off x="1824000" y="6411600"/>
            <a:ext cx="6240000" cy="244800"/>
          </a:xfrm>
          <a:prstGeom prst="rect">
            <a:avLst/>
          </a:prstGeom>
        </p:spPr>
        <p:txBody>
          <a:bodyPr vert="horz" lIns="91440" tIns="45720" rIns="91440" bIns="45720" rtlCol="0" anchor="t" anchorCtr="0"/>
          <a:lstStyle>
            <a:lvl1pPr algn="l">
              <a:defRPr sz="1000" kern="1200" baseline="0">
                <a:solidFill>
                  <a:srgbClr val="727272"/>
                </a:solidFill>
                <a:latin typeface="Arial"/>
              </a:defRPr>
            </a:lvl1pPr>
          </a:lstStyle>
          <a:p>
            <a:endParaRPr lang="en-US"/>
          </a:p>
        </p:txBody>
      </p:sp>
      <p:sp>
        <p:nvSpPr>
          <p:cNvPr id="10" name="Slide Number Placeholder 5"/>
          <p:cNvSpPr>
            <a:spLocks noGrp="1"/>
          </p:cNvSpPr>
          <p:nvPr>
            <p:ph type="sldNum" sz="quarter" idx="4"/>
          </p:nvPr>
        </p:nvSpPr>
        <p:spPr>
          <a:xfrm>
            <a:off x="11520000" y="6411600"/>
            <a:ext cx="456000" cy="244800"/>
          </a:xfrm>
          <a:prstGeom prst="rect">
            <a:avLst/>
          </a:prstGeom>
        </p:spPr>
        <p:txBody>
          <a:bodyPr vert="horz" wrap="none" lIns="91440" tIns="45720" rIns="91440" bIns="45720" rtlCol="0" anchor="t" anchorCtr="0"/>
          <a:lstStyle>
            <a:lvl1pPr algn="r">
              <a:defRPr sz="1000" baseline="0">
                <a:solidFill>
                  <a:schemeClr val="bg1"/>
                </a:solidFill>
                <a:latin typeface="Arial"/>
              </a:defRPr>
            </a:lvl1pPr>
          </a:lstStyle>
          <a:p>
            <a:fld id="{D338DB2C-40E2-4DC1-9D98-210EB2208F51}" type="slidenum">
              <a:rPr lang="en-US" smtClean="0"/>
              <a:pPr/>
              <a:t>‹nr.›</a:t>
            </a:fld>
            <a:endParaRPr lang="en-US"/>
          </a:p>
        </p:txBody>
      </p:sp>
      <p:sp>
        <p:nvSpPr>
          <p:cNvPr id="11" name="Title Placeholder 1"/>
          <p:cNvSpPr>
            <a:spLocks noGrp="1"/>
          </p:cNvSpPr>
          <p:nvPr>
            <p:ph type="title" hasCustomPrompt="1"/>
          </p:nvPr>
        </p:nvSpPr>
        <p:spPr>
          <a:xfrm>
            <a:off x="1440000" y="237600"/>
            <a:ext cx="9888000" cy="1022400"/>
          </a:xfrm>
          <a:prstGeom prst="rect">
            <a:avLst/>
          </a:prstGeom>
        </p:spPr>
        <p:txBody>
          <a:bodyPr vert="horz" lIns="91440" tIns="45720" rIns="91440" bIns="45720" rtlCol="0" anchor="ctr">
            <a:noAutofit/>
          </a:bodyPr>
          <a:lstStyle>
            <a:lvl1pPr>
              <a:defRPr/>
            </a:lvl1pPr>
          </a:lstStyle>
          <a:p>
            <a:r>
              <a:rPr lang="en-US" dirty="0"/>
              <a:t>Click to edit Slide title</a:t>
            </a:r>
            <a:br>
              <a:rPr lang="en-US" dirty="0"/>
            </a:br>
            <a:r>
              <a:rPr lang="en-US" dirty="0"/>
              <a:t>Slide title can be extended to two lines</a:t>
            </a:r>
          </a:p>
        </p:txBody>
      </p:sp>
    </p:spTree>
    <p:extLst>
      <p:ext uri="{BB962C8B-B14F-4D97-AF65-F5344CB8AC3E}">
        <p14:creationId xmlns:p14="http://schemas.microsoft.com/office/powerpoint/2010/main" val="1984311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tx1"/>
        </a:solidFill>
        <a:effectLst/>
      </p:bgPr>
    </p:bg>
    <p:spTree>
      <p:nvGrpSpPr>
        <p:cNvPr id="1" name=""/>
        <p:cNvGrpSpPr/>
        <p:nvPr/>
      </p:nvGrpSpPr>
      <p:grpSpPr>
        <a:xfrm>
          <a:off x="0" y="0"/>
          <a:ext cx="0" cy="0"/>
          <a:chOff x="0" y="0"/>
          <a:chExt cx="0" cy="0"/>
        </a:xfrm>
      </p:grpSpPr>
      <p:pic>
        <p:nvPicPr>
          <p:cNvPr id="7" name="Image 6"/>
          <p:cNvPicPr>
            <a:picLocks noChangeAspect="1"/>
          </p:cNvPicPr>
          <p:nvPr/>
        </p:nvPicPr>
        <p:blipFill>
          <a:blip r:embed="rId2" cstate="print"/>
          <a:stretch>
            <a:fillRect/>
          </a:stretch>
        </p:blipFill>
        <p:spPr>
          <a:xfrm>
            <a:off x="10924801" y="5328000"/>
            <a:ext cx="1267209" cy="1530000"/>
          </a:xfrm>
          <a:prstGeom prst="rect">
            <a:avLst/>
          </a:prstGeom>
        </p:spPr>
      </p:pic>
      <p:pic>
        <p:nvPicPr>
          <p:cNvPr id="8" name="Image 7"/>
          <p:cNvPicPr>
            <a:picLocks noChangeAspect="1"/>
          </p:cNvPicPr>
          <p:nvPr/>
        </p:nvPicPr>
        <p:blipFill>
          <a:blip r:embed="rId3" cstate="print"/>
          <a:stretch>
            <a:fillRect/>
          </a:stretch>
        </p:blipFill>
        <p:spPr>
          <a:xfrm>
            <a:off x="772800" y="468000"/>
            <a:ext cx="923077" cy="1440000"/>
          </a:xfrm>
          <a:prstGeom prst="rect">
            <a:avLst/>
          </a:prstGeom>
        </p:spPr>
      </p:pic>
      <p:sp>
        <p:nvSpPr>
          <p:cNvPr id="9" name="Title 1"/>
          <p:cNvSpPr>
            <a:spLocks noGrp="1"/>
          </p:cNvSpPr>
          <p:nvPr>
            <p:ph type="title" hasCustomPrompt="1"/>
          </p:nvPr>
        </p:nvSpPr>
        <p:spPr>
          <a:xfrm>
            <a:off x="1680000" y="2928144"/>
            <a:ext cx="8832000" cy="1041311"/>
          </a:xfrm>
        </p:spPr>
        <p:txBody>
          <a:bodyPr anchor="ctr" anchorCtr="0">
            <a:spAutoFit/>
          </a:bodyPr>
          <a:lstStyle>
            <a:lvl1pPr algn="ctr">
              <a:lnSpc>
                <a:spcPts val="3700"/>
              </a:lnSpc>
              <a:defRPr sz="3700" b="0" i="0" cap="all" baseline="0">
                <a:solidFill>
                  <a:schemeClr val="bg1"/>
                </a:solidFill>
              </a:defRPr>
            </a:lvl1pPr>
          </a:lstStyle>
          <a:p>
            <a:r>
              <a:rPr lang="en-US" dirty="0"/>
              <a:t>Click to edit Section Header title</a:t>
            </a:r>
          </a:p>
        </p:txBody>
      </p:sp>
      <p:sp>
        <p:nvSpPr>
          <p:cNvPr id="10" name="Date Placeholder 3"/>
          <p:cNvSpPr>
            <a:spLocks noGrp="1"/>
          </p:cNvSpPr>
          <p:nvPr>
            <p:ph type="dt" sz="half" idx="2"/>
          </p:nvPr>
        </p:nvSpPr>
        <p:spPr>
          <a:xfrm>
            <a:off x="537600" y="6411600"/>
            <a:ext cx="1200000" cy="244800"/>
          </a:xfrm>
          <a:prstGeom prst="rect">
            <a:avLst/>
          </a:prstGeom>
        </p:spPr>
        <p:txBody>
          <a:bodyPr vert="horz" lIns="91440" tIns="45720" rIns="91440" bIns="45720" rtlCol="0" anchor="t" anchorCtr="0"/>
          <a:lstStyle>
            <a:lvl1pPr algn="l">
              <a:defRPr sz="1000" baseline="0">
                <a:solidFill>
                  <a:schemeClr val="bg1"/>
                </a:solidFill>
                <a:latin typeface="Arial"/>
              </a:defRPr>
            </a:lvl1pPr>
          </a:lstStyle>
          <a:p>
            <a:fld id="{CC9AA37E-C0B6-4D5E-94BC-EC52A5977D54}" type="datetimeFigureOut">
              <a:rPr lang="en-US" smtClean="0"/>
              <a:pPr/>
              <a:t>6/29/2021</a:t>
            </a:fld>
            <a:endParaRPr lang="en-US"/>
          </a:p>
        </p:txBody>
      </p:sp>
      <p:sp>
        <p:nvSpPr>
          <p:cNvPr id="11" name="Footer Placeholder 4"/>
          <p:cNvSpPr>
            <a:spLocks noGrp="1"/>
          </p:cNvSpPr>
          <p:nvPr>
            <p:ph type="ftr" sz="quarter" idx="3"/>
          </p:nvPr>
        </p:nvSpPr>
        <p:spPr>
          <a:xfrm>
            <a:off x="1824000" y="6411600"/>
            <a:ext cx="6240000" cy="244800"/>
          </a:xfrm>
          <a:prstGeom prst="rect">
            <a:avLst/>
          </a:prstGeom>
        </p:spPr>
        <p:txBody>
          <a:bodyPr vert="horz" lIns="91440" tIns="45720" rIns="91440" bIns="45720" rtlCol="0" anchor="t" anchorCtr="0"/>
          <a:lstStyle>
            <a:lvl1pPr algn="l">
              <a:defRPr sz="1000" kern="1200" baseline="0">
                <a:solidFill>
                  <a:schemeClr val="bg1"/>
                </a:solidFill>
                <a:latin typeface="Arial"/>
              </a:defRPr>
            </a:lvl1pPr>
          </a:lstStyle>
          <a:p>
            <a:endParaRPr lang="en-US"/>
          </a:p>
        </p:txBody>
      </p:sp>
      <p:sp>
        <p:nvSpPr>
          <p:cNvPr id="12" name="Slide Number Placeholder 5"/>
          <p:cNvSpPr>
            <a:spLocks noGrp="1"/>
          </p:cNvSpPr>
          <p:nvPr>
            <p:ph type="sldNum" sz="quarter" idx="4"/>
          </p:nvPr>
        </p:nvSpPr>
        <p:spPr>
          <a:xfrm>
            <a:off x="11520000" y="6411600"/>
            <a:ext cx="456000" cy="244800"/>
          </a:xfrm>
          <a:prstGeom prst="rect">
            <a:avLst/>
          </a:prstGeom>
        </p:spPr>
        <p:txBody>
          <a:bodyPr vert="horz" wrap="none" lIns="91440" tIns="45720" rIns="91440" bIns="45720" rtlCol="0" anchor="t" anchorCtr="0"/>
          <a:lstStyle>
            <a:lvl1pPr algn="r">
              <a:defRPr sz="1000" baseline="0">
                <a:solidFill>
                  <a:schemeClr val="tx2"/>
                </a:solidFill>
                <a:latin typeface="Arial"/>
              </a:defRPr>
            </a:lvl1pPr>
          </a:lstStyle>
          <a:p>
            <a:fld id="{D338DB2C-40E2-4DC1-9D98-210EB2208F51}" type="slidenum">
              <a:rPr lang="en-US" smtClean="0"/>
              <a:pPr/>
              <a:t>‹nr.›</a:t>
            </a:fld>
            <a:endParaRPr lang="en-US"/>
          </a:p>
        </p:txBody>
      </p:sp>
    </p:spTree>
    <p:extLst>
      <p:ext uri="{BB962C8B-B14F-4D97-AF65-F5344CB8AC3E}">
        <p14:creationId xmlns:p14="http://schemas.microsoft.com/office/powerpoint/2010/main" val="11918795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67710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30777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6/29/2021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35916986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rlito"/>
                <a:cs typeface="Carlito"/>
              </a:defRPr>
            </a:lvl1pPr>
          </a:lstStyle>
          <a:p>
            <a:endParaRPr/>
          </a:p>
        </p:txBody>
      </p:sp>
      <p:sp>
        <p:nvSpPr>
          <p:cNvPr id="3" name="Holder 3"/>
          <p:cNvSpPr>
            <a:spLocks noGrp="1"/>
          </p:cNvSpPr>
          <p:nvPr>
            <p:ph type="body" idx="1"/>
          </p:nvPr>
        </p:nvSpPr>
        <p:spPr/>
        <p:txBody>
          <a:bodyPr lIns="0" tIns="0" rIns="0" bIns="0"/>
          <a:lstStyle>
            <a:lvl1pPr>
              <a:defRPr sz="2000" b="0" i="1">
                <a:solidFill>
                  <a:srgbClr val="974707"/>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6/29/2021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3324023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rlito"/>
                <a:cs typeface="Carlito"/>
              </a:defRPr>
            </a:lvl1pPr>
          </a:lstStyle>
          <a:p>
            <a:endParaRPr/>
          </a:p>
        </p:txBody>
      </p:sp>
      <p:sp>
        <p:nvSpPr>
          <p:cNvPr id="3" name="Holder 3"/>
          <p:cNvSpPr>
            <a:spLocks noGrp="1"/>
          </p:cNvSpPr>
          <p:nvPr>
            <p:ph sz="half" idx="2"/>
          </p:nvPr>
        </p:nvSpPr>
        <p:spPr>
          <a:xfrm>
            <a:off x="609600" y="1577340"/>
            <a:ext cx="5303520" cy="30777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0777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6/29/2021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33622204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rlito"/>
                <a:cs typeface="Carlito"/>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6/29/2021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1780920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29-6-2021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1095483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6/29/2021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2793714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3791B6CB-EA61-463B-9BE6-C973201B093E}" type="datetimeFigureOut">
              <a:rPr lang="nl-NL" smtClean="0"/>
              <a:t>29-6-2021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3281281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3791B6CB-EA61-463B-9BE6-C973201B093E}" type="datetimeFigureOut">
              <a:rPr lang="nl-NL" smtClean="0"/>
              <a:t>29-6-2021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1895292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datum 2"/>
          <p:cNvSpPr>
            <a:spLocks noGrp="1"/>
          </p:cNvSpPr>
          <p:nvPr>
            <p:ph type="dt" sz="half" idx="10"/>
          </p:nvPr>
        </p:nvSpPr>
        <p:spPr/>
        <p:txBody>
          <a:bodyPr/>
          <a:lstStyle/>
          <a:p>
            <a:fld id="{3791B6CB-EA61-463B-9BE6-C973201B093E}" type="datetimeFigureOut">
              <a:rPr lang="nl-NL" smtClean="0"/>
              <a:t>29-6-2021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2729171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3791B6CB-EA61-463B-9BE6-C973201B093E}" type="datetimeFigureOut">
              <a:rPr lang="nl-NL" smtClean="0"/>
              <a:t>29-6-2021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2702050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3791B6CB-EA61-463B-9BE6-C973201B093E}" type="datetimeFigureOut">
              <a:rPr lang="nl-NL" smtClean="0"/>
              <a:t>29-6-2021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3921258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3791B6CB-EA61-463B-9BE6-C973201B093E}" type="datetimeFigureOut">
              <a:rPr lang="nl-NL" smtClean="0"/>
              <a:t>29-6-2021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1243515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8.xml"/><Relationship Id="rId7" Type="http://schemas.openxmlformats.org/officeDocument/2006/relationships/image" Target="../media/image8.jp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4.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91B6CB-EA61-463B-9BE6-C973201B093E}" type="datetimeFigureOut">
              <a:rPr lang="nl-NL" smtClean="0"/>
              <a:t>29-6-2021</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2A41A9-402C-4B38-AED4-AF722CC509D0}" type="slidenum">
              <a:rPr lang="nl-NL" smtClean="0"/>
              <a:t>‹nr.›</a:t>
            </a:fld>
            <a:endParaRPr lang="nl-NL"/>
          </a:p>
        </p:txBody>
      </p:sp>
    </p:spTree>
    <p:extLst>
      <p:ext uri="{BB962C8B-B14F-4D97-AF65-F5344CB8AC3E}">
        <p14:creationId xmlns:p14="http://schemas.microsoft.com/office/powerpoint/2010/main" val="2672052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582CD6-300A-4188-9268-A38B398794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MX"/>
          </a:p>
        </p:txBody>
      </p:sp>
      <p:sp>
        <p:nvSpPr>
          <p:cNvPr id="3" name="Text Placeholder 2">
            <a:extLst>
              <a:ext uri="{FF2B5EF4-FFF2-40B4-BE49-F238E27FC236}">
                <a16:creationId xmlns:a16="http://schemas.microsoft.com/office/drawing/2014/main" id="{994EF2A4-8FF3-4B29-BB35-84DFF4820D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a:extLst>
              <a:ext uri="{FF2B5EF4-FFF2-40B4-BE49-F238E27FC236}">
                <a16:creationId xmlns:a16="http://schemas.microsoft.com/office/drawing/2014/main" id="{BC09F1AA-5ACA-44C2-86D1-EA47D13EF1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27F233-3385-4BF5-A9FA-BFA68CA31384}" type="datetimeFigureOut">
              <a:rPr lang="es-MX" smtClean="0"/>
              <a:t>29/06/2021</a:t>
            </a:fld>
            <a:endParaRPr lang="es-MX"/>
          </a:p>
        </p:txBody>
      </p:sp>
      <p:sp>
        <p:nvSpPr>
          <p:cNvPr id="5" name="Footer Placeholder 4">
            <a:extLst>
              <a:ext uri="{FF2B5EF4-FFF2-40B4-BE49-F238E27FC236}">
                <a16:creationId xmlns:a16="http://schemas.microsoft.com/office/drawing/2014/main" id="{9EF64845-BFE5-4E1E-816A-D19DA85E24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a:extLst>
              <a:ext uri="{FF2B5EF4-FFF2-40B4-BE49-F238E27FC236}">
                <a16:creationId xmlns:a16="http://schemas.microsoft.com/office/drawing/2014/main" id="{BCDBE706-3FE0-4C48-919B-3F12AB0AE5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1519D6-5B38-48BD-BA37-A915B866C83C}" type="slidenum">
              <a:rPr lang="es-MX" smtClean="0"/>
              <a:t>‹nr.›</a:t>
            </a:fld>
            <a:endParaRPr lang="es-MX"/>
          </a:p>
        </p:txBody>
      </p:sp>
    </p:spTree>
    <p:extLst>
      <p:ext uri="{BB962C8B-B14F-4D97-AF65-F5344CB8AC3E}">
        <p14:creationId xmlns:p14="http://schemas.microsoft.com/office/powerpoint/2010/main" val="22686386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24801" y="5328185"/>
            <a:ext cx="1267209" cy="1529631"/>
          </a:xfrm>
          <a:prstGeom prst="rect">
            <a:avLst/>
          </a:prstGeom>
        </p:spPr>
      </p:pic>
      <p:sp>
        <p:nvSpPr>
          <p:cNvPr id="21" name="Rectangle 20"/>
          <p:cNvSpPr/>
          <p:nvPr/>
        </p:nvSpPr>
        <p:spPr bwMode="auto">
          <a:xfrm>
            <a:off x="672000" y="1306800"/>
            <a:ext cx="10872000" cy="0"/>
          </a:xfrm>
          <a:prstGeom prst="rect">
            <a:avLst/>
          </a:prstGeom>
          <a:noFill/>
          <a:ln w="6350" cap="flat" cmpd="sng" algn="ctr">
            <a:solidFill>
              <a:srgbClr val="727272"/>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chemeClr val="tx1"/>
              </a:solidFill>
              <a:effectLst/>
              <a:latin typeface="Helvetica 65 Medium" pitchFamily="34" charset="0"/>
            </a:endParaRPr>
          </a:p>
        </p:txBody>
      </p:sp>
      <p:pic>
        <p:nvPicPr>
          <p:cNvPr id="24" name="Image 7"/>
          <p:cNvPicPr>
            <a:picLocks noChangeAspect="1"/>
          </p:cNvPicPr>
          <p:nvPr/>
        </p:nvPicPr>
        <p:blipFill>
          <a:blip r:embed="rId6" cstate="print"/>
          <a:stretch>
            <a:fillRect/>
          </a:stretch>
        </p:blipFill>
        <p:spPr>
          <a:xfrm>
            <a:off x="667201" y="288000"/>
            <a:ext cx="611537" cy="954000"/>
          </a:xfrm>
          <a:prstGeom prst="rect">
            <a:avLst/>
          </a:prstGeom>
        </p:spPr>
      </p:pic>
      <p:sp>
        <p:nvSpPr>
          <p:cNvPr id="13" name="Text Placeholder 12"/>
          <p:cNvSpPr>
            <a:spLocks noGrp="1"/>
          </p:cNvSpPr>
          <p:nvPr>
            <p:ph type="body" idx="1"/>
          </p:nvPr>
        </p:nvSpPr>
        <p:spPr>
          <a:xfrm>
            <a:off x="624000" y="1602000"/>
            <a:ext cx="10958400" cy="452520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25" name="Title Placeholder 1"/>
          <p:cNvSpPr>
            <a:spLocks noGrp="1"/>
          </p:cNvSpPr>
          <p:nvPr>
            <p:ph type="title"/>
          </p:nvPr>
        </p:nvSpPr>
        <p:spPr>
          <a:xfrm>
            <a:off x="1440000" y="237600"/>
            <a:ext cx="9888000" cy="1022400"/>
          </a:xfrm>
          <a:prstGeom prst="rect">
            <a:avLst/>
          </a:prstGeom>
        </p:spPr>
        <p:txBody>
          <a:bodyPr vert="horz" lIns="91440" tIns="45720" rIns="91440" bIns="45720" rtlCol="0" anchor="ctr">
            <a:noAutofit/>
          </a:bodyPr>
          <a:lstStyle/>
          <a:p>
            <a:r>
              <a:rPr lang="en-US" dirty="0"/>
              <a:t>Click to edit Slide title</a:t>
            </a:r>
            <a:br>
              <a:rPr lang="en-US" dirty="0"/>
            </a:br>
            <a:r>
              <a:rPr lang="en-US" dirty="0"/>
              <a:t>Slide title can be extended to two lines</a:t>
            </a:r>
          </a:p>
        </p:txBody>
      </p:sp>
      <p:sp>
        <p:nvSpPr>
          <p:cNvPr id="26" name="Date Placeholder 3"/>
          <p:cNvSpPr>
            <a:spLocks noGrp="1"/>
          </p:cNvSpPr>
          <p:nvPr>
            <p:ph type="dt" sz="half" idx="2"/>
          </p:nvPr>
        </p:nvSpPr>
        <p:spPr>
          <a:xfrm>
            <a:off x="537600" y="6411600"/>
            <a:ext cx="1200000" cy="244800"/>
          </a:xfrm>
          <a:prstGeom prst="rect">
            <a:avLst/>
          </a:prstGeom>
        </p:spPr>
        <p:txBody>
          <a:bodyPr vert="horz" lIns="91440" tIns="45720" rIns="91440" bIns="45720" rtlCol="0" anchor="t" anchorCtr="0"/>
          <a:lstStyle>
            <a:lvl1pPr algn="l">
              <a:defRPr sz="1000" baseline="0">
                <a:solidFill>
                  <a:srgbClr val="727272"/>
                </a:solidFill>
                <a:latin typeface="Arial"/>
              </a:defRPr>
            </a:lvl1pPr>
          </a:lstStyle>
          <a:p>
            <a:fld id="{CC9AA37E-C0B6-4D5E-94BC-EC52A5977D54}" type="datetimeFigureOut">
              <a:rPr lang="en-US" smtClean="0"/>
              <a:pPr/>
              <a:t>6/29/2021</a:t>
            </a:fld>
            <a:endParaRPr lang="en-US"/>
          </a:p>
        </p:txBody>
      </p:sp>
      <p:sp>
        <p:nvSpPr>
          <p:cNvPr id="27" name="Footer Placeholder 4"/>
          <p:cNvSpPr>
            <a:spLocks noGrp="1"/>
          </p:cNvSpPr>
          <p:nvPr>
            <p:ph type="ftr" sz="quarter" idx="3"/>
          </p:nvPr>
        </p:nvSpPr>
        <p:spPr>
          <a:xfrm>
            <a:off x="1824000" y="6411600"/>
            <a:ext cx="6240000" cy="244800"/>
          </a:xfrm>
          <a:prstGeom prst="rect">
            <a:avLst/>
          </a:prstGeom>
        </p:spPr>
        <p:txBody>
          <a:bodyPr vert="horz" lIns="91440" tIns="45720" rIns="91440" bIns="45720" rtlCol="0" anchor="t" anchorCtr="0"/>
          <a:lstStyle>
            <a:lvl1pPr algn="l">
              <a:defRPr sz="1000" kern="1200" baseline="0">
                <a:solidFill>
                  <a:srgbClr val="727272"/>
                </a:solidFill>
                <a:latin typeface="Arial"/>
              </a:defRPr>
            </a:lvl1pPr>
          </a:lstStyle>
          <a:p>
            <a:endParaRPr lang="en-US"/>
          </a:p>
        </p:txBody>
      </p:sp>
      <p:sp>
        <p:nvSpPr>
          <p:cNvPr id="41" name="Slide Number Placeholder 5"/>
          <p:cNvSpPr>
            <a:spLocks noGrp="1"/>
          </p:cNvSpPr>
          <p:nvPr>
            <p:ph type="sldNum" sz="quarter" idx="4"/>
          </p:nvPr>
        </p:nvSpPr>
        <p:spPr>
          <a:xfrm>
            <a:off x="11520000" y="6411600"/>
            <a:ext cx="456000" cy="244800"/>
          </a:xfrm>
          <a:prstGeom prst="rect">
            <a:avLst/>
          </a:prstGeom>
        </p:spPr>
        <p:txBody>
          <a:bodyPr vert="horz" wrap="none" lIns="91440" tIns="45720" rIns="91440" bIns="45720" rtlCol="0" anchor="t" anchorCtr="0"/>
          <a:lstStyle>
            <a:lvl1pPr algn="r">
              <a:defRPr sz="1000" baseline="0">
                <a:solidFill>
                  <a:schemeClr val="bg1"/>
                </a:solidFill>
                <a:latin typeface="Arial"/>
              </a:defRPr>
            </a:lvl1pPr>
          </a:lstStyle>
          <a:p>
            <a:fld id="{D338DB2C-40E2-4DC1-9D98-210EB2208F51}" type="slidenum">
              <a:rPr lang="en-US" smtClean="0"/>
              <a:pPr/>
              <a:t>‹nr.›</a:t>
            </a:fld>
            <a:endParaRPr lang="en-US"/>
          </a:p>
        </p:txBody>
      </p:sp>
    </p:spTree>
    <p:extLst>
      <p:ext uri="{BB962C8B-B14F-4D97-AF65-F5344CB8AC3E}">
        <p14:creationId xmlns:p14="http://schemas.microsoft.com/office/powerpoint/2010/main" val="176659347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xStyles>
    <p:titleStyle>
      <a:lvl1pPr algn="l" rtl="0" eaLnBrk="1" latinLnBrk="0" hangingPunct="1">
        <a:spcBef>
          <a:spcPct val="0"/>
        </a:spcBef>
        <a:buNone/>
        <a:defRPr kumimoji="0" sz="3200" kern="1200">
          <a:solidFill>
            <a:schemeClr val="tx1"/>
          </a:solidFill>
          <a:latin typeface="+mj-lt"/>
          <a:ea typeface="+mj-ea"/>
          <a:cs typeface="+mj-cs"/>
        </a:defRPr>
      </a:lvl1pPr>
    </p:titleStyle>
    <p:bodyStyle>
      <a:lvl1pPr marL="342000" indent="-342000" algn="l" rtl="0" eaLnBrk="1" latinLnBrk="0" hangingPunct="1">
        <a:spcBef>
          <a:spcPts val="768"/>
        </a:spcBef>
        <a:buClr>
          <a:schemeClr val="tx1"/>
        </a:buClr>
        <a:buFont typeface="Arial" pitchFamily="34" charset="0"/>
        <a:buChar char="•"/>
        <a:defRPr kumimoji="0" sz="3200" kern="1200">
          <a:solidFill>
            <a:schemeClr val="tx1"/>
          </a:solidFill>
          <a:latin typeface="+mn-lt"/>
          <a:ea typeface="+mn-ea"/>
          <a:cs typeface="+mn-cs"/>
        </a:defRPr>
      </a:lvl1pPr>
      <a:lvl2pPr marL="741600" indent="-284400" algn="l" rtl="0" eaLnBrk="1" latinLnBrk="0" hangingPunct="1">
        <a:spcBef>
          <a:spcPts val="672"/>
        </a:spcBef>
        <a:buClr>
          <a:schemeClr val="tx1"/>
        </a:buClr>
        <a:buFont typeface="Arial" pitchFamily="34" charset="0"/>
        <a:buChar char="–"/>
        <a:defRPr kumimoji="0" sz="2800" kern="1200">
          <a:solidFill>
            <a:schemeClr val="tx1"/>
          </a:solidFill>
          <a:latin typeface="+mn-lt"/>
          <a:ea typeface="+mn-ea"/>
          <a:cs typeface="+mn-cs"/>
        </a:defRPr>
      </a:lvl2pPr>
      <a:lvl3pPr marL="1144800" indent="-230400" algn="l" rtl="0" eaLnBrk="1" latinLnBrk="0" hangingPunct="1">
        <a:spcBef>
          <a:spcPts val="576"/>
        </a:spcBef>
        <a:buClr>
          <a:schemeClr val="tx1"/>
        </a:buClr>
        <a:buFont typeface="Arial" pitchFamily="34" charset="0"/>
        <a:buChar char="•"/>
        <a:defRPr kumimoji="0" sz="2400" kern="1200">
          <a:solidFill>
            <a:schemeClr val="tx1"/>
          </a:solidFill>
          <a:latin typeface="+mn-lt"/>
          <a:ea typeface="+mn-ea"/>
          <a:cs typeface="+mn-cs"/>
        </a:defRPr>
      </a:lvl3pPr>
      <a:lvl4pPr marL="1602000" indent="-230400" algn="l" rtl="0" eaLnBrk="1" latinLnBrk="0" hangingPunct="1">
        <a:spcBef>
          <a:spcPts val="480"/>
        </a:spcBef>
        <a:buClr>
          <a:schemeClr val="tx1"/>
        </a:buClr>
        <a:buFont typeface="Arial" pitchFamily="34" charset="0"/>
        <a:buChar char="–"/>
        <a:defRPr kumimoji="0" sz="2000" kern="1200">
          <a:solidFill>
            <a:schemeClr val="tx1"/>
          </a:solidFill>
          <a:latin typeface="+mn-lt"/>
          <a:ea typeface="+mn-ea"/>
          <a:cs typeface="+mn-cs"/>
        </a:defRPr>
      </a:lvl4pPr>
      <a:lvl5pPr marL="2059200" indent="-230400" algn="l" rtl="0" eaLnBrk="1" latinLnBrk="0" hangingPunct="1">
        <a:spcBef>
          <a:spcPts val="480"/>
        </a:spcBef>
        <a:buClr>
          <a:schemeClr val="tx1"/>
        </a:buClr>
        <a:buFont typeface="Arial" pitchFamily="34" charset="0"/>
        <a:buChar char="»"/>
        <a:defRPr kumimoji="0" sz="2000" kern="1200">
          <a:solidFill>
            <a:schemeClr val="tx1"/>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8288" y="6237730"/>
            <a:ext cx="2351024" cy="600454"/>
          </a:xfrm>
          <a:prstGeom prst="rect">
            <a:avLst/>
          </a:prstGeom>
          <a:blipFill>
            <a:blip r:embed="rId7" cstate="print"/>
            <a:stretch>
              <a:fillRect/>
            </a:stretch>
          </a:blipFill>
        </p:spPr>
        <p:txBody>
          <a:bodyPr wrap="square" lIns="0" tIns="0" rIns="0" bIns="0" rtlCol="0"/>
          <a:lstStyle/>
          <a:p>
            <a:endParaRPr sz="1800"/>
          </a:p>
        </p:txBody>
      </p:sp>
      <p:sp>
        <p:nvSpPr>
          <p:cNvPr id="17" name="bg object 17"/>
          <p:cNvSpPr/>
          <p:nvPr/>
        </p:nvSpPr>
        <p:spPr>
          <a:xfrm>
            <a:off x="11307352" y="6246199"/>
            <a:ext cx="737387" cy="494825"/>
          </a:xfrm>
          <a:prstGeom prst="rect">
            <a:avLst/>
          </a:prstGeom>
          <a:blipFill>
            <a:blip r:embed="rId8" cstate="print"/>
            <a:stretch>
              <a:fillRect/>
            </a:stretch>
          </a:blipFill>
        </p:spPr>
        <p:txBody>
          <a:bodyPr wrap="square" lIns="0" tIns="0" rIns="0" bIns="0" rtlCol="0"/>
          <a:lstStyle/>
          <a:p>
            <a:endParaRPr sz="1800"/>
          </a:p>
        </p:txBody>
      </p:sp>
      <p:sp>
        <p:nvSpPr>
          <p:cNvPr id="2" name="Holder 2"/>
          <p:cNvSpPr>
            <a:spLocks noGrp="1"/>
          </p:cNvSpPr>
          <p:nvPr>
            <p:ph type="title"/>
          </p:nvPr>
        </p:nvSpPr>
        <p:spPr>
          <a:xfrm>
            <a:off x="1990853" y="81153"/>
            <a:ext cx="8210295" cy="696595"/>
          </a:xfrm>
          <a:prstGeom prst="rect">
            <a:avLst/>
          </a:prstGeom>
        </p:spPr>
        <p:txBody>
          <a:bodyPr wrap="square" lIns="0" tIns="0" rIns="0" bIns="0">
            <a:spAutoFit/>
          </a:bodyPr>
          <a:lstStyle>
            <a:lvl1pPr>
              <a:defRPr sz="4400" b="0" i="0">
                <a:solidFill>
                  <a:schemeClr val="tx1"/>
                </a:solidFill>
                <a:latin typeface="Carlito"/>
                <a:cs typeface="Carlito"/>
              </a:defRPr>
            </a:lvl1pPr>
          </a:lstStyle>
          <a:p>
            <a:endParaRPr/>
          </a:p>
        </p:txBody>
      </p:sp>
      <p:sp>
        <p:nvSpPr>
          <p:cNvPr id="3" name="Holder 3"/>
          <p:cNvSpPr>
            <a:spLocks noGrp="1"/>
          </p:cNvSpPr>
          <p:nvPr>
            <p:ph type="body" idx="1"/>
          </p:nvPr>
        </p:nvSpPr>
        <p:spPr>
          <a:xfrm>
            <a:off x="5350762" y="2219876"/>
            <a:ext cx="5656579" cy="307777"/>
          </a:xfrm>
          <a:prstGeom prst="rect">
            <a:avLst/>
          </a:prstGeom>
        </p:spPr>
        <p:txBody>
          <a:bodyPr wrap="square" lIns="0" tIns="0" rIns="0" bIns="0">
            <a:spAutoFit/>
          </a:bodyPr>
          <a:lstStyle>
            <a:lvl1pPr>
              <a:defRPr sz="2000" b="0" i="1">
                <a:solidFill>
                  <a:srgbClr val="974707"/>
                </a:solidFill>
                <a:latin typeface="Arial"/>
                <a:cs typeface="Aria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6/29/2021</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330741642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2.xml"/><Relationship Id="rId1" Type="http://schemas.openxmlformats.org/officeDocument/2006/relationships/themeOverride" Target="../theme/themeOverride1.xml"/><Relationship Id="rId6" Type="http://schemas.openxmlformats.org/officeDocument/2006/relationships/image" Target="../media/image16.png"/><Relationship Id="rId5" Type="http://schemas.openxmlformats.org/officeDocument/2006/relationships/image" Target="../media/image33.png"/><Relationship Id="rId4" Type="http://schemas.openxmlformats.org/officeDocument/2006/relationships/image" Target="../media/image15.jpe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3.xml"/><Relationship Id="rId1" Type="http://schemas.openxmlformats.org/officeDocument/2006/relationships/themeOverride" Target="../theme/themeOverride3.xml"/><Relationship Id="rId5" Type="http://schemas.openxmlformats.org/officeDocument/2006/relationships/image" Target="../media/image33.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13.xml"/><Relationship Id="rId1" Type="http://schemas.openxmlformats.org/officeDocument/2006/relationships/themeOverride" Target="../theme/themeOverride4.xml"/><Relationship Id="rId4" Type="http://schemas.openxmlformats.org/officeDocument/2006/relationships/image" Target="../media/image37.emf"/></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13.xml"/><Relationship Id="rId1" Type="http://schemas.openxmlformats.org/officeDocument/2006/relationships/themeOverride" Target="../theme/themeOverride5.xml"/><Relationship Id="rId4" Type="http://schemas.openxmlformats.org/officeDocument/2006/relationships/image" Target="../media/image37.emf"/></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3.xml"/><Relationship Id="rId1" Type="http://schemas.openxmlformats.org/officeDocument/2006/relationships/themeOverride" Target="../theme/themeOverride6.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3.png"/><Relationship Id="rId7" Type="http://schemas.openxmlformats.org/officeDocument/2006/relationships/diagramColors" Target="../diagrams/colors1.xml"/><Relationship Id="rId2" Type="http://schemas.openxmlformats.org/officeDocument/2006/relationships/image" Target="../media/image32.jpeg"/><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emf"/><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56.png"/><Relationship Id="rId4" Type="http://schemas.openxmlformats.org/officeDocument/2006/relationships/image" Target="../media/image55.jpeg"/></Relationships>
</file>

<file path=ppt/slides/_rels/slide4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jpeg"/><Relationship Id="rId1" Type="http://schemas.openxmlformats.org/officeDocument/2006/relationships/slideLayout" Target="../slideLayouts/slideLayout24.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5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2" Type="http://schemas.openxmlformats.org/officeDocument/2006/relationships/hyperlink" Target="http://impact.ref.ac.uk/CaseStudies/Search1.aspx" TargetMode="External"/><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hyperlink" Target="mailto:Alan.Paic@oecd.org" TargetMode="External"/><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2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g"/><Relationship Id="rId1" Type="http://schemas.openxmlformats.org/officeDocument/2006/relationships/slideLayout" Target="../slideLayouts/slideLayout27.xml"/><Relationship Id="rId5" Type="http://schemas.openxmlformats.org/officeDocument/2006/relationships/image" Target="../media/image85.png"/><Relationship Id="rId4" Type="http://schemas.openxmlformats.org/officeDocument/2006/relationships/image" Target="../media/image84.png"/></Relationships>
</file>

<file path=ppt/slides/_rels/slide7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7.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27.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s>
</file>

<file path=ppt/slides/_rels/slide78.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27.xml"/><Relationship Id="rId6" Type="http://schemas.openxmlformats.org/officeDocument/2006/relationships/image" Target="../media/image101.png"/><Relationship Id="rId11" Type="http://schemas.openxmlformats.org/officeDocument/2006/relationships/image" Target="../media/image106.png"/><Relationship Id="rId5" Type="http://schemas.openxmlformats.org/officeDocument/2006/relationships/image" Target="../media/image100.pn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30.xml"/></Relationships>
</file>

<file path=ppt/slides/_rels/slide8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Afbeelding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3588" y="5596524"/>
            <a:ext cx="3979657" cy="869664"/>
          </a:xfrm>
          <a:prstGeom prst="rect">
            <a:avLst/>
          </a:prstGeom>
        </p:spPr>
      </p:pic>
      <p:sp>
        <p:nvSpPr>
          <p:cNvPr id="19" name="Tekstvak 18"/>
          <p:cNvSpPr txBox="1"/>
          <p:nvPr/>
        </p:nvSpPr>
        <p:spPr>
          <a:xfrm>
            <a:off x="0" y="1777818"/>
            <a:ext cx="12192001" cy="20005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endParaRPr>
          </a:p>
          <a:p>
            <a:pPr lvl="0" algn="ctr"/>
            <a:r>
              <a:rPr kumimoji="0" lang="nl-NL" sz="36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rPr>
              <a:t>Impact of </a:t>
            </a:r>
            <a:r>
              <a:rPr kumimoji="0" lang="nl-NL" sz="3600" b="0" i="1" u="none" strike="noStrike" kern="1200" cap="none" spc="0" normalizeH="0" baseline="0" noProof="0" dirty="0" err="1">
                <a:ln>
                  <a:noFill/>
                </a:ln>
                <a:solidFill>
                  <a:prstClr val="black">
                    <a:lumMod val="50000"/>
                  </a:prstClr>
                </a:solidFill>
                <a:effectLst/>
                <a:uLnTx/>
                <a:uFillTx/>
                <a:latin typeface="Garamond" panose="02020404030301010803" pitchFamily="18" charset="0"/>
                <a:ea typeface="+mn-ea"/>
                <a:cs typeface="+mn-cs"/>
              </a:rPr>
              <a:t>Science</a:t>
            </a:r>
            <a:r>
              <a:rPr lang="nl-NL" sz="3600" i="1" dirty="0">
                <a:solidFill>
                  <a:prstClr val="black">
                    <a:lumMod val="50000"/>
                  </a:prstClr>
                </a:solidFill>
                <a:latin typeface="Garamond" panose="02020404030301010803" pitchFamily="18" charset="0"/>
              </a:rPr>
              <a:t> Conference </a:t>
            </a:r>
            <a:r>
              <a:rPr lang="nl-NL" sz="3600" i="1" dirty="0" err="1">
                <a:solidFill>
                  <a:prstClr val="black">
                    <a:lumMod val="50000"/>
                  </a:prstClr>
                </a:solidFill>
                <a:latin typeface="Garamond" panose="02020404030301010803" pitchFamily="18" charset="0"/>
              </a:rPr>
              <a:t>the</a:t>
            </a:r>
            <a:r>
              <a:rPr lang="nl-NL" sz="3600" i="1" dirty="0">
                <a:solidFill>
                  <a:prstClr val="black">
                    <a:lumMod val="50000"/>
                  </a:prstClr>
                </a:solidFill>
                <a:latin typeface="Garamond" panose="02020404030301010803" pitchFamily="18" charset="0"/>
              </a:rPr>
              <a:t> Parallel </a:t>
            </a:r>
            <a:r>
              <a:rPr lang="nl-NL" sz="3600" i="1" dirty="0" err="1">
                <a:solidFill>
                  <a:prstClr val="black">
                    <a:lumMod val="50000"/>
                  </a:prstClr>
                </a:solidFill>
                <a:latin typeface="Garamond" panose="02020404030301010803" pitchFamily="18" charset="0"/>
              </a:rPr>
              <a:t>Session</a:t>
            </a:r>
            <a:r>
              <a:rPr lang="nl-NL" sz="3600" i="1" dirty="0">
                <a:solidFill>
                  <a:prstClr val="black">
                    <a:lumMod val="50000"/>
                  </a:prstClr>
                </a:solidFill>
                <a:latin typeface="Garamond" panose="02020404030301010803" pitchFamily="18" charset="0"/>
              </a:rPr>
              <a:t> on:  </a:t>
            </a:r>
            <a:endParaRPr kumimoji="0" lang="nl-NL" sz="36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endParaRPr>
          </a:p>
          <a:p>
            <a:pPr lvl="0" algn="ctr"/>
            <a:r>
              <a:rPr kumimoji="0" lang="en-US" sz="4800" b="1" i="0" u="none" strike="noStrike" kern="1200" cap="none" spc="0" normalizeH="0" baseline="0" noProof="0" dirty="0">
                <a:ln>
                  <a:noFill/>
                </a:ln>
                <a:solidFill>
                  <a:srgbClr val="820000"/>
                </a:solidFill>
                <a:effectLst/>
                <a:uLnTx/>
                <a:uFillTx/>
                <a:latin typeface="Garamond" panose="02020404030301010803" pitchFamily="18" charset="0"/>
                <a:ea typeface="+mn-ea"/>
                <a:cs typeface="+mn-cs"/>
              </a:rPr>
              <a:t>Assessment Beyond Bibliometrics </a:t>
            </a:r>
            <a:endParaRPr kumimoji="0" lang="nl-NL" sz="4800" b="1" i="0" u="none" strike="noStrike" kern="1200" cap="none" spc="0" normalizeH="0" baseline="0" noProof="0" dirty="0">
              <a:ln>
                <a:noFill/>
              </a:ln>
              <a:solidFill>
                <a:srgbClr val="820000"/>
              </a:solidFill>
              <a:effectLst/>
              <a:uLnTx/>
              <a:uFillTx/>
              <a:latin typeface="Garamond" panose="02020404030301010803" pitchFamily="18" charset="0"/>
              <a:ea typeface="+mn-ea"/>
              <a:cs typeface="+mn-cs"/>
            </a:endParaRPr>
          </a:p>
        </p:txBody>
      </p:sp>
      <p:sp>
        <p:nvSpPr>
          <p:cNvPr id="20" name="Tekstvak 19"/>
          <p:cNvSpPr txBox="1"/>
          <p:nvPr/>
        </p:nvSpPr>
        <p:spPr>
          <a:xfrm>
            <a:off x="2203274" y="4678426"/>
            <a:ext cx="7785451" cy="461665"/>
          </a:xfrm>
          <a:prstGeom prst="rect">
            <a:avLst/>
          </a:prstGeom>
          <a:noFill/>
        </p:spPr>
        <p:txBody>
          <a:bodyPr wrap="square" rtlCol="0">
            <a:spAutoFit/>
          </a:bodyPr>
          <a:lstStyle/>
          <a:p>
            <a:pPr lvl="0" algn="ctr"/>
            <a:r>
              <a:rPr lang="en-US" sz="2400" b="1" dirty="0">
                <a:solidFill>
                  <a:prstClr val="black"/>
                </a:solidFill>
                <a:latin typeface="Garamond" panose="02020404030301010803" pitchFamily="18" charset="0"/>
              </a:rPr>
              <a:t>24</a:t>
            </a:r>
            <a:r>
              <a:rPr lang="en-US" sz="2400" b="1" baseline="30000" dirty="0">
                <a:solidFill>
                  <a:prstClr val="black"/>
                </a:solidFill>
                <a:latin typeface="Garamond" panose="02020404030301010803" pitchFamily="18" charset="0"/>
              </a:rPr>
              <a:t>th </a:t>
            </a:r>
            <a:r>
              <a:rPr lang="en-US" sz="2400" b="1" dirty="0">
                <a:solidFill>
                  <a:prstClr val="black"/>
                </a:solidFill>
                <a:latin typeface="Garamond" panose="02020404030301010803" pitchFamily="18" charset="0"/>
              </a:rPr>
              <a:t>June, 2021</a:t>
            </a:r>
            <a:endParaRPr kumimoji="0" lang="nl-NL" sz="24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4109773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548BD-5FEB-4E6E-9468-E6322B87B35A}"/>
              </a:ext>
            </a:extLst>
          </p:cNvPr>
          <p:cNvSpPr>
            <a:spLocks noGrp="1"/>
          </p:cNvSpPr>
          <p:nvPr>
            <p:ph type="title"/>
          </p:nvPr>
        </p:nvSpPr>
        <p:spPr/>
        <p:txBody>
          <a:bodyPr/>
          <a:lstStyle/>
          <a:p>
            <a:r>
              <a:rPr lang="en-US" b="1" dirty="0"/>
              <a:t>Key challenges in assessment beyond bibliometrics</a:t>
            </a:r>
            <a:endParaRPr lang="en-US" dirty="0"/>
          </a:p>
        </p:txBody>
      </p:sp>
      <p:sp>
        <p:nvSpPr>
          <p:cNvPr id="3" name="Content Placeholder 2">
            <a:extLst>
              <a:ext uri="{FF2B5EF4-FFF2-40B4-BE49-F238E27FC236}">
                <a16:creationId xmlns:a16="http://schemas.microsoft.com/office/drawing/2014/main" id="{7EA85AAD-5852-4D83-967E-A06F19C294EA}"/>
              </a:ext>
            </a:extLst>
          </p:cNvPr>
          <p:cNvSpPr>
            <a:spLocks noGrp="1"/>
          </p:cNvSpPr>
          <p:nvPr>
            <p:ph idx="1"/>
          </p:nvPr>
        </p:nvSpPr>
        <p:spPr/>
        <p:txBody>
          <a:bodyPr>
            <a:normAutofit/>
          </a:bodyPr>
          <a:lstStyle/>
          <a:p>
            <a:pPr marL="0" marR="0">
              <a:lnSpc>
                <a:spcPct val="107000"/>
              </a:lnSpc>
              <a:spcBef>
                <a:spcPts val="0"/>
              </a:spcBef>
              <a:spcAft>
                <a:spcPts val="800"/>
              </a:spcAft>
            </a:pPr>
            <a:r>
              <a:rPr lang="en-GB" sz="2400" dirty="0">
                <a:latin typeface="Times New Roman" panose="02020603050405020304" pitchFamily="18" charset="0"/>
                <a:ea typeface="Calibri" panose="020F0502020204030204" pitchFamily="34" charset="0"/>
                <a:cs typeface="Times New Roman" panose="02020603050405020304" pitchFamily="18" charset="0"/>
              </a:rPr>
              <a:t>Key</a:t>
            </a:r>
            <a:r>
              <a:rPr lang="en-GB" sz="2400" dirty="0">
                <a:effectLst/>
                <a:latin typeface="Times New Roman" panose="02020603050405020304" pitchFamily="18" charset="0"/>
                <a:ea typeface="Calibri" panose="020F0502020204030204" pitchFamily="34" charset="0"/>
                <a:cs typeface="Times New Roman" panose="02020603050405020304" pitchFamily="18" charset="0"/>
              </a:rPr>
              <a:t> issue is whether the indicator accurately reflects the intended outcome. </a:t>
            </a:r>
          </a:p>
          <a:p>
            <a:pPr marL="0" marR="0">
              <a:lnSpc>
                <a:spcPct val="107000"/>
              </a:lnSpc>
              <a:spcBef>
                <a:spcPts val="0"/>
              </a:spcBef>
              <a:spcAft>
                <a:spcPts val="800"/>
              </a:spcAft>
            </a:pPr>
            <a:r>
              <a:rPr lang="en-GB" sz="2400" dirty="0">
                <a:latin typeface="Times New Roman" panose="02020603050405020304" pitchFamily="18" charset="0"/>
                <a:ea typeface="Calibri" panose="020F0502020204030204" pitchFamily="34" charset="0"/>
                <a:cs typeface="Times New Roman" panose="02020603050405020304" pitchFamily="18" charset="0"/>
              </a:rPr>
              <a:t>A</a:t>
            </a:r>
            <a:r>
              <a:rPr lang="en-GB" sz="2400" dirty="0">
                <a:effectLst/>
                <a:latin typeface="Times New Roman" panose="02020603050405020304" pitchFamily="18" charset="0"/>
                <a:ea typeface="Calibri" panose="020F0502020204030204" pitchFamily="34" charset="0"/>
                <a:cs typeface="Times New Roman" panose="02020603050405020304" pitchFamily="18" charset="0"/>
              </a:rPr>
              <a:t>t a conceptual level, indicators can be challenging to develop because of the diverse range of interpretations of what it means to develop positive impact, both within countries and globally. </a:t>
            </a:r>
          </a:p>
          <a:p>
            <a:pPr marL="0" marR="0">
              <a:lnSpc>
                <a:spcPct val="107000"/>
              </a:lnSpc>
              <a:spcBef>
                <a:spcPts val="0"/>
              </a:spcBef>
              <a:spcAft>
                <a:spcPts val="800"/>
              </a:spcAft>
            </a:pPr>
            <a:r>
              <a:rPr lang="en-GB" sz="2400" dirty="0">
                <a:effectLst/>
                <a:latin typeface="Times New Roman" panose="02020603050405020304" pitchFamily="18" charset="0"/>
                <a:ea typeface="Calibri" panose="020F0502020204030204" pitchFamily="34" charset="0"/>
                <a:cs typeface="Times New Roman" panose="02020603050405020304" pitchFamily="18" charset="0"/>
              </a:rPr>
              <a:t>Clear conceptual elaboration, connected to empirical measures, is the gold standard in how to proceed with development of well-designed indicators. </a:t>
            </a:r>
          </a:p>
          <a:p>
            <a:pPr marL="0" marR="0">
              <a:lnSpc>
                <a:spcPct val="107000"/>
              </a:lnSpc>
              <a:spcBef>
                <a:spcPts val="0"/>
              </a:spcBef>
              <a:spcAft>
                <a:spcPts val="800"/>
              </a:spcAft>
            </a:pPr>
            <a:r>
              <a:rPr lang="en-GB" sz="2400" dirty="0">
                <a:effectLst/>
                <a:latin typeface="Times New Roman" panose="02020603050405020304" pitchFamily="18" charset="0"/>
                <a:ea typeface="Calibri" panose="020F0502020204030204" pitchFamily="34" charset="0"/>
                <a:cs typeface="Times New Roman" panose="02020603050405020304" pitchFamily="18" charset="0"/>
              </a:rPr>
              <a:t>At a practical level, it is important to clarify who will take responsibility for implementing indicators, ensuring they have the appropriate skillset and resources to do this effectively.</a:t>
            </a:r>
            <a:endParaRPr lang="en-US" sz="3600" dirty="0"/>
          </a:p>
        </p:txBody>
      </p:sp>
    </p:spTree>
    <p:extLst>
      <p:ext uri="{BB962C8B-B14F-4D97-AF65-F5344CB8AC3E}">
        <p14:creationId xmlns:p14="http://schemas.microsoft.com/office/powerpoint/2010/main" val="718724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548BD-5FEB-4E6E-9468-E6322B87B35A}"/>
              </a:ext>
            </a:extLst>
          </p:cNvPr>
          <p:cNvSpPr>
            <a:spLocks noGrp="1"/>
          </p:cNvSpPr>
          <p:nvPr>
            <p:ph type="title"/>
          </p:nvPr>
        </p:nvSpPr>
        <p:spPr/>
        <p:txBody>
          <a:bodyPr/>
          <a:lstStyle/>
          <a:p>
            <a:r>
              <a:rPr lang="en-US" b="1" dirty="0"/>
              <a:t>Key challenges in assessment beyond bibliometrics</a:t>
            </a:r>
            <a:endParaRPr lang="en-US" dirty="0"/>
          </a:p>
        </p:txBody>
      </p:sp>
      <p:sp>
        <p:nvSpPr>
          <p:cNvPr id="3" name="Content Placeholder 2">
            <a:extLst>
              <a:ext uri="{FF2B5EF4-FFF2-40B4-BE49-F238E27FC236}">
                <a16:creationId xmlns:a16="http://schemas.microsoft.com/office/drawing/2014/main" id="{7EA85AAD-5852-4D83-967E-A06F19C294EA}"/>
              </a:ext>
            </a:extLst>
          </p:cNvPr>
          <p:cNvSpPr>
            <a:spLocks noGrp="1"/>
          </p:cNvSpPr>
          <p:nvPr>
            <p:ph idx="1"/>
          </p:nvPr>
        </p:nvSpPr>
        <p:spPr/>
        <p:txBody>
          <a:bodyPr>
            <a:normAutofit fontScale="92500"/>
          </a:bodyPr>
          <a:lstStyle/>
          <a:p>
            <a:pPr marL="0" marR="0">
              <a:lnSpc>
                <a:spcPct val="107000"/>
              </a:lnSpc>
              <a:spcBef>
                <a:spcPts val="0"/>
              </a:spcBef>
              <a:spcAft>
                <a:spcPts val="800"/>
              </a:spcAft>
            </a:pPr>
            <a:r>
              <a:rPr lang="en-GB" sz="2400" dirty="0">
                <a:effectLst/>
                <a:latin typeface="Times New Roman" panose="02020603050405020304" pitchFamily="18" charset="0"/>
                <a:ea typeface="Calibri" panose="020F0502020204030204" pitchFamily="34" charset="0"/>
                <a:cs typeface="Times New Roman" panose="02020603050405020304" pitchFamily="18" charset="0"/>
              </a:rPr>
              <a:t>There are many cases when poor choices of indicators have done more harm than good (e.g., see Jensen and Lister, 2015). </a:t>
            </a:r>
          </a:p>
          <a:p>
            <a:pPr marL="0" marR="0">
              <a:lnSpc>
                <a:spcPct val="107000"/>
              </a:lnSpc>
              <a:spcBef>
                <a:spcPts val="0"/>
              </a:spcBef>
              <a:spcAft>
                <a:spcPts val="800"/>
              </a:spcAft>
            </a:pPr>
            <a:r>
              <a:rPr lang="en-GB" sz="2400" dirty="0">
                <a:effectLst/>
                <a:latin typeface="Times New Roman" panose="02020603050405020304" pitchFamily="18" charset="0"/>
                <a:ea typeface="Calibri" panose="020F0502020204030204" pitchFamily="34" charset="0"/>
                <a:cs typeface="Times New Roman" panose="02020603050405020304" pitchFamily="18" charset="0"/>
              </a:rPr>
              <a:t>Indicators offer just one way to evaluate progress. The passive nature of indicators, often developed separately from the intervention itself, comes with potential limitations. </a:t>
            </a:r>
          </a:p>
          <a:p>
            <a:pPr marL="0" marR="0">
              <a:lnSpc>
                <a:spcPct val="107000"/>
              </a:lnSpc>
              <a:spcBef>
                <a:spcPts val="0"/>
              </a:spcBef>
              <a:spcAft>
                <a:spcPts val="800"/>
              </a:spcAft>
            </a:pPr>
            <a:r>
              <a:rPr lang="en-GB" sz="2400" dirty="0">
                <a:effectLst/>
                <a:latin typeface="Times New Roman" panose="02020603050405020304" pitchFamily="18" charset="0"/>
                <a:ea typeface="Calibri" panose="020F0502020204030204" pitchFamily="34" charset="0"/>
                <a:cs typeface="Times New Roman" panose="02020603050405020304" pitchFamily="18" charset="0"/>
              </a:rPr>
              <a:t>On the other hand, appropriate indicators can provide a vital source of accountability when it comes to public and institutional policy. Empirical indicators are a check on untamed claims of impact and positive change. </a:t>
            </a:r>
          </a:p>
          <a:p>
            <a:pPr marL="0" marR="0">
              <a:lnSpc>
                <a:spcPct val="107000"/>
              </a:lnSpc>
              <a:spcBef>
                <a:spcPts val="0"/>
              </a:spcBef>
              <a:spcAft>
                <a:spcPts val="800"/>
              </a:spcAft>
            </a:pPr>
            <a:r>
              <a:rPr lang="en-GB" sz="2400" dirty="0">
                <a:effectLst/>
                <a:latin typeface="Times New Roman" panose="02020603050405020304" pitchFamily="18" charset="0"/>
                <a:ea typeface="Calibri" panose="020F0502020204030204" pitchFamily="34" charset="0"/>
                <a:cs typeface="Times New Roman" panose="02020603050405020304" pitchFamily="18" charset="0"/>
              </a:rPr>
              <a:t>For this reason, pursuit of appropriate evaluation methods is worthwhile, particularly when the aim is to use emerging evidence to improve policy and practice. </a:t>
            </a:r>
            <a:endParaRPr lang="en-US" sz="2400" dirty="0">
              <a:effectLst/>
              <a:latin typeface="Times New Roman" panose="02020603050405020304" pitchFamily="18" charset="0"/>
              <a:ea typeface="Calibri" panose="020F0502020204030204" pitchFamily="34" charset="0"/>
              <a:cs typeface="Cordia New" panose="020B0304020202020204" pitchFamily="34" charset="-34"/>
            </a:endParaRPr>
          </a:p>
          <a:p>
            <a:endParaRPr lang="en-US" dirty="0"/>
          </a:p>
        </p:txBody>
      </p:sp>
    </p:spTree>
    <p:extLst>
      <p:ext uri="{BB962C8B-B14F-4D97-AF65-F5344CB8AC3E}">
        <p14:creationId xmlns:p14="http://schemas.microsoft.com/office/powerpoint/2010/main" val="435792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Google Shape;98;p1">
            <a:extLst>
              <a:ext uri="{FF2B5EF4-FFF2-40B4-BE49-F238E27FC236}">
                <a16:creationId xmlns:a16="http://schemas.microsoft.com/office/drawing/2014/main" id="{6BCEC9E7-155F-43C3-B2F7-C5B6CEE680BE}"/>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5231" y="5574285"/>
            <a:ext cx="2025650"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Google Shape;100;p1">
            <a:extLst>
              <a:ext uri="{FF2B5EF4-FFF2-40B4-BE49-F238E27FC236}">
                <a16:creationId xmlns:a16="http://schemas.microsoft.com/office/drawing/2014/main" id="{5903E956-31FB-43F8-A05B-23F98D097857}"/>
              </a:ext>
            </a:extLst>
          </p:cNvPr>
          <p:cNvSpPr txBox="1">
            <a:spLocks noChangeArrowheads="1"/>
          </p:cNvSpPr>
          <p:nvPr/>
        </p:nvSpPr>
        <p:spPr bwMode="auto">
          <a:xfrm>
            <a:off x="2636839" y="820738"/>
            <a:ext cx="5665787"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3366"/>
              </a:buClr>
              <a:buSzPts val="2400"/>
              <a:buFont typeface="Arial" panose="020B0604020202020204" pitchFamily="34" charset="0"/>
              <a:buNone/>
              <a:tabLst/>
              <a:defRPr/>
            </a:pPr>
            <a:r>
              <a:rPr kumimoji="0" lang="en-GB" altLang="en-US" sz="2400" b="1" i="0" u="none" strike="noStrike" kern="1200" cap="none" spc="0" normalizeH="0" baseline="0" noProof="0">
                <a:ln>
                  <a:noFill/>
                </a:ln>
                <a:solidFill>
                  <a:srgbClr val="003366"/>
                </a:solidFill>
                <a:effectLst/>
                <a:uLnTx/>
                <a:uFillTx/>
                <a:latin typeface="Arial" panose="020B0604020202020204" pitchFamily="34" charset="0"/>
                <a:ea typeface="+mn-ea"/>
                <a:cs typeface="Arial" panose="020B0604020202020204" pitchFamily="34" charset="0"/>
                <a:sym typeface="Arial" panose="020B0604020202020204" pitchFamily="34" charset="0"/>
              </a:rPr>
              <a:t>Dr. Eric A. Jensen</a:t>
            </a: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4" name="Google Shape;101;p1">
            <a:extLst>
              <a:ext uri="{FF2B5EF4-FFF2-40B4-BE49-F238E27FC236}">
                <a16:creationId xmlns:a16="http://schemas.microsoft.com/office/drawing/2014/main" id="{D64A96D8-8DE3-4635-A6A4-2B0125C71BA9}"/>
              </a:ext>
            </a:extLst>
          </p:cNvPr>
          <p:cNvSpPr txBox="1">
            <a:spLocks noChangeArrowheads="1"/>
          </p:cNvSpPr>
          <p:nvPr/>
        </p:nvSpPr>
        <p:spPr bwMode="auto">
          <a:xfrm>
            <a:off x="2636839" y="1241425"/>
            <a:ext cx="3779837"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kumimoji="0" lang="en-GB"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a:t>
            </a:r>
            <a:r>
              <a:rPr kumimoji="0" lang="en-GB" altLang="en-US" sz="1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JensenWarwick</a:t>
            </a:r>
            <a:r>
              <a:rPr kumimoji="0" lang="en-GB"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 (Twitter)</a:t>
            </a:r>
            <a:endPar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5" name="Google Shape;155;p3">
            <a:extLst>
              <a:ext uri="{FF2B5EF4-FFF2-40B4-BE49-F238E27FC236}">
                <a16:creationId xmlns:a16="http://schemas.microsoft.com/office/drawing/2014/main" id="{E8A4FFC0-BB6B-4A8E-A98B-C2707D5B5F1F}"/>
              </a:ext>
            </a:extLst>
          </p:cNvPr>
          <p:cNvSpPr>
            <a:spLocks noChangeArrowheads="1"/>
          </p:cNvSpPr>
          <p:nvPr/>
        </p:nvSpPr>
        <p:spPr bwMode="auto">
          <a:xfrm>
            <a:off x="3062879" y="5903914"/>
            <a:ext cx="3759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kumimoji="0" lang="en-GB" altLang="en-US" sz="1200" b="0" i="0" u="none" strike="noStrike" kern="1200" cap="none" spc="0" normalizeH="0" baseline="0" noProof="0" dirty="0">
                <a:ln>
                  <a:noFill/>
                </a:ln>
                <a:solidFill>
                  <a:srgbClr val="002060"/>
                </a:solidFill>
                <a:effectLst/>
                <a:uLnTx/>
                <a:uFillTx/>
                <a:latin typeface="Source Sans Pro" panose="020B0503030403020204" pitchFamily="34" charset="0"/>
                <a:ea typeface="+mn-ea"/>
                <a:cs typeface="Arial" panose="020B0604020202020204" pitchFamily="34" charset="0"/>
                <a:sym typeface="Source Sans Pro" panose="020B0503030403020204" pitchFamily="34" charset="0"/>
              </a:rPr>
              <a:t>This project has received funding from the European Union’s Horizon 2020 research and innovation programme under grant agreement No 788503.</a:t>
            </a:r>
            <a:endParaRPr kumimoji="0" lang="en-US" alt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6" name="Google Shape;101;p1">
            <a:extLst>
              <a:ext uri="{FF2B5EF4-FFF2-40B4-BE49-F238E27FC236}">
                <a16:creationId xmlns:a16="http://schemas.microsoft.com/office/drawing/2014/main" id="{F69EE466-4E18-4307-B469-C3F45746C223}"/>
              </a:ext>
            </a:extLst>
          </p:cNvPr>
          <p:cNvSpPr txBox="1">
            <a:spLocks noChangeArrowheads="1"/>
          </p:cNvSpPr>
          <p:nvPr/>
        </p:nvSpPr>
        <p:spPr bwMode="auto">
          <a:xfrm>
            <a:off x="3313846" y="1890900"/>
            <a:ext cx="4661529" cy="1881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kumimoji="0" lang="en-US" alt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Introducing the UNESCO Recommendation on Science &amp; Scientific Researchers</a:t>
            </a:r>
          </a:p>
        </p:txBody>
      </p:sp>
      <p:pic>
        <p:nvPicPr>
          <p:cNvPr id="10248" name="Picture 9" descr="See the source image">
            <a:extLst>
              <a:ext uri="{FF2B5EF4-FFF2-40B4-BE49-F238E27FC236}">
                <a16:creationId xmlns:a16="http://schemas.microsoft.com/office/drawing/2014/main" id="{25477E2E-CA1F-4B44-8142-9F87CC5C0B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1359" y="2286956"/>
            <a:ext cx="2323096" cy="1982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5BCC00F7-F985-45F4-8A20-12669254C3E2}"/>
              </a:ext>
            </a:extLst>
          </p:cNvPr>
          <p:cNvPicPr/>
          <p:nvPr/>
        </p:nvPicPr>
        <p:blipFill rotWithShape="1">
          <a:blip r:embed="rId5" cstate="print">
            <a:extLst>
              <a:ext uri="{28A0092B-C50C-407E-A947-70E740481C1C}">
                <a14:useLocalDpi xmlns:a14="http://schemas.microsoft.com/office/drawing/2010/main" val="0"/>
              </a:ext>
            </a:extLst>
          </a:blip>
          <a:srcRect b="6643"/>
          <a:stretch/>
        </p:blipFill>
        <p:spPr bwMode="auto">
          <a:xfrm>
            <a:off x="8302626" y="872705"/>
            <a:ext cx="3255129" cy="540030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Map&#10;&#10;Description automatically generated with medium confidence">
            <a:extLst>
              <a:ext uri="{FF2B5EF4-FFF2-40B4-BE49-F238E27FC236}">
                <a16:creationId xmlns:a16="http://schemas.microsoft.com/office/drawing/2014/main" id="{32CF96C2-D428-465B-BD15-9A193F56AD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
          <a:stretch/>
        </p:blipFill>
        <p:spPr>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3054300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94" name="Text Placeholder 2">
            <a:extLst>
              <a:ext uri="{FF2B5EF4-FFF2-40B4-BE49-F238E27FC236}">
                <a16:creationId xmlns:a16="http://schemas.microsoft.com/office/drawing/2014/main" id="{3D59288B-71E1-4BD8-9896-9F3B1071C85A}"/>
              </a:ext>
            </a:extLst>
          </p:cNvPr>
          <p:cNvSpPr txBox="1">
            <a:spLocks noGrp="1" noChangeArrowheads="1"/>
          </p:cNvSpPr>
          <p:nvPr>
            <p:ph type="body" idx="1"/>
          </p:nvPr>
        </p:nvSpPr>
        <p:spPr>
          <a:xfrm>
            <a:off x="5297760" y="4636008"/>
            <a:ext cx="6251111" cy="1572768"/>
          </a:xfrm>
        </p:spPr>
        <p:txBody>
          <a:bodyPr vert="horz" lIns="91440" tIns="45720" rIns="91440" bIns="45720" rtlCol="0">
            <a:normAutofit lnSpcReduction="10000"/>
          </a:bodyPr>
          <a:lstStyle/>
          <a:p>
            <a:pPr>
              <a:spcAft>
                <a:spcPct val="0"/>
              </a:spcAft>
            </a:pPr>
            <a:r>
              <a:rPr lang="en-US" altLang="en-US" sz="4000" i="1" dirty="0">
                <a:solidFill>
                  <a:schemeClr val="tx1"/>
                </a:solidFill>
              </a:rPr>
              <a:t>Ten key priority areas for global implementation and four-yearly monitoring.</a:t>
            </a:r>
          </a:p>
        </p:txBody>
      </p:sp>
      <p:pic>
        <p:nvPicPr>
          <p:cNvPr id="8195" name="Picture 5">
            <a:extLst>
              <a:ext uri="{FF2B5EF4-FFF2-40B4-BE49-F238E27FC236}">
                <a16:creationId xmlns:a16="http://schemas.microsoft.com/office/drawing/2014/main" id="{A12445C5-1328-47FA-B83B-1880FAF3A3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300444"/>
      </p:ext>
    </p:extLst>
  </p:cSld>
  <p:clrMapOvr>
    <a:masterClrMapping/>
  </p:clrMapOvr>
  <p:transition spd="slow" advTm="59776"/>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D5C09-D90D-45B2-A99A-E854D63D7A86}"/>
              </a:ext>
            </a:extLst>
          </p:cNvPr>
          <p:cNvSpPr>
            <a:spLocks noGrp="1"/>
          </p:cNvSpPr>
          <p:nvPr>
            <p:ph type="title"/>
          </p:nvPr>
        </p:nvSpPr>
        <p:spPr>
          <a:xfrm>
            <a:off x="303116" y="2103437"/>
            <a:ext cx="3369640" cy="1325563"/>
          </a:xfrm>
        </p:spPr>
        <p:txBody>
          <a:bodyPr>
            <a:normAutofit fontScale="90000"/>
          </a:bodyPr>
          <a:lstStyle/>
          <a:p>
            <a:r>
              <a:rPr lang="en-GB" altLang="en-US" sz="4400" dirty="0">
                <a:latin typeface="Arial" panose="020B0604020202020204" pitchFamily="34" charset="0"/>
                <a:cs typeface="Arial" panose="020B0604020202020204" pitchFamily="34" charset="0"/>
              </a:rPr>
              <a:t>Priority areas for 4-yearly monitoring process</a:t>
            </a:r>
            <a:endParaRPr lang="en-US" b="1" dirty="0"/>
          </a:p>
        </p:txBody>
      </p:sp>
      <p:pic>
        <p:nvPicPr>
          <p:cNvPr id="5" name="Picture 4">
            <a:extLst>
              <a:ext uri="{FF2B5EF4-FFF2-40B4-BE49-F238E27FC236}">
                <a16:creationId xmlns:a16="http://schemas.microsoft.com/office/drawing/2014/main" id="{17B79E35-A363-435F-85C0-771114F9537C}"/>
              </a:ext>
            </a:extLst>
          </p:cNvPr>
          <p:cNvPicPr>
            <a:picLocks noChangeAspect="1"/>
          </p:cNvPicPr>
          <p:nvPr/>
        </p:nvPicPr>
        <p:blipFill>
          <a:blip r:embed="rId2"/>
          <a:stretch>
            <a:fillRect/>
          </a:stretch>
        </p:blipFill>
        <p:spPr>
          <a:xfrm>
            <a:off x="4050453" y="0"/>
            <a:ext cx="3657600" cy="6858000"/>
          </a:xfrm>
          <a:prstGeom prst="rect">
            <a:avLst/>
          </a:prstGeom>
        </p:spPr>
      </p:pic>
      <p:pic>
        <p:nvPicPr>
          <p:cNvPr id="7" name="Picture 6">
            <a:extLst>
              <a:ext uri="{FF2B5EF4-FFF2-40B4-BE49-F238E27FC236}">
                <a16:creationId xmlns:a16="http://schemas.microsoft.com/office/drawing/2014/main" id="{1DC07C64-4D0D-4290-9F73-033277489451}"/>
              </a:ext>
            </a:extLst>
          </p:cNvPr>
          <p:cNvPicPr>
            <a:picLocks noChangeAspect="1"/>
          </p:cNvPicPr>
          <p:nvPr/>
        </p:nvPicPr>
        <p:blipFill>
          <a:blip r:embed="rId3"/>
          <a:stretch>
            <a:fillRect/>
          </a:stretch>
        </p:blipFill>
        <p:spPr>
          <a:xfrm>
            <a:off x="7924800" y="0"/>
            <a:ext cx="3545019" cy="6858000"/>
          </a:xfrm>
          <a:prstGeom prst="rect">
            <a:avLst/>
          </a:prstGeom>
        </p:spPr>
      </p:pic>
    </p:spTree>
    <p:extLst>
      <p:ext uri="{BB962C8B-B14F-4D97-AF65-F5344CB8AC3E}">
        <p14:creationId xmlns:p14="http://schemas.microsoft.com/office/powerpoint/2010/main" val="40029234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4A0B0B-0BB4-4C48-AD46-8FB2FD26E9C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31573" y="-60624"/>
            <a:ext cx="5118856" cy="7293771"/>
          </a:xfrm>
          <a:prstGeom prst="rect">
            <a:avLst/>
          </a:prstGeom>
          <a:noFill/>
          <a:ln>
            <a:noFill/>
          </a:ln>
        </p:spPr>
      </p:pic>
    </p:spTree>
    <p:extLst>
      <p:ext uri="{BB962C8B-B14F-4D97-AF65-F5344CB8AC3E}">
        <p14:creationId xmlns:p14="http://schemas.microsoft.com/office/powerpoint/2010/main" val="2360983121"/>
      </p:ext>
    </p:extLst>
  </p:cSld>
  <p:clrMapOvr>
    <a:masterClrMapping/>
  </p:clrMapOvr>
  <mc:AlternateContent xmlns:mc="http://schemas.openxmlformats.org/markup-compatibility/2006" xmlns:p14="http://schemas.microsoft.com/office/powerpoint/2010/main">
    <mc:Choice Requires="p14">
      <p:transition spd="slow" p14:dur="2000" advTm="10941"/>
    </mc:Choice>
    <mc:Fallback xmlns="">
      <p:transition spd="slow" advTm="10941"/>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95822C5A-A7A8-40DD-B8F7-3114CF2B6636}"/>
              </a:ext>
            </a:extLst>
          </p:cNvPr>
          <p:cNvSpPr>
            <a:spLocks noGrp="1"/>
          </p:cNvSpPr>
          <p:nvPr>
            <p:ph type="title"/>
          </p:nvPr>
        </p:nvSpPr>
        <p:spPr>
          <a:xfrm>
            <a:off x="838201" y="365125"/>
            <a:ext cx="5251316" cy="1807305"/>
          </a:xfrm>
        </p:spPr>
        <p:txBody>
          <a:bodyPr>
            <a:normAutofit/>
          </a:bodyPr>
          <a:lstStyle/>
          <a:p>
            <a:r>
              <a:rPr lang="en-GB" dirty="0"/>
              <a:t>Levels of measurement</a:t>
            </a:r>
          </a:p>
        </p:txBody>
      </p:sp>
      <p:sp>
        <p:nvSpPr>
          <p:cNvPr id="6" name="Text Placeholder 5">
            <a:extLst>
              <a:ext uri="{FF2B5EF4-FFF2-40B4-BE49-F238E27FC236}">
                <a16:creationId xmlns:a16="http://schemas.microsoft.com/office/drawing/2014/main" id="{AF5D48E8-6F7A-4C73-BF6E-7C66F58D8CAD}"/>
              </a:ext>
            </a:extLst>
          </p:cNvPr>
          <p:cNvSpPr>
            <a:spLocks noGrp="1"/>
          </p:cNvSpPr>
          <p:nvPr>
            <p:ph type="body" idx="1"/>
          </p:nvPr>
        </p:nvSpPr>
        <p:spPr>
          <a:xfrm>
            <a:off x="838200" y="2333297"/>
            <a:ext cx="4619621" cy="3843666"/>
          </a:xfrm>
        </p:spPr>
        <p:txBody>
          <a:bodyPr>
            <a:normAutofit/>
          </a:bodyPr>
          <a:lstStyle/>
          <a:p>
            <a:r>
              <a:rPr lang="en-GB" sz="2000"/>
              <a:t>RRING: Developing measures that can be employed at different levels in member state scientific systems to evaluate progress towards full implementation of the RSSR. </a:t>
            </a:r>
          </a:p>
          <a:p>
            <a:r>
              <a:rPr lang="en-GB" sz="2000"/>
              <a:t>By applying indicators across these levels, we can track progress as RSSR implementation cascades from </a:t>
            </a:r>
            <a:r>
              <a:rPr lang="en-GB" sz="2000" b="1"/>
              <a:t>national policy </a:t>
            </a:r>
            <a:r>
              <a:rPr lang="en-GB" sz="2000"/>
              <a:t>through to </a:t>
            </a:r>
            <a:r>
              <a:rPr lang="en-GB" sz="2000" b="1"/>
              <a:t>research funding </a:t>
            </a:r>
            <a:r>
              <a:rPr lang="en-GB" sz="2000"/>
              <a:t>systems, </a:t>
            </a:r>
            <a:r>
              <a:rPr lang="en-GB" sz="2000" b="1"/>
              <a:t>research performing organisations </a:t>
            </a:r>
            <a:r>
              <a:rPr lang="en-GB" sz="2000"/>
              <a:t>and finally to </a:t>
            </a:r>
            <a:r>
              <a:rPr lang="en-GB" sz="2000" b="1"/>
              <a:t>individual researchers</a:t>
            </a:r>
            <a:r>
              <a:rPr lang="en-GB" sz="2000"/>
              <a:t>. </a:t>
            </a:r>
          </a:p>
        </p:txBody>
      </p:sp>
      <p:pic>
        <p:nvPicPr>
          <p:cNvPr id="4" name="Picture 3">
            <a:extLst>
              <a:ext uri="{FF2B5EF4-FFF2-40B4-BE49-F238E27FC236}">
                <a16:creationId xmlns:a16="http://schemas.microsoft.com/office/drawing/2014/main" id="{744A0B0B-0BB4-4C48-AD46-8FB2FD26E9CC}"/>
              </a:ext>
            </a:extLst>
          </p:cNvPr>
          <p:cNvPicPr/>
          <p:nvPr/>
        </p:nvPicPr>
        <p:blipFill rotWithShape="1">
          <a:blip r:embed="rId2">
            <a:extLst>
              <a:ext uri="{28A0092B-C50C-407E-A947-70E740481C1C}">
                <a14:useLocalDpi xmlns:a14="http://schemas.microsoft.com/office/drawing/2010/main" val="0"/>
              </a:ext>
            </a:extLst>
          </a:blip>
          <a:srcRect t="18685" r="1" b="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p:spPr>
      </p:pic>
    </p:spTree>
    <p:extLst>
      <p:ext uri="{BB962C8B-B14F-4D97-AF65-F5344CB8AC3E}">
        <p14:creationId xmlns:p14="http://schemas.microsoft.com/office/powerpoint/2010/main" val="23622548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95822C5A-A7A8-40DD-B8F7-3114CF2B6636}"/>
              </a:ext>
            </a:extLst>
          </p:cNvPr>
          <p:cNvSpPr>
            <a:spLocks noGrp="1"/>
          </p:cNvSpPr>
          <p:nvPr>
            <p:ph type="title"/>
          </p:nvPr>
        </p:nvSpPr>
        <p:spPr>
          <a:xfrm>
            <a:off x="838201" y="365125"/>
            <a:ext cx="5251316" cy="1807305"/>
          </a:xfrm>
        </p:spPr>
        <p:txBody>
          <a:bodyPr>
            <a:normAutofit/>
          </a:bodyPr>
          <a:lstStyle/>
          <a:p>
            <a:r>
              <a:rPr lang="en-GB" sz="4100"/>
              <a:t>Levels of measurement: Member State</a:t>
            </a:r>
          </a:p>
        </p:txBody>
      </p:sp>
      <p:sp>
        <p:nvSpPr>
          <p:cNvPr id="6" name="Text Placeholder 5">
            <a:extLst>
              <a:ext uri="{FF2B5EF4-FFF2-40B4-BE49-F238E27FC236}">
                <a16:creationId xmlns:a16="http://schemas.microsoft.com/office/drawing/2014/main" id="{AF5D48E8-6F7A-4C73-BF6E-7C66F58D8CAD}"/>
              </a:ext>
            </a:extLst>
          </p:cNvPr>
          <p:cNvSpPr>
            <a:spLocks noGrp="1"/>
          </p:cNvSpPr>
          <p:nvPr>
            <p:ph type="body" idx="1"/>
          </p:nvPr>
        </p:nvSpPr>
        <p:spPr>
          <a:xfrm>
            <a:off x="838200" y="2333297"/>
            <a:ext cx="4619621" cy="3843666"/>
          </a:xfrm>
        </p:spPr>
        <p:txBody>
          <a:bodyPr>
            <a:normAutofit/>
          </a:bodyPr>
          <a:lstStyle/>
          <a:p>
            <a:pPr marL="142875" indent="0">
              <a:buNone/>
            </a:pPr>
            <a:r>
              <a:rPr lang="en-GB" sz="2000" i="1"/>
              <a:t>1. Member State (National Reporting)</a:t>
            </a:r>
            <a:endParaRPr lang="en-GB" sz="2000"/>
          </a:p>
          <a:p>
            <a:r>
              <a:rPr lang="en-GB" sz="2000"/>
              <a:t>Traditional focus for UN statistics in general and UNESCO indicators in particular. </a:t>
            </a:r>
          </a:p>
          <a:p>
            <a:r>
              <a:rPr lang="en-GB" sz="2000"/>
              <a:t>Representatives for the Member State report objective statistics about the status of a number of variables to give a high level picture.</a:t>
            </a:r>
          </a:p>
          <a:p>
            <a:endParaRPr lang="en-GB" sz="2000"/>
          </a:p>
        </p:txBody>
      </p:sp>
      <p:pic>
        <p:nvPicPr>
          <p:cNvPr id="4" name="Picture 3">
            <a:extLst>
              <a:ext uri="{FF2B5EF4-FFF2-40B4-BE49-F238E27FC236}">
                <a16:creationId xmlns:a16="http://schemas.microsoft.com/office/drawing/2014/main" id="{744A0B0B-0BB4-4C48-AD46-8FB2FD26E9CC}"/>
              </a:ext>
            </a:extLst>
          </p:cNvPr>
          <p:cNvPicPr/>
          <p:nvPr/>
        </p:nvPicPr>
        <p:blipFill rotWithShape="1">
          <a:blip r:embed="rId3">
            <a:extLst>
              <a:ext uri="{28A0092B-C50C-407E-A947-70E740481C1C}">
                <a14:useLocalDpi xmlns:a14="http://schemas.microsoft.com/office/drawing/2010/main" val="0"/>
              </a:ext>
            </a:extLst>
          </a:blip>
          <a:srcRect t="18685" r="1" b="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p:spPr>
      </p:pic>
    </p:spTree>
    <p:extLst>
      <p:ext uri="{BB962C8B-B14F-4D97-AF65-F5344CB8AC3E}">
        <p14:creationId xmlns:p14="http://schemas.microsoft.com/office/powerpoint/2010/main" val="18124316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95822C5A-A7A8-40DD-B8F7-3114CF2B6636}"/>
              </a:ext>
            </a:extLst>
          </p:cNvPr>
          <p:cNvSpPr>
            <a:spLocks noGrp="1"/>
          </p:cNvSpPr>
          <p:nvPr>
            <p:ph type="title"/>
          </p:nvPr>
        </p:nvSpPr>
        <p:spPr>
          <a:xfrm>
            <a:off x="838201" y="365125"/>
            <a:ext cx="5251316" cy="1807305"/>
          </a:xfrm>
        </p:spPr>
        <p:txBody>
          <a:bodyPr>
            <a:normAutofit/>
          </a:bodyPr>
          <a:lstStyle/>
          <a:p>
            <a:r>
              <a:rPr lang="en-GB" dirty="0"/>
              <a:t>Levels of measurement: RFOs</a:t>
            </a:r>
          </a:p>
        </p:txBody>
      </p:sp>
      <p:sp>
        <p:nvSpPr>
          <p:cNvPr id="6" name="Text Placeholder 5">
            <a:extLst>
              <a:ext uri="{FF2B5EF4-FFF2-40B4-BE49-F238E27FC236}">
                <a16:creationId xmlns:a16="http://schemas.microsoft.com/office/drawing/2014/main" id="{AF5D48E8-6F7A-4C73-BF6E-7C66F58D8CAD}"/>
              </a:ext>
            </a:extLst>
          </p:cNvPr>
          <p:cNvSpPr>
            <a:spLocks noGrp="1"/>
          </p:cNvSpPr>
          <p:nvPr>
            <p:ph type="body" idx="1"/>
          </p:nvPr>
        </p:nvSpPr>
        <p:spPr>
          <a:xfrm>
            <a:off x="838200" y="2333297"/>
            <a:ext cx="4619621" cy="3843666"/>
          </a:xfrm>
        </p:spPr>
        <p:txBody>
          <a:bodyPr>
            <a:normAutofit/>
          </a:bodyPr>
          <a:lstStyle/>
          <a:p>
            <a:pPr marL="142875" indent="0">
              <a:buNone/>
            </a:pPr>
            <a:r>
              <a:rPr lang="en-GB" sz="2000" i="1"/>
              <a:t>2. Research Funding Organisations (RFOs)</a:t>
            </a:r>
            <a:endParaRPr lang="en-GB" sz="2000"/>
          </a:p>
          <a:p>
            <a:r>
              <a:rPr lang="en-GB" sz="2000"/>
              <a:t>A key way Member States can implement the RSSR is through research funding allocations and policies.</a:t>
            </a:r>
          </a:p>
          <a:p>
            <a:r>
              <a:rPr lang="en-GB" sz="2000"/>
              <a:t>Prioritisation of mission-oriented funding, strings attached and selection criteria in competitive application processes can help align a Member State’s research system with RSSR principles.</a:t>
            </a:r>
          </a:p>
        </p:txBody>
      </p:sp>
      <p:pic>
        <p:nvPicPr>
          <p:cNvPr id="4" name="Picture 3">
            <a:extLst>
              <a:ext uri="{FF2B5EF4-FFF2-40B4-BE49-F238E27FC236}">
                <a16:creationId xmlns:a16="http://schemas.microsoft.com/office/drawing/2014/main" id="{744A0B0B-0BB4-4C48-AD46-8FB2FD26E9CC}"/>
              </a:ext>
            </a:extLst>
          </p:cNvPr>
          <p:cNvPicPr/>
          <p:nvPr/>
        </p:nvPicPr>
        <p:blipFill rotWithShape="1">
          <a:blip r:embed="rId2">
            <a:extLst>
              <a:ext uri="{28A0092B-C50C-407E-A947-70E740481C1C}">
                <a14:useLocalDpi xmlns:a14="http://schemas.microsoft.com/office/drawing/2010/main" val="0"/>
              </a:ext>
            </a:extLst>
          </a:blip>
          <a:srcRect t="18685" r="1" b="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p:spPr>
      </p:pic>
    </p:spTree>
    <p:extLst>
      <p:ext uri="{BB962C8B-B14F-4D97-AF65-F5344CB8AC3E}">
        <p14:creationId xmlns:p14="http://schemas.microsoft.com/office/powerpoint/2010/main" val="1041372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159729"/>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pic>
        <p:nvPicPr>
          <p:cNvPr id="10" name="Afbeelding 9"/>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1" name="Rechthoek 10"/>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2" name="Straight Connector 12">
            <a:extLst>
              <a:ext uri="{FF2B5EF4-FFF2-40B4-BE49-F238E27FC236}">
                <a16:creationId xmlns:a16="http://schemas.microsoft.com/office/drawing/2014/main" id="{4D25E369-C5AE-4ABA-9CCF-2CF83B8DD8A4}"/>
              </a:ext>
            </a:extLst>
          </p:cNvPr>
          <p:cNvCxnSpPr>
            <a:cxnSpLocks/>
          </p:cNvCxnSpPr>
          <p:nvPr/>
        </p:nvCxnSpPr>
        <p:spPr>
          <a:xfrm flipH="1">
            <a:off x="4192960" y="1424093"/>
            <a:ext cx="7085" cy="4162732"/>
          </a:xfrm>
          <a:prstGeom prst="line">
            <a:avLst/>
          </a:prstGeom>
          <a:ln>
            <a:solidFill>
              <a:srgbClr val="820000"/>
            </a:solidFill>
          </a:ln>
        </p:spPr>
        <p:style>
          <a:lnRef idx="1">
            <a:schemeClr val="accent1"/>
          </a:lnRef>
          <a:fillRef idx="0">
            <a:schemeClr val="accent1"/>
          </a:fillRef>
          <a:effectRef idx="0">
            <a:schemeClr val="accent1"/>
          </a:effectRef>
          <a:fontRef idx="minor">
            <a:schemeClr val="tx1"/>
          </a:fontRef>
        </p:style>
      </p:cxnSp>
      <p:sp>
        <p:nvSpPr>
          <p:cNvPr id="13" name="Titel 1">
            <a:extLst>
              <a:ext uri="{FF2B5EF4-FFF2-40B4-BE49-F238E27FC236}">
                <a16:creationId xmlns:a16="http://schemas.microsoft.com/office/drawing/2014/main" id="{404D618C-8DC1-4E70-964C-A4D2BDC6C87E}"/>
              </a:ext>
            </a:extLst>
          </p:cNvPr>
          <p:cNvSpPr txBox="1">
            <a:spLocks/>
          </p:cNvSpPr>
          <p:nvPr/>
        </p:nvSpPr>
        <p:spPr>
          <a:xfrm>
            <a:off x="159535" y="1868277"/>
            <a:ext cx="3877903" cy="157381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3200" dirty="0" err="1">
                <a:latin typeface="Garamond" panose="02020404030301010803" pitchFamily="18" charset="0"/>
              </a:rPr>
              <a:t>Overview</a:t>
            </a:r>
            <a:r>
              <a:rPr lang="nl-NL" sz="3200" dirty="0">
                <a:latin typeface="Garamond" panose="02020404030301010803" pitchFamily="18" charset="0"/>
              </a:rPr>
              <a:t> of </a:t>
            </a:r>
            <a:r>
              <a:rPr lang="nl-NL" sz="3200" dirty="0" err="1">
                <a:latin typeface="Garamond" panose="02020404030301010803" pitchFamily="18" charset="0"/>
              </a:rPr>
              <a:t>the</a:t>
            </a:r>
            <a:r>
              <a:rPr lang="nl-NL" sz="3200" dirty="0">
                <a:latin typeface="Garamond" panose="02020404030301010803" pitchFamily="18" charset="0"/>
              </a:rPr>
              <a:t> Speakers </a:t>
            </a:r>
          </a:p>
        </p:txBody>
      </p:sp>
      <p:sp>
        <p:nvSpPr>
          <p:cNvPr id="14" name="Titel 1">
            <a:extLst>
              <a:ext uri="{FF2B5EF4-FFF2-40B4-BE49-F238E27FC236}">
                <a16:creationId xmlns:a16="http://schemas.microsoft.com/office/drawing/2014/main" id="{31471658-A8A7-4BE1-8395-B84ED09C585E}"/>
              </a:ext>
            </a:extLst>
          </p:cNvPr>
          <p:cNvSpPr txBox="1">
            <a:spLocks/>
          </p:cNvSpPr>
          <p:nvPr/>
        </p:nvSpPr>
        <p:spPr>
          <a:xfrm>
            <a:off x="4400689" y="809758"/>
            <a:ext cx="7602326" cy="584021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4000"/>
              </a:lnSpc>
              <a:spcBef>
                <a:spcPts val="0"/>
              </a:spcBef>
            </a:pPr>
            <a:r>
              <a:rPr lang="en-US" sz="1600" b="1" dirty="0">
                <a:solidFill>
                  <a:srgbClr val="820000"/>
                </a:solidFill>
                <a:latin typeface="Garamond" panose="02020404030301010803" pitchFamily="18" charset="0"/>
              </a:rPr>
              <a:t>Eric Jensen : </a:t>
            </a:r>
            <a:r>
              <a:rPr lang="en-AU" sz="1600" b="1" dirty="0">
                <a:solidFill>
                  <a:srgbClr val="820000"/>
                </a:solidFill>
                <a:latin typeface="Garamond" panose="02020404030301010803" pitchFamily="18" charset="0"/>
              </a:rPr>
              <a:t>Assistant Professor in Sociology, Warwick University, United Kingdom </a:t>
            </a: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r>
              <a:rPr lang="en-US" sz="1600" b="1" dirty="0">
                <a:solidFill>
                  <a:srgbClr val="820000"/>
                </a:solidFill>
                <a:latin typeface="Garamond" panose="02020404030301010803" pitchFamily="18" charset="0"/>
              </a:rPr>
              <a:t>Alan </a:t>
            </a:r>
            <a:r>
              <a:rPr lang="en-US" sz="1600" b="1" dirty="0" err="1">
                <a:solidFill>
                  <a:srgbClr val="820000"/>
                </a:solidFill>
                <a:latin typeface="Garamond" panose="02020404030301010803" pitchFamily="18" charset="0"/>
              </a:rPr>
              <a:t>Paic</a:t>
            </a:r>
            <a:r>
              <a:rPr lang="en-US" sz="1600" b="1" dirty="0">
                <a:solidFill>
                  <a:srgbClr val="820000"/>
                </a:solidFill>
                <a:latin typeface="Garamond" panose="02020404030301010803" pitchFamily="18" charset="0"/>
              </a:rPr>
              <a:t>: Senior Policy Analyst at </a:t>
            </a:r>
            <a:r>
              <a:rPr lang="en-AU" sz="1600" b="1" dirty="0">
                <a:solidFill>
                  <a:srgbClr val="820000"/>
                </a:solidFill>
                <a:latin typeface="Garamond" panose="02020404030301010803" pitchFamily="18" charset="0"/>
              </a:rPr>
              <a:t>Organisation for Economic Co-operation and </a:t>
            </a:r>
            <a:r>
              <a:rPr lang="en-AU" sz="1600" b="1" dirty="0" err="1">
                <a:solidFill>
                  <a:srgbClr val="820000"/>
                </a:solidFill>
                <a:latin typeface="Garamond" panose="02020404030301010803" pitchFamily="18" charset="0"/>
              </a:rPr>
              <a:t>Developmen</a:t>
            </a:r>
            <a:r>
              <a:rPr lang="en-US" sz="1600" b="1" dirty="0">
                <a:solidFill>
                  <a:srgbClr val="820000"/>
                </a:solidFill>
                <a:latin typeface="Garamond" panose="02020404030301010803" pitchFamily="18" charset="0"/>
              </a:rPr>
              <a:t>t (OECD), France </a:t>
            </a:r>
            <a:endParaRPr lang="en-AU" sz="1600" b="1" dirty="0">
              <a:solidFill>
                <a:srgbClr val="820000"/>
              </a:solidFill>
              <a:latin typeface="Garamond" panose="02020404030301010803" pitchFamily="18" charset="0"/>
            </a:endParaRP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r>
              <a:rPr lang="en-US" sz="1600" b="1" dirty="0">
                <a:solidFill>
                  <a:srgbClr val="820000"/>
                </a:solidFill>
                <a:latin typeface="Garamond" panose="02020404030301010803" pitchFamily="18" charset="0"/>
              </a:rPr>
              <a:t>Harsha Dayal: </a:t>
            </a:r>
            <a:r>
              <a:rPr lang="en-AU" sz="1600" b="1" dirty="0">
                <a:solidFill>
                  <a:srgbClr val="820000"/>
                </a:solidFill>
                <a:latin typeface="Garamond" panose="02020404030301010803" pitchFamily="18" charset="0"/>
              </a:rPr>
              <a:t>Director of Research Department of Planning, Monitoring, and Evaluation, South Africa	</a:t>
            </a:r>
            <a:endParaRPr lang="en-US" sz="1600" b="1" dirty="0">
              <a:solidFill>
                <a:srgbClr val="820000"/>
              </a:solidFill>
              <a:latin typeface="Garamond" panose="02020404030301010803" pitchFamily="18" charset="0"/>
            </a:endParaRP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endParaRPr lang="en-US" sz="1700" b="1" dirty="0">
              <a:solidFill>
                <a:prstClr val="white">
                  <a:lumMod val="50000"/>
                </a:prstClr>
              </a:solidFill>
              <a:latin typeface="Garamond" panose="02020404030301010803" pitchFamily="18" charset="0"/>
            </a:endParaRPr>
          </a:p>
        </p:txBody>
      </p:sp>
      <p:sp>
        <p:nvSpPr>
          <p:cNvPr id="19" name="Tekstvak 5">
            <a:extLst>
              <a:ext uri="{FF2B5EF4-FFF2-40B4-BE49-F238E27FC236}">
                <a16:creationId xmlns:a16="http://schemas.microsoft.com/office/drawing/2014/main" id="{70E62050-A28B-4126-8D0F-059115A45AA4}"/>
              </a:ext>
            </a:extLst>
          </p:cNvPr>
          <p:cNvSpPr txBox="1">
            <a:spLocks/>
          </p:cNvSpPr>
          <p:nvPr/>
        </p:nvSpPr>
        <p:spPr>
          <a:xfrm>
            <a:off x="4521200" y="120802"/>
            <a:ext cx="7670800" cy="1077218"/>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Science </a:t>
            </a:r>
          </a:p>
          <a:p>
            <a:pPr lvl="0" algn="r"/>
            <a:r>
              <a:rPr lang="en-US" sz="2000" dirty="0">
                <a:solidFill>
                  <a:prstClr val="black"/>
                </a:solidFill>
                <a:latin typeface="Garamond" panose="02020404030301010803" pitchFamily="18" charset="0"/>
              </a:rPr>
              <a:t>23-25 June, 2021</a:t>
            </a:r>
          </a:p>
          <a:p>
            <a:pPr lvl="0" algn="r"/>
            <a:endParaRPr lang="en-US" sz="2000" dirty="0">
              <a:solidFill>
                <a:prstClr val="black"/>
              </a:solidFill>
              <a:latin typeface="Garamond" panose="02020404030301010803" pitchFamily="18" charset="0"/>
            </a:endParaRPr>
          </a:p>
        </p:txBody>
      </p:sp>
      <p:sp>
        <p:nvSpPr>
          <p:cNvPr id="22" name="Tekstvak 14">
            <a:extLst>
              <a:ext uri="{FF2B5EF4-FFF2-40B4-BE49-F238E27FC236}">
                <a16:creationId xmlns:a16="http://schemas.microsoft.com/office/drawing/2014/main" id="{1185129F-A4DB-4302-A212-19D3111E1A32}"/>
              </a:ext>
            </a:extLst>
          </p:cNvPr>
          <p:cNvSpPr txBox="1"/>
          <p:nvPr/>
        </p:nvSpPr>
        <p:spPr>
          <a:xfrm>
            <a:off x="9620834" y="6234477"/>
            <a:ext cx="2478275" cy="830997"/>
          </a:xfrm>
          <a:prstGeom prst="rect">
            <a:avLst/>
          </a:prstGeom>
          <a:noFill/>
        </p:spPr>
        <p:txBody>
          <a:bodyPr wrap="square" rtlCol="0">
            <a:spAutoFit/>
          </a:bodyPr>
          <a:lstStyle/>
          <a:p>
            <a:pPr algn="r"/>
            <a:r>
              <a:rPr lang="nl-NL" sz="2400" b="1" dirty="0">
                <a:latin typeface="Garamond" panose="02020404030301010803" pitchFamily="18" charset="0"/>
              </a:rPr>
              <a:t>#IOS21</a:t>
            </a:r>
          </a:p>
          <a:p>
            <a:pPr algn="r"/>
            <a:endParaRPr lang="nl-NL" sz="2400" b="1" dirty="0">
              <a:latin typeface="Garamond" panose="02020404030301010803" pitchFamily="18" charset="0"/>
            </a:endParaRPr>
          </a:p>
        </p:txBody>
      </p:sp>
      <p:pic>
        <p:nvPicPr>
          <p:cNvPr id="6" name="Afbeelding 5">
            <a:extLst>
              <a:ext uri="{FF2B5EF4-FFF2-40B4-BE49-F238E27FC236}">
                <a16:creationId xmlns:a16="http://schemas.microsoft.com/office/drawing/2014/main" id="{17CD1743-BE5D-44FC-8A0F-4602AF6E21B7}"/>
              </a:ext>
            </a:extLst>
          </p:cNvPr>
          <p:cNvPicPr>
            <a:picLocks noChangeAspect="1"/>
          </p:cNvPicPr>
          <p:nvPr/>
        </p:nvPicPr>
        <p:blipFill>
          <a:blip r:embed="rId4"/>
          <a:stretch>
            <a:fillRect/>
          </a:stretch>
        </p:blipFill>
        <p:spPr>
          <a:xfrm>
            <a:off x="1155420" y="3130370"/>
            <a:ext cx="1998416" cy="2833575"/>
          </a:xfrm>
          <a:prstGeom prst="rect">
            <a:avLst/>
          </a:prstGeom>
        </p:spPr>
      </p:pic>
    </p:spTree>
    <p:extLst>
      <p:ext uri="{BB962C8B-B14F-4D97-AF65-F5344CB8AC3E}">
        <p14:creationId xmlns:p14="http://schemas.microsoft.com/office/powerpoint/2010/main" val="1773840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95822C5A-A7A8-40DD-B8F7-3114CF2B6636}"/>
              </a:ext>
            </a:extLst>
          </p:cNvPr>
          <p:cNvSpPr>
            <a:spLocks noGrp="1"/>
          </p:cNvSpPr>
          <p:nvPr>
            <p:ph type="title"/>
          </p:nvPr>
        </p:nvSpPr>
        <p:spPr>
          <a:xfrm>
            <a:off x="838201" y="365125"/>
            <a:ext cx="5251316" cy="1807305"/>
          </a:xfrm>
        </p:spPr>
        <p:txBody>
          <a:bodyPr>
            <a:normAutofit/>
          </a:bodyPr>
          <a:lstStyle/>
          <a:p>
            <a:r>
              <a:rPr lang="en-GB" dirty="0"/>
              <a:t>Levels of measurement: RPOs</a:t>
            </a:r>
          </a:p>
        </p:txBody>
      </p:sp>
      <p:sp>
        <p:nvSpPr>
          <p:cNvPr id="6" name="Text Placeholder 5">
            <a:extLst>
              <a:ext uri="{FF2B5EF4-FFF2-40B4-BE49-F238E27FC236}">
                <a16:creationId xmlns:a16="http://schemas.microsoft.com/office/drawing/2014/main" id="{AF5D48E8-6F7A-4C73-BF6E-7C66F58D8CAD}"/>
              </a:ext>
            </a:extLst>
          </p:cNvPr>
          <p:cNvSpPr>
            <a:spLocks noGrp="1"/>
          </p:cNvSpPr>
          <p:nvPr>
            <p:ph type="body" idx="1"/>
          </p:nvPr>
        </p:nvSpPr>
        <p:spPr>
          <a:xfrm>
            <a:off x="838200" y="2333297"/>
            <a:ext cx="4619621" cy="3843666"/>
          </a:xfrm>
        </p:spPr>
        <p:txBody>
          <a:bodyPr>
            <a:normAutofit/>
          </a:bodyPr>
          <a:lstStyle/>
          <a:p>
            <a:pPr marL="142875" indent="0">
              <a:buNone/>
            </a:pPr>
            <a:r>
              <a:rPr lang="en-GB" sz="1700"/>
              <a:t>3.</a:t>
            </a:r>
            <a:r>
              <a:rPr lang="en-GB" sz="1700" i="1"/>
              <a:t> Research Performing Organizations (RPOs)</a:t>
            </a:r>
          </a:p>
          <a:p>
            <a:r>
              <a:rPr lang="en-GB" sz="1700"/>
              <a:t>The institutions employing research staff are central in the research system, affecting how researchers are treated, supported and maintained in sustainable careers. </a:t>
            </a:r>
          </a:p>
          <a:p>
            <a:r>
              <a:rPr lang="en-GB" sz="1700"/>
              <a:t>While RPOs often take cues from governments and research funders, they have their own norms, policies and practices. </a:t>
            </a:r>
          </a:p>
          <a:p>
            <a:r>
              <a:rPr lang="en-GB" sz="1700"/>
              <a:t>This means that such organisations are important to evaluate directly to understand progress at this crucial institutional level.</a:t>
            </a:r>
          </a:p>
        </p:txBody>
      </p:sp>
      <p:pic>
        <p:nvPicPr>
          <p:cNvPr id="4" name="Picture 3">
            <a:extLst>
              <a:ext uri="{FF2B5EF4-FFF2-40B4-BE49-F238E27FC236}">
                <a16:creationId xmlns:a16="http://schemas.microsoft.com/office/drawing/2014/main" id="{744A0B0B-0BB4-4C48-AD46-8FB2FD26E9CC}"/>
              </a:ext>
            </a:extLst>
          </p:cNvPr>
          <p:cNvPicPr/>
          <p:nvPr/>
        </p:nvPicPr>
        <p:blipFill rotWithShape="1">
          <a:blip r:embed="rId2">
            <a:extLst>
              <a:ext uri="{28A0092B-C50C-407E-A947-70E740481C1C}">
                <a14:useLocalDpi xmlns:a14="http://schemas.microsoft.com/office/drawing/2010/main" val="0"/>
              </a:ext>
            </a:extLst>
          </a:blip>
          <a:srcRect t="18685" r="1" b="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p:spPr>
      </p:pic>
    </p:spTree>
    <p:extLst>
      <p:ext uri="{BB962C8B-B14F-4D97-AF65-F5344CB8AC3E}">
        <p14:creationId xmlns:p14="http://schemas.microsoft.com/office/powerpoint/2010/main" val="30724763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95822C5A-A7A8-40DD-B8F7-3114CF2B6636}"/>
              </a:ext>
            </a:extLst>
          </p:cNvPr>
          <p:cNvSpPr>
            <a:spLocks noGrp="1"/>
          </p:cNvSpPr>
          <p:nvPr>
            <p:ph type="title"/>
          </p:nvPr>
        </p:nvSpPr>
        <p:spPr>
          <a:xfrm>
            <a:off x="838201" y="365125"/>
            <a:ext cx="5251316" cy="1807305"/>
          </a:xfrm>
        </p:spPr>
        <p:txBody>
          <a:bodyPr>
            <a:normAutofit/>
          </a:bodyPr>
          <a:lstStyle/>
          <a:p>
            <a:r>
              <a:rPr lang="en-GB" sz="4100"/>
              <a:t>Levels of measurement: Researchers</a:t>
            </a:r>
          </a:p>
        </p:txBody>
      </p:sp>
      <p:sp>
        <p:nvSpPr>
          <p:cNvPr id="6" name="Text Placeholder 5">
            <a:extLst>
              <a:ext uri="{FF2B5EF4-FFF2-40B4-BE49-F238E27FC236}">
                <a16:creationId xmlns:a16="http://schemas.microsoft.com/office/drawing/2014/main" id="{AF5D48E8-6F7A-4C73-BF6E-7C66F58D8CAD}"/>
              </a:ext>
            </a:extLst>
          </p:cNvPr>
          <p:cNvSpPr>
            <a:spLocks noGrp="1"/>
          </p:cNvSpPr>
          <p:nvPr>
            <p:ph type="body" idx="1"/>
          </p:nvPr>
        </p:nvSpPr>
        <p:spPr>
          <a:xfrm>
            <a:off x="838200" y="2333297"/>
            <a:ext cx="4619621" cy="3843666"/>
          </a:xfrm>
        </p:spPr>
        <p:txBody>
          <a:bodyPr>
            <a:normAutofit/>
          </a:bodyPr>
          <a:lstStyle/>
          <a:p>
            <a:pPr marL="142875" indent="0">
              <a:buNone/>
            </a:pPr>
            <a:r>
              <a:rPr lang="en-GB" sz="2000"/>
              <a:t>4.</a:t>
            </a:r>
            <a:r>
              <a:rPr lang="en-GB" sz="2000" i="1"/>
              <a:t> Research Staff</a:t>
            </a:r>
            <a:endParaRPr lang="en-GB" sz="2000"/>
          </a:p>
          <a:p>
            <a:r>
              <a:rPr lang="en-GB" sz="2000"/>
              <a:t>Individual research staff are a key player in the RSSR, whose voice should be included in assessments of progress in RSSR implementation. </a:t>
            </a:r>
          </a:p>
          <a:p>
            <a:r>
              <a:rPr lang="en-GB" sz="2000"/>
              <a:t>We provide indicators to provide the ‘bottom up’ vantage point of individual researchers.</a:t>
            </a:r>
          </a:p>
          <a:p>
            <a:endParaRPr lang="en-GB" sz="2000"/>
          </a:p>
        </p:txBody>
      </p:sp>
      <p:pic>
        <p:nvPicPr>
          <p:cNvPr id="4" name="Picture 3">
            <a:extLst>
              <a:ext uri="{FF2B5EF4-FFF2-40B4-BE49-F238E27FC236}">
                <a16:creationId xmlns:a16="http://schemas.microsoft.com/office/drawing/2014/main" id="{744A0B0B-0BB4-4C48-AD46-8FB2FD26E9CC}"/>
              </a:ext>
            </a:extLst>
          </p:cNvPr>
          <p:cNvPicPr/>
          <p:nvPr/>
        </p:nvPicPr>
        <p:blipFill rotWithShape="1">
          <a:blip r:embed="rId3">
            <a:extLst>
              <a:ext uri="{28A0092B-C50C-407E-A947-70E740481C1C}">
                <a14:useLocalDpi xmlns:a14="http://schemas.microsoft.com/office/drawing/2010/main" val="0"/>
              </a:ext>
            </a:extLst>
          </a:blip>
          <a:srcRect t="18685" r="1" b="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p:spPr>
      </p:pic>
    </p:spTree>
    <p:extLst>
      <p:ext uri="{BB962C8B-B14F-4D97-AF65-F5344CB8AC3E}">
        <p14:creationId xmlns:p14="http://schemas.microsoft.com/office/powerpoint/2010/main" val="16038558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95822C5A-A7A8-40DD-B8F7-3114CF2B6636}"/>
              </a:ext>
            </a:extLst>
          </p:cNvPr>
          <p:cNvSpPr>
            <a:spLocks noGrp="1"/>
          </p:cNvSpPr>
          <p:nvPr>
            <p:ph type="title"/>
          </p:nvPr>
        </p:nvSpPr>
        <p:spPr>
          <a:xfrm>
            <a:off x="838201" y="365125"/>
            <a:ext cx="5251316" cy="1807305"/>
          </a:xfrm>
        </p:spPr>
        <p:txBody>
          <a:bodyPr>
            <a:normAutofit/>
          </a:bodyPr>
          <a:lstStyle/>
          <a:p>
            <a:r>
              <a:rPr lang="en-GB" dirty="0"/>
              <a:t>Levels of measurement: Public</a:t>
            </a:r>
          </a:p>
        </p:txBody>
      </p:sp>
      <p:sp>
        <p:nvSpPr>
          <p:cNvPr id="6" name="Text Placeholder 5">
            <a:extLst>
              <a:ext uri="{FF2B5EF4-FFF2-40B4-BE49-F238E27FC236}">
                <a16:creationId xmlns:a16="http://schemas.microsoft.com/office/drawing/2014/main" id="{AF5D48E8-6F7A-4C73-BF6E-7C66F58D8CAD}"/>
              </a:ext>
            </a:extLst>
          </p:cNvPr>
          <p:cNvSpPr>
            <a:spLocks noGrp="1"/>
          </p:cNvSpPr>
          <p:nvPr>
            <p:ph type="body" idx="1"/>
          </p:nvPr>
        </p:nvSpPr>
        <p:spPr>
          <a:xfrm>
            <a:off x="838200" y="2333297"/>
            <a:ext cx="4619621" cy="3843666"/>
          </a:xfrm>
        </p:spPr>
        <p:txBody>
          <a:bodyPr>
            <a:normAutofit/>
          </a:bodyPr>
          <a:lstStyle/>
          <a:p>
            <a:pPr marL="142875" indent="0">
              <a:buNone/>
            </a:pPr>
            <a:r>
              <a:rPr lang="en-GB" sz="2000"/>
              <a:t>5.</a:t>
            </a:r>
            <a:r>
              <a:rPr lang="en-GB" sz="2000" i="1"/>
              <a:t> General public</a:t>
            </a:r>
            <a:endParaRPr lang="en-GB" sz="2000"/>
          </a:p>
          <a:p>
            <a:r>
              <a:rPr lang="en-GB" sz="2000"/>
              <a:t>A number of RSSR principles have implications for public views on the role of science. </a:t>
            </a:r>
          </a:p>
          <a:p>
            <a:r>
              <a:rPr lang="en-GB" sz="2000"/>
              <a:t>Indicator dimension focusing on the public aspect of the RSSR priority areas can be aligned to existing measures such as </a:t>
            </a:r>
            <a:r>
              <a:rPr lang="en-GB" sz="2000" i="1"/>
              <a:t>The Wellcome Trust Global Monitor</a:t>
            </a:r>
            <a:r>
              <a:rPr lang="en-GB" sz="2000"/>
              <a:t>.</a:t>
            </a:r>
          </a:p>
          <a:p>
            <a:endParaRPr lang="en-GB" sz="2000" dirty="0"/>
          </a:p>
        </p:txBody>
      </p:sp>
      <p:pic>
        <p:nvPicPr>
          <p:cNvPr id="4" name="Picture 3">
            <a:extLst>
              <a:ext uri="{FF2B5EF4-FFF2-40B4-BE49-F238E27FC236}">
                <a16:creationId xmlns:a16="http://schemas.microsoft.com/office/drawing/2014/main" id="{744A0B0B-0BB4-4C48-AD46-8FB2FD26E9CC}"/>
              </a:ext>
            </a:extLst>
          </p:cNvPr>
          <p:cNvPicPr/>
          <p:nvPr/>
        </p:nvPicPr>
        <p:blipFill rotWithShape="1">
          <a:blip r:embed="rId3">
            <a:extLst>
              <a:ext uri="{28A0092B-C50C-407E-A947-70E740481C1C}">
                <a14:useLocalDpi xmlns:a14="http://schemas.microsoft.com/office/drawing/2010/main" val="0"/>
              </a:ext>
            </a:extLst>
          </a:blip>
          <a:srcRect t="18685" r="1" b="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p:spPr>
      </p:pic>
    </p:spTree>
    <p:extLst>
      <p:ext uri="{BB962C8B-B14F-4D97-AF65-F5344CB8AC3E}">
        <p14:creationId xmlns:p14="http://schemas.microsoft.com/office/powerpoint/2010/main" val="27028133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95822C5A-A7A8-40DD-B8F7-3114CF2B6636}"/>
              </a:ext>
            </a:extLst>
          </p:cNvPr>
          <p:cNvSpPr>
            <a:spLocks noGrp="1"/>
          </p:cNvSpPr>
          <p:nvPr>
            <p:ph type="title"/>
          </p:nvPr>
        </p:nvSpPr>
        <p:spPr>
          <a:xfrm>
            <a:off x="838201" y="365125"/>
            <a:ext cx="5251316" cy="1807305"/>
          </a:xfrm>
        </p:spPr>
        <p:txBody>
          <a:bodyPr>
            <a:normAutofit/>
          </a:bodyPr>
          <a:lstStyle/>
          <a:p>
            <a:r>
              <a:rPr lang="en-GB" dirty="0"/>
              <a:t>Overall approach</a:t>
            </a:r>
          </a:p>
        </p:txBody>
      </p:sp>
      <p:sp>
        <p:nvSpPr>
          <p:cNvPr id="6" name="Text Placeholder 5">
            <a:extLst>
              <a:ext uri="{FF2B5EF4-FFF2-40B4-BE49-F238E27FC236}">
                <a16:creationId xmlns:a16="http://schemas.microsoft.com/office/drawing/2014/main" id="{AF5D48E8-6F7A-4C73-BF6E-7C66F58D8CAD}"/>
              </a:ext>
            </a:extLst>
          </p:cNvPr>
          <p:cNvSpPr>
            <a:spLocks noGrp="1"/>
          </p:cNvSpPr>
          <p:nvPr>
            <p:ph type="body" idx="1"/>
          </p:nvPr>
        </p:nvSpPr>
        <p:spPr>
          <a:xfrm>
            <a:off x="838200" y="2333297"/>
            <a:ext cx="4619621" cy="3843666"/>
          </a:xfrm>
        </p:spPr>
        <p:txBody>
          <a:bodyPr>
            <a:normAutofit/>
          </a:bodyPr>
          <a:lstStyle/>
          <a:p>
            <a:r>
              <a:rPr lang="en-US" sz="2000"/>
              <a:t>The five levels of indicators developed through RRING can be used in concert to provide a well-rounded picture of progress in the implementation of the RSSR:</a:t>
            </a:r>
          </a:p>
          <a:p>
            <a:pPr lvl="1"/>
            <a:r>
              <a:rPr lang="en-US" sz="2000"/>
              <a:t>Including ‘top down’ (government and funders) and ‘bottom up’ (research staff, research performing organisations and general public) levels.</a:t>
            </a:r>
            <a:endParaRPr lang="en-GB" sz="2000"/>
          </a:p>
          <a:p>
            <a:pPr marL="142875" indent="0">
              <a:buNone/>
            </a:pPr>
            <a:endParaRPr lang="en-GB" sz="2000" dirty="0"/>
          </a:p>
        </p:txBody>
      </p:sp>
      <p:pic>
        <p:nvPicPr>
          <p:cNvPr id="4" name="Picture 3">
            <a:extLst>
              <a:ext uri="{FF2B5EF4-FFF2-40B4-BE49-F238E27FC236}">
                <a16:creationId xmlns:a16="http://schemas.microsoft.com/office/drawing/2014/main" id="{744A0B0B-0BB4-4C48-AD46-8FB2FD26E9CC}"/>
              </a:ext>
            </a:extLst>
          </p:cNvPr>
          <p:cNvPicPr/>
          <p:nvPr/>
        </p:nvPicPr>
        <p:blipFill rotWithShape="1">
          <a:blip r:embed="rId3">
            <a:extLst>
              <a:ext uri="{28A0092B-C50C-407E-A947-70E740481C1C}">
                <a14:useLocalDpi xmlns:a14="http://schemas.microsoft.com/office/drawing/2010/main" val="0"/>
              </a:ext>
            </a:extLst>
          </a:blip>
          <a:srcRect t="18685" r="1" b="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p:spPr>
      </p:pic>
    </p:spTree>
    <p:extLst>
      <p:ext uri="{BB962C8B-B14F-4D97-AF65-F5344CB8AC3E}">
        <p14:creationId xmlns:p14="http://schemas.microsoft.com/office/powerpoint/2010/main" val="8792431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D6A05A4-53CF-4E8A-B7B1-97D0ED6C7F1A}"/>
              </a:ext>
            </a:extLst>
          </p:cNvPr>
          <p:cNvPicPr/>
          <p:nvPr/>
        </p:nvPicPr>
        <p:blipFill rotWithShape="1">
          <a:blip r:embed="rId2" cstate="print">
            <a:alphaModFix amt="50000"/>
            <a:extLst>
              <a:ext uri="{28A0092B-C50C-407E-A947-70E740481C1C}">
                <a14:useLocalDpi xmlns:a14="http://schemas.microsoft.com/office/drawing/2010/main" val="0"/>
              </a:ext>
            </a:extLst>
          </a:blip>
          <a:srcRect/>
          <a:stretch/>
        </p:blipFill>
        <p:spPr bwMode="auto">
          <a:xfrm>
            <a:off x="20" y="1"/>
            <a:ext cx="12191980" cy="6857999"/>
          </a:xfrm>
          <a:prstGeom prst="rect">
            <a:avLst/>
          </a:prstGeom>
          <a:noFill/>
        </p:spPr>
      </p:pic>
      <p:sp>
        <p:nvSpPr>
          <p:cNvPr id="2" name="Title 1">
            <a:extLst>
              <a:ext uri="{FF2B5EF4-FFF2-40B4-BE49-F238E27FC236}">
                <a16:creationId xmlns:a16="http://schemas.microsoft.com/office/drawing/2014/main" id="{5580B95B-09D1-40BE-BE0E-F95F7F28759B}"/>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5100">
                <a:solidFill>
                  <a:srgbClr val="FFFFFF"/>
                </a:solidFill>
              </a:rPr>
              <a:t>Indicator Framework for 10 Priority Areas of the UNESCO Recommendation on Science and Scientific Researchers </a:t>
            </a:r>
          </a:p>
        </p:txBody>
      </p:sp>
    </p:spTree>
    <p:extLst>
      <p:ext uri="{BB962C8B-B14F-4D97-AF65-F5344CB8AC3E}">
        <p14:creationId xmlns:p14="http://schemas.microsoft.com/office/powerpoint/2010/main" val="2720534328"/>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4E246-DFB6-4F85-9ACF-9E31E6B24966}"/>
              </a:ext>
            </a:extLst>
          </p:cNvPr>
          <p:cNvSpPr>
            <a:spLocks noGrp="1"/>
          </p:cNvSpPr>
          <p:nvPr>
            <p:ph type="ctrTitle"/>
          </p:nvPr>
        </p:nvSpPr>
        <p:spPr>
          <a:xfrm>
            <a:off x="811297" y="-1067413"/>
            <a:ext cx="9144000" cy="2387600"/>
          </a:xfrm>
        </p:spPr>
        <p:txBody>
          <a:bodyPr>
            <a:normAutofit/>
          </a:bodyPr>
          <a:lstStyle/>
          <a:p>
            <a:r>
              <a:rPr lang="en-US" sz="3600" dirty="0"/>
              <a:t>UNESCO Recommendation on Science &amp; Scientific Researchers</a:t>
            </a:r>
            <a:endParaRPr lang="es-MX" sz="3600" dirty="0"/>
          </a:p>
        </p:txBody>
      </p:sp>
      <p:sp>
        <p:nvSpPr>
          <p:cNvPr id="3" name="Subtitle 2">
            <a:extLst>
              <a:ext uri="{FF2B5EF4-FFF2-40B4-BE49-F238E27FC236}">
                <a16:creationId xmlns:a16="http://schemas.microsoft.com/office/drawing/2014/main" id="{D59763C0-C912-4546-81A1-10CB5B7ED6A7}"/>
              </a:ext>
            </a:extLst>
          </p:cNvPr>
          <p:cNvSpPr>
            <a:spLocks noGrp="1"/>
          </p:cNvSpPr>
          <p:nvPr>
            <p:ph type="subTitle" idx="1"/>
          </p:nvPr>
        </p:nvSpPr>
        <p:spPr>
          <a:xfrm>
            <a:off x="7137508" y="1377571"/>
            <a:ext cx="4930606" cy="4996642"/>
          </a:xfrm>
          <a:ln>
            <a:solidFill>
              <a:schemeClr val="tx1">
                <a:lumMod val="65000"/>
              </a:schemeClr>
            </a:solidFill>
          </a:ln>
        </p:spPr>
        <p:txBody>
          <a:bodyPr>
            <a:normAutofit/>
          </a:bodyPr>
          <a:lstStyle/>
          <a:p>
            <a:r>
              <a:rPr lang="en-US" sz="3600" b="1" dirty="0"/>
              <a:t>TOOLS FOR UNESCO MEMBER STATES TO GATHER INFORMATION ON POLICY MEASURES AND INDICATORS FOR THE RECOMMENDATION ON SCIENCE AND SCIENTIFIC RESEARCHERS </a:t>
            </a:r>
            <a:endParaRPr lang="es-MX" sz="3600" b="1" dirty="0"/>
          </a:p>
        </p:txBody>
      </p:sp>
      <p:pic>
        <p:nvPicPr>
          <p:cNvPr id="5" name="Picture 4">
            <a:extLst>
              <a:ext uri="{FF2B5EF4-FFF2-40B4-BE49-F238E27FC236}">
                <a16:creationId xmlns:a16="http://schemas.microsoft.com/office/drawing/2014/main" id="{4DB26460-81E5-46D9-B848-7AA7833AD3E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09" y="5705175"/>
            <a:ext cx="1445749" cy="1032796"/>
          </a:xfrm>
          <a:prstGeom prst="rect">
            <a:avLst/>
          </a:prstGeom>
          <a:noFill/>
          <a:ln>
            <a:noFill/>
          </a:ln>
        </p:spPr>
      </p:pic>
      <p:pic>
        <p:nvPicPr>
          <p:cNvPr id="6" name="Picture 5">
            <a:extLst>
              <a:ext uri="{FF2B5EF4-FFF2-40B4-BE49-F238E27FC236}">
                <a16:creationId xmlns:a16="http://schemas.microsoft.com/office/drawing/2014/main" id="{09552DA2-AF35-46C7-B22C-E4917EBA9CF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79018" y="5663327"/>
            <a:ext cx="1486037" cy="1032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20E37680-A1F2-4A33-A563-081924221F44}"/>
              </a:ext>
            </a:extLst>
          </p:cNvPr>
          <p:cNvSpPr/>
          <p:nvPr/>
        </p:nvSpPr>
        <p:spPr>
          <a:xfrm>
            <a:off x="1452443" y="5850187"/>
            <a:ext cx="4228178" cy="738664"/>
          </a:xfrm>
          <a:prstGeom prst="rect">
            <a:avLst/>
          </a:prstGeom>
        </p:spPr>
        <p:txBody>
          <a:bodyPr wrap="square">
            <a:spAutoFit/>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Source Sans Pro" panose="020B0604020202020204" pitchFamily="34" charset="0"/>
                <a:ea typeface="+mn-ea"/>
                <a:cs typeface="Arial" panose="020B0604020202020204" pitchFamily="34" charset="0"/>
              </a:rPr>
              <a:t>This project has received funding from the European Union’s Horizon 2020 research and innovation programme under grant agreement No 788503.</a:t>
            </a:r>
            <a:endPar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Google Shape;101;p1">
            <a:extLst>
              <a:ext uri="{FF2B5EF4-FFF2-40B4-BE49-F238E27FC236}">
                <a16:creationId xmlns:a16="http://schemas.microsoft.com/office/drawing/2014/main" id="{22981DBD-F658-42DC-B93A-FC36DEA410C6}"/>
              </a:ext>
            </a:extLst>
          </p:cNvPr>
          <p:cNvSpPr txBox="1"/>
          <p:nvPr/>
        </p:nvSpPr>
        <p:spPr>
          <a:xfrm>
            <a:off x="9776003" y="483787"/>
            <a:ext cx="3209400" cy="8364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GB" sz="2400" b="1" i="0" u="none" strike="noStrike" kern="1200" cap="none" spc="0" normalizeH="0" baseline="0" noProof="0" dirty="0" err="1">
                <a:ln>
                  <a:noFill/>
                </a:ln>
                <a:solidFill>
                  <a:prstClr val="white"/>
                </a:solidFill>
                <a:effectLst/>
                <a:uLnTx/>
                <a:uFillTx/>
                <a:latin typeface="Calibri" panose="020F0502020204030204"/>
                <a:ea typeface="+mn-ea"/>
                <a:cs typeface="+mn-cs"/>
              </a:rPr>
              <a:t>JensenWarwick</a:t>
            </a:r>
            <a:endParaRPr kumimoji="0"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5F98672-5846-4BFF-B5F2-20949D4091CB}"/>
              </a:ext>
            </a:extLst>
          </p:cNvPr>
          <p:cNvPicPr>
            <a:picLocks noChangeAspect="1"/>
          </p:cNvPicPr>
          <p:nvPr/>
        </p:nvPicPr>
        <p:blipFill rotWithShape="1">
          <a:blip r:embed="rId5"/>
          <a:srcRect l="32129" t="16790" r="36435" b="5324"/>
          <a:stretch/>
        </p:blipFill>
        <p:spPr>
          <a:xfrm>
            <a:off x="1862275" y="1427628"/>
            <a:ext cx="3066286" cy="4273439"/>
          </a:xfrm>
          <a:prstGeom prst="rect">
            <a:avLst/>
          </a:prstGeom>
        </p:spPr>
      </p:pic>
      <p:pic>
        <p:nvPicPr>
          <p:cNvPr id="3074" name="Picture 2" descr="Bird, logo, twitter logo, twitter icon - Free download">
            <a:extLst>
              <a:ext uri="{FF2B5EF4-FFF2-40B4-BE49-F238E27FC236}">
                <a16:creationId xmlns:a16="http://schemas.microsoft.com/office/drawing/2014/main" id="{3B4F63A6-2B0E-4B50-A356-00B151EDEBC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44303" y="-82651"/>
            <a:ext cx="836400" cy="83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8397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1531"/>
    </mc:Choice>
    <mc:Fallback xmlns="">
      <p:transition spd="slow" advTm="51531"/>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F4674-3C4D-4469-93FD-973B2092FD34}"/>
              </a:ext>
            </a:extLst>
          </p:cNvPr>
          <p:cNvSpPr>
            <a:spLocks noGrp="1"/>
          </p:cNvSpPr>
          <p:nvPr>
            <p:ph type="title"/>
          </p:nvPr>
        </p:nvSpPr>
        <p:spPr>
          <a:xfrm>
            <a:off x="656190" y="627017"/>
            <a:ext cx="6681361" cy="2439695"/>
          </a:xfrm>
        </p:spPr>
        <p:txBody>
          <a:bodyPr vert="horz" lIns="91440" tIns="45720" rIns="91440" bIns="45720" rtlCol="0" anchor="ctr">
            <a:normAutofit/>
          </a:bodyPr>
          <a:lstStyle/>
          <a:p>
            <a:r>
              <a:rPr lang="en-US" sz="4000" dirty="0"/>
              <a:t>UNESCO Recommendation on Science and Scientific Researchers: </a:t>
            </a:r>
            <a:br>
              <a:rPr lang="en-US" sz="4000" dirty="0"/>
            </a:br>
            <a:r>
              <a:rPr lang="en-US" sz="4000" b="1" i="1" dirty="0"/>
              <a:t>Gathering information</a:t>
            </a:r>
          </a:p>
        </p:txBody>
      </p:sp>
      <p:sp>
        <p:nvSpPr>
          <p:cNvPr id="7" name="TextBox 6">
            <a:extLst>
              <a:ext uri="{FF2B5EF4-FFF2-40B4-BE49-F238E27FC236}">
                <a16:creationId xmlns:a16="http://schemas.microsoft.com/office/drawing/2014/main" id="{6A635B87-B140-47CA-B767-4026D1F87718}"/>
              </a:ext>
            </a:extLst>
          </p:cNvPr>
          <p:cNvSpPr txBox="1"/>
          <p:nvPr/>
        </p:nvSpPr>
        <p:spPr>
          <a:xfrm>
            <a:off x="570930" y="3209191"/>
            <a:ext cx="7747381" cy="3388634"/>
          </a:xfrm>
          <a:prstGeom prst="rect">
            <a:avLst/>
          </a:prstGeom>
        </p:spPr>
        <p:txBody>
          <a:bodyPr vert="horz" lIns="91440" tIns="45720" rIns="91440" bIns="45720" rtlCol="0" anchor="t">
            <a:normAutofit lnSpcReduction="10000"/>
          </a:bodyPr>
          <a:lstStyle/>
          <a:p>
            <a:pPr marL="285750" marR="0" lvl="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CHALLENGE</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 Need for information about measures to address the 10 Key Priority Areas and </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indicators</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evidence</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to underpin reported outcomes.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OPPORTUNITY</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 </a:t>
            </a:r>
            <a:r>
              <a:rPr kumimoji="0" lang="en-US" sz="3200" b="0" i="1" u="none" strike="noStrike" kern="1200" cap="none" spc="0" normalizeH="0" baseline="0" noProof="0" dirty="0">
                <a:ln>
                  <a:noFill/>
                </a:ln>
                <a:solidFill>
                  <a:prstClr val="white"/>
                </a:solidFill>
                <a:effectLst/>
                <a:uLnTx/>
                <a:uFillTx/>
                <a:latin typeface="Calibri" panose="020F0502020204030204"/>
                <a:ea typeface="+mn-ea"/>
                <a:cs typeface="+mn-cs"/>
              </a:rPr>
              <a:t>Save</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resources and </a:t>
            </a:r>
            <a:r>
              <a:rPr kumimoji="0" lang="en-US" sz="3200" b="0" i="1" u="none" strike="noStrike" kern="1200" cap="none" spc="0" normalizeH="0" baseline="0" noProof="0" dirty="0">
                <a:ln>
                  <a:noFill/>
                </a:ln>
                <a:solidFill>
                  <a:prstClr val="white"/>
                </a:solidFill>
                <a:effectLst/>
                <a:uLnTx/>
                <a:uFillTx/>
                <a:latin typeface="Calibri" panose="020F0502020204030204"/>
                <a:ea typeface="+mn-ea"/>
                <a:cs typeface="+mn-cs"/>
              </a:rPr>
              <a:t>enhance</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quality by deploying tailored digital surveys with subject matter experts in each country.</a:t>
            </a:r>
            <a:endParaRPr kumimoji="0" lang="en-US" sz="32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2C6A2225-94AF-4BC4-98F4-77746E7B1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5108" y="1"/>
            <a:ext cx="4666892" cy="3612937"/>
          </a:xfrm>
          <a:custGeom>
            <a:avLst/>
            <a:gdLst>
              <a:gd name="connsiteX0" fmla="*/ 192227 w 4666892"/>
              <a:gd name="connsiteY0" fmla="*/ 0 h 3612937"/>
              <a:gd name="connsiteX1" fmla="*/ 4666892 w 4666892"/>
              <a:gd name="connsiteY1" fmla="*/ 0 h 3612937"/>
              <a:gd name="connsiteX2" fmla="*/ 4666892 w 4666892"/>
              <a:gd name="connsiteY2" fmla="*/ 2643684 h 3612937"/>
              <a:gd name="connsiteX3" fmla="*/ 4657487 w 4666892"/>
              <a:gd name="connsiteY3" fmla="*/ 2656262 h 3612937"/>
              <a:gd name="connsiteX4" fmla="*/ 2628900 w 4666892"/>
              <a:gd name="connsiteY4" fmla="*/ 3612937 h 3612937"/>
              <a:gd name="connsiteX5" fmla="*/ 0 w 4666892"/>
              <a:gd name="connsiteY5" fmla="*/ 984037 h 3612937"/>
              <a:gd name="connsiteX6" fmla="*/ 118190 w 4666892"/>
              <a:gd name="connsiteY6" fmla="*/ 202283 h 36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892" h="3612937">
                <a:moveTo>
                  <a:pt x="192227" y="0"/>
                </a:moveTo>
                <a:lnTo>
                  <a:pt x="4666892" y="0"/>
                </a:lnTo>
                <a:lnTo>
                  <a:pt x="4666892" y="2643684"/>
                </a:lnTo>
                <a:lnTo>
                  <a:pt x="4657487" y="2656262"/>
                </a:lnTo>
                <a:cubicBezTo>
                  <a:pt x="4175308" y="3240527"/>
                  <a:pt x="3445594" y="3612937"/>
                  <a:pt x="2628900" y="3612937"/>
                </a:cubicBezTo>
                <a:cubicBezTo>
                  <a:pt x="1176999" y="3612937"/>
                  <a:pt x="0" y="2435938"/>
                  <a:pt x="0" y="984037"/>
                </a:cubicBezTo>
                <a:cubicBezTo>
                  <a:pt x="0" y="711806"/>
                  <a:pt x="41379" y="449239"/>
                  <a:pt x="118190" y="2022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46EA0402-5843-4D53-BF9C-BE72058120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89830" y="1"/>
            <a:ext cx="4502173" cy="3448219"/>
          </a:xfrm>
          <a:custGeom>
            <a:avLst/>
            <a:gdLst>
              <a:gd name="connsiteX0" fmla="*/ 205627 w 4502173"/>
              <a:gd name="connsiteY0" fmla="*/ 0 h 3448219"/>
              <a:gd name="connsiteX1" fmla="*/ 4502173 w 4502173"/>
              <a:gd name="connsiteY1" fmla="*/ 0 h 3448219"/>
              <a:gd name="connsiteX2" fmla="*/ 4502173 w 4502173"/>
              <a:gd name="connsiteY2" fmla="*/ 2368934 h 3448219"/>
              <a:gd name="connsiteX3" fmla="*/ 4365663 w 4502173"/>
              <a:gd name="connsiteY3" fmla="*/ 2551486 h 3448219"/>
              <a:gd name="connsiteX4" fmla="*/ 2464181 w 4502173"/>
              <a:gd name="connsiteY4" fmla="*/ 3448219 h 3448219"/>
              <a:gd name="connsiteX5" fmla="*/ 0 w 4502173"/>
              <a:gd name="connsiteY5" fmla="*/ 984038 h 3448219"/>
              <a:gd name="connsiteX6" fmla="*/ 193648 w 4502173"/>
              <a:gd name="connsiteY6" fmla="*/ 24867 h 344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9D426827-2B32-4CA8-A142-BD04C7124292}"/>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9113873" y="197802"/>
            <a:ext cx="1890645" cy="2674180"/>
          </a:xfrm>
          <a:prstGeom prst="rect">
            <a:avLst/>
          </a:prstGeom>
          <a:noFill/>
        </p:spPr>
      </p:pic>
      <p:sp>
        <p:nvSpPr>
          <p:cNvPr id="27" name="Freeform: Shape 26">
            <a:extLst>
              <a:ext uri="{FF2B5EF4-FFF2-40B4-BE49-F238E27FC236}">
                <a16:creationId xmlns:a16="http://schemas.microsoft.com/office/drawing/2014/main" id="{648F5915-2CE1-4F74-88C5-D4366893D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4737" y="3918051"/>
            <a:ext cx="3587263" cy="2939948"/>
          </a:xfrm>
          <a:custGeom>
            <a:avLst/>
            <a:gdLst>
              <a:gd name="connsiteX0" fmla="*/ 2070613 w 3587263"/>
              <a:gd name="connsiteY0" fmla="*/ 0 h 2939948"/>
              <a:gd name="connsiteX1" fmla="*/ 3534758 w 3587263"/>
              <a:gd name="connsiteY1" fmla="*/ 606469 h 2939948"/>
              <a:gd name="connsiteX2" fmla="*/ 3587263 w 3587263"/>
              <a:gd name="connsiteY2" fmla="*/ 664240 h 2939948"/>
              <a:gd name="connsiteX3" fmla="*/ 3587263 w 3587263"/>
              <a:gd name="connsiteY3" fmla="*/ 2939948 h 2939948"/>
              <a:gd name="connsiteX4" fmla="*/ 193241 w 3587263"/>
              <a:gd name="connsiteY4" fmla="*/ 2939948 h 2939948"/>
              <a:gd name="connsiteX5" fmla="*/ 162719 w 3587263"/>
              <a:gd name="connsiteY5" fmla="*/ 2876589 h 2939948"/>
              <a:gd name="connsiteX6" fmla="*/ 0 w 3587263"/>
              <a:gd name="connsiteY6" fmla="*/ 2070613 h 2939948"/>
              <a:gd name="connsiteX7" fmla="*/ 2070613 w 3587263"/>
              <a:gd name="connsiteY7" fmla="*/ 0 h 29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263" h="2939948">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91B43EC4-7D6F-44CA-82DD-103883D236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8827" y="4082142"/>
            <a:ext cx="3423175" cy="2775859"/>
          </a:xfrm>
          <a:custGeom>
            <a:avLst/>
            <a:gdLst>
              <a:gd name="connsiteX0" fmla="*/ 1906524 w 3423175"/>
              <a:gd name="connsiteY0" fmla="*/ 0 h 2775859"/>
              <a:gd name="connsiteX1" fmla="*/ 3377691 w 3423175"/>
              <a:gd name="connsiteY1" fmla="*/ 693798 h 2775859"/>
              <a:gd name="connsiteX2" fmla="*/ 3423175 w 3423175"/>
              <a:gd name="connsiteY2" fmla="*/ 754624 h 2775859"/>
              <a:gd name="connsiteX3" fmla="*/ 3423175 w 3423175"/>
              <a:gd name="connsiteY3" fmla="*/ 2775859 h 2775859"/>
              <a:gd name="connsiteX4" fmla="*/ 211114 w 3423175"/>
              <a:gd name="connsiteY4" fmla="*/ 2775859 h 2775859"/>
              <a:gd name="connsiteX5" fmla="*/ 149824 w 3423175"/>
              <a:gd name="connsiteY5" fmla="*/ 2648629 h 2775859"/>
              <a:gd name="connsiteX6" fmla="*/ 0 w 3423175"/>
              <a:gd name="connsiteY6" fmla="*/ 1906524 h 2775859"/>
              <a:gd name="connsiteX7" fmla="*/ 1906524 w 3423175"/>
              <a:gd name="connsiteY7" fmla="*/ 0 h 27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182A0B3-B4C4-4C95-9AC7-B9BFFD79EA49}"/>
              </a:ext>
            </a:extLst>
          </p:cNvPr>
          <p:cNvPicPr>
            <a:picLocks noChangeAspect="1"/>
          </p:cNvPicPr>
          <p:nvPr/>
        </p:nvPicPr>
        <p:blipFill rotWithShape="1">
          <a:blip r:embed="rId3"/>
          <a:srcRect l="32129" t="16790" r="36435" b="5324"/>
          <a:stretch/>
        </p:blipFill>
        <p:spPr>
          <a:xfrm>
            <a:off x="9943546" y="4769963"/>
            <a:ext cx="1379780" cy="1922936"/>
          </a:xfrm>
          <a:prstGeom prst="rect">
            <a:avLst/>
          </a:prstGeom>
        </p:spPr>
      </p:pic>
    </p:spTree>
    <p:extLst>
      <p:ext uri="{BB962C8B-B14F-4D97-AF65-F5344CB8AC3E}">
        <p14:creationId xmlns:p14="http://schemas.microsoft.com/office/powerpoint/2010/main" val="21742523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56060"/>
    </mc:Choice>
    <mc:Fallback xmlns="">
      <p:transition spd="slow" advTm="15606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303190A-3DAE-4822-B70A-0F5CD228B95F}"/>
              </a:ext>
            </a:extLst>
          </p:cNvPr>
          <p:cNvSpPr txBox="1">
            <a:spLocks/>
          </p:cNvSpPr>
          <p:nvPr/>
        </p:nvSpPr>
        <p:spPr>
          <a:xfrm>
            <a:off x="602141" y="527739"/>
            <a:ext cx="6796314" cy="27323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Light" panose="020F0302020204030204"/>
                <a:ea typeface="+mj-ea"/>
                <a:cs typeface="+mj-cs"/>
              </a:rPr>
              <a:t>UNESCO Recommendation on Science and Scientific Researchers: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1" u="none" strike="noStrike" kern="1200" cap="none" spc="0" normalizeH="0" baseline="0" noProof="0" dirty="0">
                <a:ln>
                  <a:noFill/>
                </a:ln>
                <a:solidFill>
                  <a:prstClr val="white"/>
                </a:solidFill>
                <a:effectLst/>
                <a:uLnTx/>
                <a:uFillTx/>
                <a:latin typeface="Calibri Light" panose="020F0302020204030204"/>
                <a:ea typeface="+mj-ea"/>
                <a:cs typeface="+mj-cs"/>
              </a:rPr>
              <a:t>Gathering information</a:t>
            </a:r>
          </a:p>
        </p:txBody>
      </p:sp>
      <p:sp>
        <p:nvSpPr>
          <p:cNvPr id="11" name="TextBox 10">
            <a:extLst>
              <a:ext uri="{FF2B5EF4-FFF2-40B4-BE49-F238E27FC236}">
                <a16:creationId xmlns:a16="http://schemas.microsoft.com/office/drawing/2014/main" id="{11E2B6E8-FEDD-48FF-B56A-44D7F8CD60F5}"/>
              </a:ext>
            </a:extLst>
          </p:cNvPr>
          <p:cNvSpPr txBox="1"/>
          <p:nvPr/>
        </p:nvSpPr>
        <p:spPr>
          <a:xfrm>
            <a:off x="889144" y="3429000"/>
            <a:ext cx="7345508" cy="3181684"/>
          </a:xfrm>
          <a:prstGeom prst="rect">
            <a:avLst/>
          </a:prstGeom>
        </p:spPr>
        <p:txBody>
          <a:bodyPr vert="horz" lIns="91440" tIns="45720" rIns="91440" bIns="45720" rtlCol="0" anchor="t">
            <a:normAutofit/>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SURVEYING EXPERTS</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57150" marR="0" lvl="0" indent="0" algn="l" defTabSz="914400" rtl="0" eaLnBrk="1" fontAlgn="auto" latinLnBrk="0" hangingPunct="1">
              <a:lnSpc>
                <a:spcPct val="90000"/>
              </a:lnSpc>
              <a:spcBef>
                <a:spcPts val="0"/>
              </a:spcBef>
              <a:spcAft>
                <a:spcPts val="60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Digital surveys made available for gathering Member State level information about measures and indicators </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Mapped against 10 Key Priority Areas</a:t>
            </a:r>
          </a:p>
        </p:txBody>
      </p:sp>
      <p:sp>
        <p:nvSpPr>
          <p:cNvPr id="27" name="Freeform: Shape 26">
            <a:extLst>
              <a:ext uri="{FF2B5EF4-FFF2-40B4-BE49-F238E27FC236}">
                <a16:creationId xmlns:a16="http://schemas.microsoft.com/office/drawing/2014/main" id="{2C6A2225-94AF-4BC4-98F4-77746E7B1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5108" y="1"/>
            <a:ext cx="4666892" cy="3612937"/>
          </a:xfrm>
          <a:custGeom>
            <a:avLst/>
            <a:gdLst>
              <a:gd name="connsiteX0" fmla="*/ 192227 w 4666892"/>
              <a:gd name="connsiteY0" fmla="*/ 0 h 3612937"/>
              <a:gd name="connsiteX1" fmla="*/ 4666892 w 4666892"/>
              <a:gd name="connsiteY1" fmla="*/ 0 h 3612937"/>
              <a:gd name="connsiteX2" fmla="*/ 4666892 w 4666892"/>
              <a:gd name="connsiteY2" fmla="*/ 2643684 h 3612937"/>
              <a:gd name="connsiteX3" fmla="*/ 4657487 w 4666892"/>
              <a:gd name="connsiteY3" fmla="*/ 2656262 h 3612937"/>
              <a:gd name="connsiteX4" fmla="*/ 2628900 w 4666892"/>
              <a:gd name="connsiteY4" fmla="*/ 3612937 h 3612937"/>
              <a:gd name="connsiteX5" fmla="*/ 0 w 4666892"/>
              <a:gd name="connsiteY5" fmla="*/ 984037 h 3612937"/>
              <a:gd name="connsiteX6" fmla="*/ 118190 w 4666892"/>
              <a:gd name="connsiteY6" fmla="*/ 202283 h 36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892" h="3612937">
                <a:moveTo>
                  <a:pt x="192227" y="0"/>
                </a:moveTo>
                <a:lnTo>
                  <a:pt x="4666892" y="0"/>
                </a:lnTo>
                <a:lnTo>
                  <a:pt x="4666892" y="2643684"/>
                </a:lnTo>
                <a:lnTo>
                  <a:pt x="4657487" y="2656262"/>
                </a:lnTo>
                <a:cubicBezTo>
                  <a:pt x="4175308" y="3240527"/>
                  <a:pt x="3445594" y="3612937"/>
                  <a:pt x="2628900" y="3612937"/>
                </a:cubicBezTo>
                <a:cubicBezTo>
                  <a:pt x="1176999" y="3612937"/>
                  <a:pt x="0" y="2435938"/>
                  <a:pt x="0" y="984037"/>
                </a:cubicBezTo>
                <a:cubicBezTo>
                  <a:pt x="0" y="711806"/>
                  <a:pt x="41379" y="449239"/>
                  <a:pt x="118190" y="2022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46EA0402-5843-4D53-BF9C-BE72058120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89830" y="1"/>
            <a:ext cx="4502173" cy="3448219"/>
          </a:xfrm>
          <a:custGeom>
            <a:avLst/>
            <a:gdLst>
              <a:gd name="connsiteX0" fmla="*/ 205627 w 4502173"/>
              <a:gd name="connsiteY0" fmla="*/ 0 h 3448219"/>
              <a:gd name="connsiteX1" fmla="*/ 4502173 w 4502173"/>
              <a:gd name="connsiteY1" fmla="*/ 0 h 3448219"/>
              <a:gd name="connsiteX2" fmla="*/ 4502173 w 4502173"/>
              <a:gd name="connsiteY2" fmla="*/ 2368934 h 3448219"/>
              <a:gd name="connsiteX3" fmla="*/ 4365663 w 4502173"/>
              <a:gd name="connsiteY3" fmla="*/ 2551486 h 3448219"/>
              <a:gd name="connsiteX4" fmla="*/ 2464181 w 4502173"/>
              <a:gd name="connsiteY4" fmla="*/ 3448219 h 3448219"/>
              <a:gd name="connsiteX5" fmla="*/ 0 w 4502173"/>
              <a:gd name="connsiteY5" fmla="*/ 984038 h 3448219"/>
              <a:gd name="connsiteX6" fmla="*/ 193648 w 4502173"/>
              <a:gd name="connsiteY6" fmla="*/ 24867 h 344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839BFC33-67BC-4C64-ACE9-91281B640CBE}"/>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9113873" y="197802"/>
            <a:ext cx="1890645" cy="2674180"/>
          </a:xfrm>
          <a:prstGeom prst="rect">
            <a:avLst/>
          </a:prstGeom>
          <a:noFill/>
        </p:spPr>
      </p:pic>
      <p:sp>
        <p:nvSpPr>
          <p:cNvPr id="31" name="Freeform: Shape 30">
            <a:extLst>
              <a:ext uri="{FF2B5EF4-FFF2-40B4-BE49-F238E27FC236}">
                <a16:creationId xmlns:a16="http://schemas.microsoft.com/office/drawing/2014/main" id="{648F5915-2CE1-4F74-88C5-D4366893D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4737" y="3918051"/>
            <a:ext cx="3587263" cy="2939948"/>
          </a:xfrm>
          <a:custGeom>
            <a:avLst/>
            <a:gdLst>
              <a:gd name="connsiteX0" fmla="*/ 2070613 w 3587263"/>
              <a:gd name="connsiteY0" fmla="*/ 0 h 2939948"/>
              <a:gd name="connsiteX1" fmla="*/ 3534758 w 3587263"/>
              <a:gd name="connsiteY1" fmla="*/ 606469 h 2939948"/>
              <a:gd name="connsiteX2" fmla="*/ 3587263 w 3587263"/>
              <a:gd name="connsiteY2" fmla="*/ 664240 h 2939948"/>
              <a:gd name="connsiteX3" fmla="*/ 3587263 w 3587263"/>
              <a:gd name="connsiteY3" fmla="*/ 2939948 h 2939948"/>
              <a:gd name="connsiteX4" fmla="*/ 193241 w 3587263"/>
              <a:gd name="connsiteY4" fmla="*/ 2939948 h 2939948"/>
              <a:gd name="connsiteX5" fmla="*/ 162719 w 3587263"/>
              <a:gd name="connsiteY5" fmla="*/ 2876589 h 2939948"/>
              <a:gd name="connsiteX6" fmla="*/ 0 w 3587263"/>
              <a:gd name="connsiteY6" fmla="*/ 2070613 h 2939948"/>
              <a:gd name="connsiteX7" fmla="*/ 2070613 w 3587263"/>
              <a:gd name="connsiteY7" fmla="*/ 0 h 29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263" h="2939948">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91B43EC4-7D6F-44CA-82DD-103883D236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8827" y="4082142"/>
            <a:ext cx="3423175" cy="2775859"/>
          </a:xfrm>
          <a:custGeom>
            <a:avLst/>
            <a:gdLst>
              <a:gd name="connsiteX0" fmla="*/ 1906524 w 3423175"/>
              <a:gd name="connsiteY0" fmla="*/ 0 h 2775859"/>
              <a:gd name="connsiteX1" fmla="*/ 3377691 w 3423175"/>
              <a:gd name="connsiteY1" fmla="*/ 693798 h 2775859"/>
              <a:gd name="connsiteX2" fmla="*/ 3423175 w 3423175"/>
              <a:gd name="connsiteY2" fmla="*/ 754624 h 2775859"/>
              <a:gd name="connsiteX3" fmla="*/ 3423175 w 3423175"/>
              <a:gd name="connsiteY3" fmla="*/ 2775859 h 2775859"/>
              <a:gd name="connsiteX4" fmla="*/ 211114 w 3423175"/>
              <a:gd name="connsiteY4" fmla="*/ 2775859 h 2775859"/>
              <a:gd name="connsiteX5" fmla="*/ 149824 w 3423175"/>
              <a:gd name="connsiteY5" fmla="*/ 2648629 h 2775859"/>
              <a:gd name="connsiteX6" fmla="*/ 0 w 3423175"/>
              <a:gd name="connsiteY6" fmla="*/ 1906524 h 2775859"/>
              <a:gd name="connsiteX7" fmla="*/ 1906524 w 3423175"/>
              <a:gd name="connsiteY7" fmla="*/ 0 h 27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F2423D3-00A0-4F74-B274-7765A54423F2}"/>
              </a:ext>
            </a:extLst>
          </p:cNvPr>
          <p:cNvPicPr>
            <a:picLocks noChangeAspect="1"/>
          </p:cNvPicPr>
          <p:nvPr/>
        </p:nvPicPr>
        <p:blipFill rotWithShape="1">
          <a:blip r:embed="rId3"/>
          <a:srcRect l="32129" t="16790" r="36435" b="5324"/>
          <a:stretch/>
        </p:blipFill>
        <p:spPr>
          <a:xfrm>
            <a:off x="10059195" y="4508603"/>
            <a:ext cx="1379780" cy="1922936"/>
          </a:xfrm>
          <a:prstGeom prst="rect">
            <a:avLst/>
          </a:prstGeom>
        </p:spPr>
      </p:pic>
    </p:spTree>
    <p:extLst>
      <p:ext uri="{BB962C8B-B14F-4D97-AF65-F5344CB8AC3E}">
        <p14:creationId xmlns:p14="http://schemas.microsoft.com/office/powerpoint/2010/main" val="36853478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8254"/>
    </mc:Choice>
    <mc:Fallback xmlns="">
      <p:transition spd="slow" advTm="28254"/>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8" name="Table 7">
            <a:extLst>
              <a:ext uri="{FF2B5EF4-FFF2-40B4-BE49-F238E27FC236}">
                <a16:creationId xmlns:a16="http://schemas.microsoft.com/office/drawing/2014/main" id="{94C4FA0E-7114-4A02-8EFA-C99BEC43266D}"/>
              </a:ext>
            </a:extLst>
          </p:cNvPr>
          <p:cNvGraphicFramePr>
            <a:graphicFrameLocks noGrp="1"/>
          </p:cNvGraphicFramePr>
          <p:nvPr>
            <p:extLst/>
          </p:nvPr>
        </p:nvGraphicFramePr>
        <p:xfrm>
          <a:off x="838200" y="1844675"/>
          <a:ext cx="10512425" cy="788988"/>
        </p:xfrm>
        <a:graphic>
          <a:graphicData uri="http://schemas.openxmlformats.org/drawingml/2006/table">
            <a:tbl>
              <a:tblPr firstRow="1" firstCol="1" bandRow="1">
                <a:tableStyleId>{5C22544A-7EE6-4342-B048-85BDC9FD1C3A}</a:tableStyleId>
              </a:tblPr>
              <a:tblGrid>
                <a:gridCol w="10512425">
                  <a:extLst>
                    <a:ext uri="{9D8B030D-6E8A-4147-A177-3AD203B41FA5}">
                      <a16:colId xmlns:a16="http://schemas.microsoft.com/office/drawing/2014/main" val="1656048137"/>
                    </a:ext>
                  </a:extLst>
                </a:gridCol>
              </a:tblGrid>
              <a:tr h="788988">
                <a:tc>
                  <a:txBody>
                    <a:bodyPr/>
                    <a:lstStyle/>
                    <a:p>
                      <a:pPr marL="0" marR="0" lvl="0" indent="0">
                        <a:spcBef>
                          <a:spcPts val="0"/>
                        </a:spcBef>
                        <a:spcAft>
                          <a:spcPts val="0"/>
                        </a:spcAft>
                        <a:buFont typeface="+mj-lt"/>
                        <a:buNone/>
                        <a:tabLst>
                          <a:tab pos="360045" algn="l"/>
                          <a:tab pos="457200" algn="l"/>
                        </a:tabLst>
                      </a:pPr>
                      <a:r>
                        <a:rPr lang="en-GB" sz="3300">
                          <a:effectLst/>
                        </a:rPr>
                        <a:t>2. STI and Society </a:t>
                      </a:r>
                      <a:endParaRPr lang="en-US" sz="3300">
                        <a:solidFill>
                          <a:srgbClr val="FFFFFF"/>
                        </a:solidFill>
                        <a:effectLst/>
                        <a:latin typeface="Arial" panose="020B0604020202020204" pitchFamily="34" charset="0"/>
                        <a:ea typeface="SimSun" panose="02010600030101010101" pitchFamily="2" charset="-122"/>
                        <a:cs typeface="Times New Roman" panose="02020603050405020304" pitchFamily="18" charset="0"/>
                      </a:endParaRPr>
                    </a:p>
                  </a:txBody>
                  <a:tcPr marL="80826" marR="80826" marT="0" marB="0">
                    <a:solidFill>
                      <a:schemeClr val="bg1">
                        <a:lumMod val="75000"/>
                      </a:schemeClr>
                    </a:solidFill>
                  </a:tcPr>
                </a:tc>
                <a:extLst>
                  <a:ext uri="{0D108BD9-81ED-4DB2-BD59-A6C34878D82A}">
                    <a16:rowId xmlns:a16="http://schemas.microsoft.com/office/drawing/2014/main" val="1885203897"/>
                  </a:ext>
                </a:extLst>
              </a:tr>
            </a:tbl>
          </a:graphicData>
        </a:graphic>
      </p:graphicFrame>
      <p:graphicFrame>
        <p:nvGraphicFramePr>
          <p:cNvPr id="9" name="Table 8">
            <a:extLst>
              <a:ext uri="{FF2B5EF4-FFF2-40B4-BE49-F238E27FC236}">
                <a16:creationId xmlns:a16="http://schemas.microsoft.com/office/drawing/2014/main" id="{69393C02-A798-4B03-B4C0-50224E198C44}"/>
              </a:ext>
            </a:extLst>
          </p:cNvPr>
          <p:cNvGraphicFramePr>
            <a:graphicFrameLocks noGrp="1"/>
          </p:cNvGraphicFramePr>
          <p:nvPr>
            <p:extLst/>
          </p:nvPr>
        </p:nvGraphicFramePr>
        <p:xfrm>
          <a:off x="838200" y="2695575"/>
          <a:ext cx="10512425" cy="3598863"/>
        </p:xfrm>
        <a:graphic>
          <a:graphicData uri="http://schemas.openxmlformats.org/drawingml/2006/table">
            <a:tbl>
              <a:tblPr firstRow="1" firstCol="1" bandRow="1" bandCol="1">
                <a:tableStyleId>{5C22544A-7EE6-4342-B048-85BDC9FD1C3A}</a:tableStyleId>
              </a:tblPr>
              <a:tblGrid>
                <a:gridCol w="10512425">
                  <a:extLst>
                    <a:ext uri="{9D8B030D-6E8A-4147-A177-3AD203B41FA5}">
                      <a16:colId xmlns:a16="http://schemas.microsoft.com/office/drawing/2014/main" val="1367414413"/>
                    </a:ext>
                  </a:extLst>
                </a:gridCol>
              </a:tblGrid>
              <a:tr h="1199621">
                <a:tc>
                  <a:txBody>
                    <a:bodyPr/>
                    <a:lstStyle/>
                    <a:p>
                      <a:pPr marL="0" marR="0">
                        <a:spcBef>
                          <a:spcPts val="0"/>
                        </a:spcBef>
                        <a:spcAft>
                          <a:spcPts val="0"/>
                        </a:spcAft>
                        <a:tabLst>
                          <a:tab pos="360045" algn="l"/>
                        </a:tabLst>
                      </a:pPr>
                      <a:r>
                        <a:rPr lang="en-GB" sz="3300">
                          <a:effectLst/>
                        </a:rPr>
                        <a:t>Knowledge Society</a:t>
                      </a:r>
                      <a:endParaRPr lang="en-US" sz="2800">
                        <a:effectLst/>
                      </a:endParaRPr>
                    </a:p>
                    <a:p>
                      <a:pPr marL="0" marR="0">
                        <a:spcBef>
                          <a:spcPts val="0"/>
                        </a:spcBef>
                        <a:spcAft>
                          <a:spcPts val="0"/>
                        </a:spcAft>
                        <a:tabLst>
                          <a:tab pos="360045" algn="l"/>
                          <a:tab pos="360045" algn="l"/>
                          <a:tab pos="5850890" algn="l"/>
                        </a:tabLst>
                      </a:pPr>
                      <a:r>
                        <a:rPr lang="en-GB" sz="3300">
                          <a:effectLst/>
                        </a:rPr>
                        <a:t> </a:t>
                      </a:r>
                      <a:endParaRPr lang="en-US" sz="2800">
                        <a:effectLst/>
                        <a:latin typeface="Arial" panose="020B0604020202020204" pitchFamily="34" charset="0"/>
                        <a:ea typeface="SimSun" panose="02010600030101010101" pitchFamily="2" charset="-122"/>
                        <a:cs typeface="Times New Roman" panose="02020603050405020304" pitchFamily="18" charset="0"/>
                      </a:endParaRPr>
                    </a:p>
                  </a:txBody>
                  <a:tcPr marL="94298" marR="94298" marT="0" marB="0">
                    <a:solidFill>
                      <a:schemeClr val="bg1">
                        <a:lumMod val="75000"/>
                      </a:schemeClr>
                    </a:solidFill>
                  </a:tcPr>
                </a:tc>
                <a:extLst>
                  <a:ext uri="{0D108BD9-81ED-4DB2-BD59-A6C34878D82A}">
                    <a16:rowId xmlns:a16="http://schemas.microsoft.com/office/drawing/2014/main" val="3430112431"/>
                  </a:ext>
                </a:extLst>
              </a:tr>
              <a:tr h="1199621">
                <a:tc>
                  <a:txBody>
                    <a:bodyPr/>
                    <a:lstStyle/>
                    <a:p>
                      <a:pPr marL="0" marR="0">
                        <a:spcBef>
                          <a:spcPts val="0"/>
                        </a:spcBef>
                        <a:spcAft>
                          <a:spcPts val="0"/>
                        </a:spcAft>
                        <a:tabLst>
                          <a:tab pos="360045" algn="l"/>
                        </a:tabLst>
                      </a:pPr>
                      <a:r>
                        <a:rPr lang="en-GB" sz="3300">
                          <a:effectLst/>
                        </a:rPr>
                        <a:t>Peaceful Applications of S&amp;T</a:t>
                      </a:r>
                      <a:endParaRPr lang="en-US" sz="2800">
                        <a:effectLst/>
                      </a:endParaRPr>
                    </a:p>
                    <a:p>
                      <a:pPr marL="0" marR="0">
                        <a:spcBef>
                          <a:spcPts val="0"/>
                        </a:spcBef>
                        <a:spcAft>
                          <a:spcPts val="0"/>
                        </a:spcAft>
                        <a:tabLst>
                          <a:tab pos="360045" algn="l"/>
                          <a:tab pos="360045" algn="l"/>
                          <a:tab pos="5850890" algn="l"/>
                        </a:tabLst>
                      </a:pPr>
                      <a:r>
                        <a:rPr lang="en-GB" sz="3300">
                          <a:effectLst/>
                        </a:rPr>
                        <a:t> </a:t>
                      </a:r>
                      <a:endParaRPr lang="en-US" sz="2800">
                        <a:effectLst/>
                        <a:latin typeface="Arial" panose="020B0604020202020204" pitchFamily="34" charset="0"/>
                        <a:ea typeface="SimSun" panose="02010600030101010101" pitchFamily="2" charset="-122"/>
                        <a:cs typeface="Times New Roman" panose="02020603050405020304" pitchFamily="18" charset="0"/>
                      </a:endParaRPr>
                    </a:p>
                  </a:txBody>
                  <a:tcPr marL="94298" marR="94298" marT="0" marB="0">
                    <a:solidFill>
                      <a:schemeClr val="bg1">
                        <a:lumMod val="75000"/>
                      </a:schemeClr>
                    </a:solidFill>
                  </a:tcPr>
                </a:tc>
                <a:extLst>
                  <a:ext uri="{0D108BD9-81ED-4DB2-BD59-A6C34878D82A}">
                    <a16:rowId xmlns:a16="http://schemas.microsoft.com/office/drawing/2014/main" val="2828557814"/>
                  </a:ext>
                </a:extLst>
              </a:tr>
              <a:tr h="1199621">
                <a:tc>
                  <a:txBody>
                    <a:bodyPr/>
                    <a:lstStyle/>
                    <a:p>
                      <a:pPr marL="0" marR="0">
                        <a:spcBef>
                          <a:spcPts val="0"/>
                        </a:spcBef>
                        <a:spcAft>
                          <a:spcPts val="0"/>
                        </a:spcAft>
                        <a:tabLst>
                          <a:tab pos="360045" algn="l"/>
                        </a:tabLst>
                      </a:pPr>
                      <a:r>
                        <a:rPr lang="en-GB" sz="3300">
                          <a:effectLst/>
                        </a:rPr>
                        <a:t>Scientific Culture</a:t>
                      </a:r>
                      <a:endParaRPr lang="en-US" sz="2800">
                        <a:effectLst/>
                      </a:endParaRPr>
                    </a:p>
                    <a:p>
                      <a:pPr marL="0" marR="0">
                        <a:spcBef>
                          <a:spcPts val="0"/>
                        </a:spcBef>
                        <a:spcAft>
                          <a:spcPts val="0"/>
                        </a:spcAft>
                        <a:tabLst>
                          <a:tab pos="360045" algn="l"/>
                        </a:tabLst>
                      </a:pPr>
                      <a:r>
                        <a:rPr lang="en-GB" sz="3300">
                          <a:effectLst/>
                        </a:rPr>
                        <a:t> </a:t>
                      </a:r>
                      <a:endParaRPr lang="en-US" sz="2800">
                        <a:effectLst/>
                        <a:latin typeface="Arial" panose="020B0604020202020204" pitchFamily="34" charset="0"/>
                        <a:ea typeface="SimSun" panose="02010600030101010101" pitchFamily="2" charset="-122"/>
                        <a:cs typeface="Times New Roman" panose="02020603050405020304" pitchFamily="18" charset="0"/>
                      </a:endParaRPr>
                    </a:p>
                  </a:txBody>
                  <a:tcPr marL="94298" marR="94298" marT="0" marB="0">
                    <a:solidFill>
                      <a:schemeClr val="bg1">
                        <a:lumMod val="75000"/>
                      </a:schemeClr>
                    </a:solidFill>
                  </a:tcPr>
                </a:tc>
                <a:extLst>
                  <a:ext uri="{0D108BD9-81ED-4DB2-BD59-A6C34878D82A}">
                    <a16:rowId xmlns:a16="http://schemas.microsoft.com/office/drawing/2014/main" val="399712878"/>
                  </a:ext>
                </a:extLst>
              </a:tr>
            </a:tbl>
          </a:graphicData>
        </a:graphic>
      </p:graphicFrame>
      <p:sp>
        <p:nvSpPr>
          <p:cNvPr id="2" name="Title 1">
            <a:extLst>
              <a:ext uri="{FF2B5EF4-FFF2-40B4-BE49-F238E27FC236}">
                <a16:creationId xmlns:a16="http://schemas.microsoft.com/office/drawing/2014/main" id="{CC834A55-2BE6-4CF8-BF4F-52B65AC1F790}"/>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b="1" kern="1200">
                <a:solidFill>
                  <a:schemeClr val="tx1"/>
                </a:solidFill>
                <a:latin typeface="+mj-lt"/>
                <a:ea typeface="+mj-ea"/>
                <a:cs typeface="+mj-cs"/>
              </a:rPr>
              <a:t>EXAMPLE – Gathering relevant information on measures and indicators for </a:t>
            </a:r>
            <a:r>
              <a:rPr lang="en-US" b="1" i="1" kern="1200">
                <a:solidFill>
                  <a:schemeClr val="tx1"/>
                </a:solidFill>
                <a:latin typeface="+mj-lt"/>
                <a:ea typeface="+mj-ea"/>
                <a:cs typeface="+mj-cs"/>
              </a:rPr>
              <a:t>Key Priority Area 2</a:t>
            </a:r>
          </a:p>
        </p:txBody>
      </p:sp>
    </p:spTree>
    <p:extLst>
      <p:ext uri="{BB962C8B-B14F-4D97-AF65-F5344CB8AC3E}">
        <p14:creationId xmlns:p14="http://schemas.microsoft.com/office/powerpoint/2010/main" val="4160199549"/>
      </p:ext>
    </p:extLst>
  </p:cSld>
  <p:clrMapOvr>
    <a:masterClrMapping/>
  </p:clrMapOvr>
  <mc:AlternateContent xmlns:mc="http://schemas.openxmlformats.org/markup-compatibility/2006" xmlns:p14="http://schemas.microsoft.com/office/powerpoint/2010/main">
    <mc:Choice Requires="p14">
      <p:transition spd="slow" p14:dur="2000" advTm="23538"/>
    </mc:Choice>
    <mc:Fallback xmlns="">
      <p:transition spd="slow" advTm="23538"/>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F2FF0-8D0C-420F-B8BD-22F912EDFE6E}"/>
              </a:ext>
            </a:extLst>
          </p:cNvPr>
          <p:cNvSpPr>
            <a:spLocks noGrp="1"/>
          </p:cNvSpPr>
          <p:nvPr>
            <p:ph type="title"/>
          </p:nvPr>
        </p:nvSpPr>
        <p:spPr>
          <a:xfrm>
            <a:off x="820502" y="440786"/>
            <a:ext cx="9231999" cy="1325563"/>
          </a:xfrm>
        </p:spPr>
        <p:txBody>
          <a:bodyPr>
            <a:normAutofit fontScale="90000"/>
          </a:bodyPr>
          <a:lstStyle/>
          <a:p>
            <a:r>
              <a:rPr lang="en-US" dirty="0"/>
              <a:t>Surveys designed for subject matter experts on science, research and innovation policy within the Member State</a:t>
            </a:r>
          </a:p>
        </p:txBody>
      </p:sp>
      <p:sp>
        <p:nvSpPr>
          <p:cNvPr id="4" name="AutoShape 2">
            <a:extLst>
              <a:ext uri="{FF2B5EF4-FFF2-40B4-BE49-F238E27FC236}">
                <a16:creationId xmlns:a16="http://schemas.microsoft.com/office/drawing/2014/main" id="{A9AC1AF6-5291-48BA-8FFF-8858F935DD0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6C81199-96B7-49A6-897D-4C3F54BDB14F}"/>
              </a:ext>
            </a:extLst>
          </p:cNvPr>
          <p:cNvPicPr/>
          <p:nvPr/>
        </p:nvPicPr>
        <p:blipFill rotWithShape="1">
          <a:blip r:embed="rId3"/>
          <a:srcRect l="10970" t="12683" b="12423"/>
          <a:stretch/>
        </p:blipFill>
        <p:spPr bwMode="auto">
          <a:xfrm>
            <a:off x="1974489" y="2055652"/>
            <a:ext cx="8243022" cy="4361562"/>
          </a:xfrm>
          <a:prstGeom prst="rect">
            <a:avLst/>
          </a:prstGeom>
          <a:ln>
            <a:noFill/>
          </a:ln>
          <a:extLst>
            <a:ext uri="{53640926-AAD7-44D8-BBD7-CCE9431645EC}">
              <a14:shadowObscured xmlns:a14="http://schemas.microsoft.com/office/drawing/2010/main"/>
            </a:ext>
          </a:extLst>
        </p:spPr>
      </p:pic>
      <p:pic>
        <p:nvPicPr>
          <p:cNvPr id="7" name="Picture 6" descr="Text&#10;&#10;Description automatically generated with low confidence">
            <a:extLst>
              <a:ext uri="{FF2B5EF4-FFF2-40B4-BE49-F238E27FC236}">
                <a16:creationId xmlns:a16="http://schemas.microsoft.com/office/drawing/2014/main" id="{09BFE0B9-943F-4E91-828C-A407B1528A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9030" y="6140954"/>
            <a:ext cx="1223176" cy="276260"/>
          </a:xfrm>
          <a:prstGeom prst="rect">
            <a:avLst/>
          </a:prstGeom>
        </p:spPr>
      </p:pic>
      <p:pic>
        <p:nvPicPr>
          <p:cNvPr id="6" name="Picture 5">
            <a:extLst>
              <a:ext uri="{FF2B5EF4-FFF2-40B4-BE49-F238E27FC236}">
                <a16:creationId xmlns:a16="http://schemas.microsoft.com/office/drawing/2014/main" id="{0FD4CFD6-AD8B-4398-86EB-DCC144BD4D13}"/>
              </a:ext>
            </a:extLst>
          </p:cNvPr>
          <p:cNvPicPr>
            <a:picLocks noChangeAspect="1"/>
          </p:cNvPicPr>
          <p:nvPr/>
        </p:nvPicPr>
        <p:blipFill rotWithShape="1">
          <a:blip r:embed="rId5"/>
          <a:srcRect l="32129" t="16790" r="36435" b="5324"/>
          <a:stretch/>
        </p:blipFill>
        <p:spPr>
          <a:xfrm>
            <a:off x="10654067" y="36576"/>
            <a:ext cx="1537934" cy="2143396"/>
          </a:xfrm>
          <a:prstGeom prst="rect">
            <a:avLst/>
          </a:prstGeom>
        </p:spPr>
      </p:pic>
    </p:spTree>
    <p:extLst>
      <p:ext uri="{BB962C8B-B14F-4D97-AF65-F5344CB8AC3E}">
        <p14:creationId xmlns:p14="http://schemas.microsoft.com/office/powerpoint/2010/main" val="36939114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8374"/>
    </mc:Choice>
    <mc:Fallback xmlns="">
      <p:transition spd="slow" advTm="28374"/>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443890"/>
            <a:ext cx="8825948" cy="3790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br>
              <a:rPr lang="nl-NL" sz="3600" dirty="0">
                <a:latin typeface="Garamond" panose="02020404030301010803" pitchFamily="18" charset="0"/>
              </a:rPr>
            </a:br>
            <a:r>
              <a:rPr lang="nl-NL" sz="2900" b="1" dirty="0">
                <a:solidFill>
                  <a:srgbClr val="820000"/>
                </a:solidFill>
                <a:latin typeface="Garamond" panose="02020404030301010803" pitchFamily="18" charset="0"/>
              </a:rPr>
              <a:t>Eric Jensen</a:t>
            </a:r>
          </a:p>
          <a:p>
            <a:pPr algn="ctr">
              <a:spcAft>
                <a:spcPts val="1800"/>
              </a:spcAft>
            </a:pPr>
            <a:r>
              <a:rPr lang="en-AU" sz="2500" i="1" dirty="0">
                <a:latin typeface="Garamond" panose="02020404030301010803" pitchFamily="18" charset="0"/>
              </a:rPr>
              <a:t>Assistant Professor in Sociology, Warwick University, United Kingdom </a:t>
            </a:r>
            <a:br>
              <a:rPr lang="nl-NL" sz="3600" dirty="0">
                <a:latin typeface="Garamond" panose="02020404030301010803" pitchFamily="18" charset="0"/>
              </a:rPr>
            </a:br>
            <a:endParaRPr lang="nl-NL" sz="3600" dirty="0">
              <a:latin typeface="Garamond" panose="02020404030301010803" pitchFamily="18" charset="0"/>
            </a:endParaRPr>
          </a:p>
        </p:txBody>
      </p:sp>
      <p:sp>
        <p:nvSpPr>
          <p:cNvPr id="13" name="Tekstvak 14">
            <a:extLst>
              <a:ext uri="{FF2B5EF4-FFF2-40B4-BE49-F238E27FC236}">
                <a16:creationId xmlns:a16="http://schemas.microsoft.com/office/drawing/2014/main" id="{74A62895-764F-49FF-9F34-65DE46DAA367}"/>
              </a:ext>
            </a:extLst>
          </p:cNvPr>
          <p:cNvSpPr txBox="1"/>
          <p:nvPr/>
        </p:nvSpPr>
        <p:spPr>
          <a:xfrm>
            <a:off x="9620834" y="6234477"/>
            <a:ext cx="2478275" cy="461665"/>
          </a:xfrm>
          <a:prstGeom prst="rect">
            <a:avLst/>
          </a:prstGeom>
          <a:noFill/>
        </p:spPr>
        <p:txBody>
          <a:bodyPr wrap="square" rtlCol="0">
            <a:spAutoFit/>
          </a:bodyPr>
          <a:lstStyle/>
          <a:p>
            <a:pPr algn="r"/>
            <a:r>
              <a:rPr lang="nl-NL" sz="2400" b="1" dirty="0">
                <a:latin typeface="Garamond" panose="02020404030301010803" pitchFamily="18" charset="0"/>
              </a:rPr>
              <a:t>#IOS21</a:t>
            </a:r>
          </a:p>
        </p:txBody>
      </p:sp>
      <p:sp>
        <p:nvSpPr>
          <p:cNvPr id="11" name="Tekstvak 5">
            <a:extLst>
              <a:ext uri="{FF2B5EF4-FFF2-40B4-BE49-F238E27FC236}">
                <a16:creationId xmlns:a16="http://schemas.microsoft.com/office/drawing/2014/main" id="{92A72207-1788-41FD-B3EC-A6DA58DCD3E9}"/>
              </a:ext>
            </a:extLst>
          </p:cNvPr>
          <p:cNvSpPr txBox="1">
            <a:spLocks/>
          </p:cNvSpPr>
          <p:nvPr/>
        </p:nvSpPr>
        <p:spPr>
          <a:xfrm>
            <a:off x="4428309" y="-19281"/>
            <a:ext cx="7670800" cy="769441"/>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Science  </a:t>
            </a:r>
          </a:p>
          <a:p>
            <a:pPr lvl="0" algn="r"/>
            <a:r>
              <a:rPr lang="en-US" sz="2000" dirty="0">
                <a:solidFill>
                  <a:prstClr val="black"/>
                </a:solidFill>
                <a:latin typeface="Garamond" panose="02020404030301010803" pitchFamily="18" charset="0"/>
              </a:rPr>
              <a:t>23-25 June, 2021</a:t>
            </a:r>
          </a:p>
        </p:txBody>
      </p:sp>
    </p:spTree>
    <p:extLst>
      <p:ext uri="{BB962C8B-B14F-4D97-AF65-F5344CB8AC3E}">
        <p14:creationId xmlns:p14="http://schemas.microsoft.com/office/powerpoint/2010/main" val="1273154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F2FF0-8D0C-420F-B8BD-22F912EDFE6E}"/>
              </a:ext>
            </a:extLst>
          </p:cNvPr>
          <p:cNvSpPr>
            <a:spLocks noGrp="1"/>
          </p:cNvSpPr>
          <p:nvPr>
            <p:ph type="title"/>
          </p:nvPr>
        </p:nvSpPr>
        <p:spPr/>
        <p:txBody>
          <a:bodyPr>
            <a:normAutofit fontScale="90000"/>
          </a:bodyPr>
          <a:lstStyle/>
          <a:p>
            <a:r>
              <a:rPr lang="en-US" dirty="0"/>
              <a:t>Surveys designed for subject matter experts on science, research and innovation policy within the Member State</a:t>
            </a:r>
          </a:p>
        </p:txBody>
      </p:sp>
      <p:sp>
        <p:nvSpPr>
          <p:cNvPr id="4" name="AutoShape 2">
            <a:extLst>
              <a:ext uri="{FF2B5EF4-FFF2-40B4-BE49-F238E27FC236}">
                <a16:creationId xmlns:a16="http://schemas.microsoft.com/office/drawing/2014/main" id="{A9AC1AF6-5291-48BA-8FFF-8858F935DD0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BBA2976-1487-4589-9254-0BF5BD7FF763}"/>
              </a:ext>
            </a:extLst>
          </p:cNvPr>
          <p:cNvPicPr>
            <a:picLocks noChangeAspect="1"/>
          </p:cNvPicPr>
          <p:nvPr/>
        </p:nvPicPr>
        <p:blipFill rotWithShape="1">
          <a:blip r:embed="rId3"/>
          <a:srcRect l="10168" t="12503" r="13109" b="12339"/>
          <a:stretch/>
        </p:blipFill>
        <p:spPr>
          <a:xfrm>
            <a:off x="41801" y="2828461"/>
            <a:ext cx="7208494" cy="3972062"/>
          </a:xfrm>
          <a:prstGeom prst="rect">
            <a:avLst/>
          </a:prstGeom>
        </p:spPr>
      </p:pic>
      <p:pic>
        <p:nvPicPr>
          <p:cNvPr id="8" name="Picture 7">
            <a:extLst>
              <a:ext uri="{FF2B5EF4-FFF2-40B4-BE49-F238E27FC236}">
                <a16:creationId xmlns:a16="http://schemas.microsoft.com/office/drawing/2014/main" id="{1D45ACC7-6082-4422-9D37-FF713796CCA5}"/>
              </a:ext>
            </a:extLst>
          </p:cNvPr>
          <p:cNvPicPr>
            <a:picLocks noChangeAspect="1"/>
          </p:cNvPicPr>
          <p:nvPr/>
        </p:nvPicPr>
        <p:blipFill rotWithShape="1">
          <a:blip r:embed="rId4"/>
          <a:srcRect t="10937" r="32615"/>
          <a:stretch/>
        </p:blipFill>
        <p:spPr>
          <a:xfrm>
            <a:off x="5959506" y="1736034"/>
            <a:ext cx="6114558" cy="1484570"/>
          </a:xfrm>
          <a:prstGeom prst="rect">
            <a:avLst/>
          </a:prstGeom>
          <a:solidFill>
            <a:schemeClr val="tx1">
              <a:lumMod val="95000"/>
            </a:schemeClr>
          </a:solidFill>
        </p:spPr>
      </p:pic>
      <p:sp>
        <p:nvSpPr>
          <p:cNvPr id="9" name="Oval 8">
            <a:extLst>
              <a:ext uri="{FF2B5EF4-FFF2-40B4-BE49-F238E27FC236}">
                <a16:creationId xmlns:a16="http://schemas.microsoft.com/office/drawing/2014/main" id="{9C5227A4-C275-4FCE-899E-9AEDF8128F42}"/>
              </a:ext>
            </a:extLst>
          </p:cNvPr>
          <p:cNvSpPr/>
          <p:nvPr/>
        </p:nvSpPr>
        <p:spPr>
          <a:xfrm>
            <a:off x="5697109" y="2516484"/>
            <a:ext cx="1839053" cy="530987"/>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65869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2168"/>
    </mc:Choice>
    <mc:Fallback xmlns="">
      <p:transition spd="slow" advTm="32168"/>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F2FF0-8D0C-420F-B8BD-22F912EDFE6E}"/>
              </a:ext>
            </a:extLst>
          </p:cNvPr>
          <p:cNvSpPr>
            <a:spLocks noGrp="1"/>
          </p:cNvSpPr>
          <p:nvPr>
            <p:ph type="title"/>
          </p:nvPr>
        </p:nvSpPr>
        <p:spPr/>
        <p:txBody>
          <a:bodyPr>
            <a:normAutofit fontScale="90000"/>
          </a:bodyPr>
          <a:lstStyle/>
          <a:p>
            <a:r>
              <a:rPr lang="en-US" dirty="0"/>
              <a:t>Surveys designed for subject matter experts on science, research and innovation policy within the Member State</a:t>
            </a:r>
          </a:p>
        </p:txBody>
      </p:sp>
      <p:sp>
        <p:nvSpPr>
          <p:cNvPr id="4" name="AutoShape 2">
            <a:extLst>
              <a:ext uri="{FF2B5EF4-FFF2-40B4-BE49-F238E27FC236}">
                <a16:creationId xmlns:a16="http://schemas.microsoft.com/office/drawing/2014/main" id="{A9AC1AF6-5291-48BA-8FFF-8858F935DD0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DD5E026-329D-4E91-8DB9-97A7026BB0B4}"/>
              </a:ext>
            </a:extLst>
          </p:cNvPr>
          <p:cNvPicPr/>
          <p:nvPr/>
        </p:nvPicPr>
        <p:blipFill rotWithShape="1">
          <a:blip r:embed="rId3"/>
          <a:srcRect l="7534" t="14901" b="12340"/>
          <a:stretch/>
        </p:blipFill>
        <p:spPr bwMode="auto">
          <a:xfrm>
            <a:off x="52251" y="2743200"/>
            <a:ext cx="8229599" cy="4082294"/>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5CBFF33C-1C4B-4A3C-8854-7CC1FA25503F}"/>
              </a:ext>
            </a:extLst>
          </p:cNvPr>
          <p:cNvPicPr>
            <a:picLocks noChangeAspect="1"/>
          </p:cNvPicPr>
          <p:nvPr/>
        </p:nvPicPr>
        <p:blipFill rotWithShape="1">
          <a:blip r:embed="rId4"/>
          <a:srcRect t="10937" r="32615"/>
          <a:stretch/>
        </p:blipFill>
        <p:spPr>
          <a:xfrm>
            <a:off x="5784346" y="1303657"/>
            <a:ext cx="6114558" cy="1484570"/>
          </a:xfrm>
          <a:prstGeom prst="rect">
            <a:avLst/>
          </a:prstGeom>
          <a:solidFill>
            <a:schemeClr val="tx1"/>
          </a:solidFill>
        </p:spPr>
      </p:pic>
      <p:sp>
        <p:nvSpPr>
          <p:cNvPr id="11" name="Oval 10">
            <a:extLst>
              <a:ext uri="{FF2B5EF4-FFF2-40B4-BE49-F238E27FC236}">
                <a16:creationId xmlns:a16="http://schemas.microsoft.com/office/drawing/2014/main" id="{988B5121-CC99-4BE8-9ABA-3FF6BB5C8067}"/>
              </a:ext>
            </a:extLst>
          </p:cNvPr>
          <p:cNvSpPr/>
          <p:nvPr/>
        </p:nvSpPr>
        <p:spPr>
          <a:xfrm>
            <a:off x="5678373" y="1311279"/>
            <a:ext cx="1832558" cy="530987"/>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2421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7874"/>
    </mc:Choice>
    <mc:Fallback xmlns="">
      <p:transition spd="slow" advTm="37874"/>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A548086D-D9EA-422E-9140-C2CB35DAC800}"/>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3000">
                <a:solidFill>
                  <a:srgbClr val="FFFFFF"/>
                </a:solidFill>
              </a:rPr>
              <a:t>Surveys designed for subject matter experts on science, research and innovation policy within the Member State</a:t>
            </a:r>
          </a:p>
        </p:txBody>
      </p:sp>
      <p:cxnSp>
        <p:nvCxnSpPr>
          <p:cNvPr id="18" name="Straight Connector 17">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51C9559-7F5B-4BA4-B6EB-0EBF3F2A6790}"/>
              </a:ext>
            </a:extLst>
          </p:cNvPr>
          <p:cNvPicPr>
            <a:picLocks noChangeAspect="1"/>
          </p:cNvPicPr>
          <p:nvPr/>
        </p:nvPicPr>
        <p:blipFill rotWithShape="1">
          <a:blip r:embed="rId3"/>
          <a:srcRect l="32129" t="16790" r="36435" b="5324"/>
          <a:stretch/>
        </p:blipFill>
        <p:spPr>
          <a:xfrm>
            <a:off x="1625296" y="2426818"/>
            <a:ext cx="2868458" cy="3997637"/>
          </a:xfrm>
          <a:prstGeom prst="rect">
            <a:avLst/>
          </a:prstGeom>
        </p:spPr>
      </p:pic>
      <p:cxnSp>
        <p:nvCxnSpPr>
          <p:cNvPr id="20" name="Straight Connector 19">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CDF6D2D-0618-4862-AB1A-A0BDE0FA3557}"/>
              </a:ext>
            </a:extLst>
          </p:cNvPr>
          <p:cNvPicPr>
            <a:picLocks noChangeAspect="1"/>
          </p:cNvPicPr>
          <p:nvPr/>
        </p:nvPicPr>
        <p:blipFill rotWithShape="1">
          <a:blip r:embed="rId4"/>
          <a:srcRect l="8943" t="13368" r="14310" b="14181"/>
          <a:stretch/>
        </p:blipFill>
        <p:spPr>
          <a:xfrm>
            <a:off x="6328211" y="2751341"/>
            <a:ext cx="5759557" cy="3058383"/>
          </a:xfrm>
          <a:prstGeom prst="rect">
            <a:avLst/>
          </a:prstGeom>
        </p:spPr>
      </p:pic>
      <p:sp>
        <p:nvSpPr>
          <p:cNvPr id="4" name="AutoShape 2">
            <a:extLst>
              <a:ext uri="{FF2B5EF4-FFF2-40B4-BE49-F238E27FC236}">
                <a16:creationId xmlns:a16="http://schemas.microsoft.com/office/drawing/2014/main" id="{A9AC1AF6-5291-48BA-8FFF-8858F935DD0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4049465"/>
      </p:ext>
    </p:extLst>
  </p:cSld>
  <p:clrMapOvr>
    <a:masterClrMapping/>
  </p:clrMapOvr>
  <mc:AlternateContent xmlns:mc="http://schemas.openxmlformats.org/markup-compatibility/2006" xmlns:p14="http://schemas.microsoft.com/office/powerpoint/2010/main">
    <mc:Choice Requires="p14">
      <p:transition spd="slow" p14:dur="2000" advTm="53186"/>
    </mc:Choice>
    <mc:Fallback xmlns="">
      <p:transition spd="slow" advTm="53186"/>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6A05A4-53CF-4E8A-B7B1-97D0ED6C7F1A}"/>
              </a:ext>
            </a:extLst>
          </p:cNvPr>
          <p:cNvPicPr/>
          <p:nvPr/>
        </p:nvPicPr>
        <p:blipFill rotWithShape="1">
          <a:blip r:embed="rId2" cstate="print">
            <a:duotone>
              <a:prstClr val="black"/>
              <a:schemeClr val="tx2">
                <a:tint val="45000"/>
                <a:satMod val="400000"/>
              </a:schemeClr>
            </a:duotone>
            <a:alphaModFix amt="25000"/>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p:spPr>
      </p:pic>
      <p:sp>
        <p:nvSpPr>
          <p:cNvPr id="2" name="Title 1">
            <a:extLst>
              <a:ext uri="{FF2B5EF4-FFF2-40B4-BE49-F238E27FC236}">
                <a16:creationId xmlns:a16="http://schemas.microsoft.com/office/drawing/2014/main" id="{FC891CAF-A34D-4259-B945-9CD89A5F3A81}"/>
              </a:ext>
            </a:extLst>
          </p:cNvPr>
          <p:cNvSpPr>
            <a:spLocks noGrp="1"/>
          </p:cNvSpPr>
          <p:nvPr>
            <p:ph type="title"/>
          </p:nvPr>
        </p:nvSpPr>
        <p:spPr>
          <a:xfrm>
            <a:off x="838200" y="365125"/>
            <a:ext cx="10515600" cy="1325563"/>
          </a:xfrm>
        </p:spPr>
        <p:txBody>
          <a:bodyPr>
            <a:normAutofit/>
          </a:bodyPr>
          <a:lstStyle/>
          <a:p>
            <a:r>
              <a:rPr lang="en-US" b="1"/>
              <a:t>Conclusion</a:t>
            </a:r>
          </a:p>
        </p:txBody>
      </p:sp>
      <p:pic>
        <p:nvPicPr>
          <p:cNvPr id="6" name="Picture 5">
            <a:extLst>
              <a:ext uri="{FF2B5EF4-FFF2-40B4-BE49-F238E27FC236}">
                <a16:creationId xmlns:a16="http://schemas.microsoft.com/office/drawing/2014/main" id="{D56E6D7A-91C2-4CA7-BD29-985242D5C889}"/>
              </a:ext>
            </a:extLst>
          </p:cNvPr>
          <p:cNvPicPr>
            <a:picLocks noChangeAspect="1"/>
          </p:cNvPicPr>
          <p:nvPr/>
        </p:nvPicPr>
        <p:blipFill rotWithShape="1">
          <a:blip r:embed="rId3"/>
          <a:srcRect l="32129" t="16790" r="36435" b="5324"/>
          <a:stretch/>
        </p:blipFill>
        <p:spPr>
          <a:xfrm>
            <a:off x="21890" y="5583191"/>
            <a:ext cx="877665" cy="1223189"/>
          </a:xfrm>
          <a:prstGeom prst="rect">
            <a:avLst/>
          </a:prstGeom>
        </p:spPr>
      </p:pic>
      <p:graphicFrame>
        <p:nvGraphicFramePr>
          <p:cNvPr id="11" name="Content Placeholder 2">
            <a:extLst>
              <a:ext uri="{FF2B5EF4-FFF2-40B4-BE49-F238E27FC236}">
                <a16:creationId xmlns:a16="http://schemas.microsoft.com/office/drawing/2014/main" id="{8072F3D1-5EF1-455F-8ECC-A17E01AB57BF}"/>
              </a:ext>
            </a:extLst>
          </p:cNvPr>
          <p:cNvGraphicFramePr>
            <a:graphicFrameLocks noGrp="1"/>
          </p:cNvGraphicFramePr>
          <p:nvPr>
            <p:ph idx="1"/>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972089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3535"/>
    </mc:Choice>
    <mc:Fallback xmlns="">
      <p:transition spd="slow" advTm="53535"/>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4E246-DFB6-4F85-9ACF-9E31E6B24966}"/>
              </a:ext>
            </a:extLst>
          </p:cNvPr>
          <p:cNvSpPr>
            <a:spLocks noGrp="1"/>
          </p:cNvSpPr>
          <p:nvPr>
            <p:ph type="ctrTitle"/>
          </p:nvPr>
        </p:nvSpPr>
        <p:spPr>
          <a:xfrm>
            <a:off x="1185566" y="99617"/>
            <a:ext cx="9144000" cy="2387600"/>
          </a:xfrm>
        </p:spPr>
        <p:txBody>
          <a:bodyPr>
            <a:normAutofit/>
          </a:bodyPr>
          <a:lstStyle/>
          <a:p>
            <a:r>
              <a:rPr lang="en-US" sz="4800" dirty="0"/>
              <a:t>UNESCO Recommendation on Science &amp; Scientific Researchers</a:t>
            </a:r>
            <a:endParaRPr lang="es-MX" sz="4800" dirty="0"/>
          </a:p>
        </p:txBody>
      </p:sp>
      <p:sp>
        <p:nvSpPr>
          <p:cNvPr id="3" name="Subtitle 2">
            <a:extLst>
              <a:ext uri="{FF2B5EF4-FFF2-40B4-BE49-F238E27FC236}">
                <a16:creationId xmlns:a16="http://schemas.microsoft.com/office/drawing/2014/main" id="{D59763C0-C912-4546-81A1-10CB5B7ED6A7}"/>
              </a:ext>
            </a:extLst>
          </p:cNvPr>
          <p:cNvSpPr>
            <a:spLocks noGrp="1"/>
          </p:cNvSpPr>
          <p:nvPr>
            <p:ph type="subTitle" idx="1"/>
          </p:nvPr>
        </p:nvSpPr>
        <p:spPr>
          <a:xfrm>
            <a:off x="1008748" y="2642401"/>
            <a:ext cx="9928688" cy="3287852"/>
          </a:xfrm>
        </p:spPr>
        <p:txBody>
          <a:bodyPr>
            <a:normAutofit/>
          </a:bodyPr>
          <a:lstStyle/>
          <a:p>
            <a:r>
              <a:rPr lang="en-US" sz="2800" dirty="0"/>
              <a:t>Indicators for Public and Research Staff Levels of Measurement</a:t>
            </a:r>
          </a:p>
          <a:p>
            <a:r>
              <a:rPr lang="en-US" sz="3600" b="1" dirty="0"/>
              <a:t>IDENTIFYING RELEVANT EVIDENCE/INDICATORS FOR THE 10 KEY PRIORITY AREAS FOR MONITORING THE RECOMMENDATION’S IMPLEMENTATION</a:t>
            </a:r>
            <a:endParaRPr lang="es-MX" sz="3600" b="1" dirty="0"/>
          </a:p>
        </p:txBody>
      </p:sp>
      <p:pic>
        <p:nvPicPr>
          <p:cNvPr id="5" name="Picture 4">
            <a:extLst>
              <a:ext uri="{FF2B5EF4-FFF2-40B4-BE49-F238E27FC236}">
                <a16:creationId xmlns:a16="http://schemas.microsoft.com/office/drawing/2014/main" id="{4DB26460-81E5-46D9-B848-7AA7833AD3E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3246" y="5507864"/>
            <a:ext cx="1591441" cy="1133283"/>
          </a:xfrm>
          <a:prstGeom prst="rect">
            <a:avLst/>
          </a:prstGeom>
          <a:noFill/>
          <a:ln>
            <a:noFill/>
          </a:ln>
        </p:spPr>
      </p:pic>
      <p:pic>
        <p:nvPicPr>
          <p:cNvPr id="6" name="Picture 5">
            <a:extLst>
              <a:ext uri="{FF2B5EF4-FFF2-40B4-BE49-F238E27FC236}">
                <a16:creationId xmlns:a16="http://schemas.microsoft.com/office/drawing/2014/main" id="{09552DA2-AF35-46C7-B22C-E4917EBA9C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07584" y="5549989"/>
            <a:ext cx="1341449" cy="93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20E37680-A1F2-4A33-A563-081924221F44}"/>
              </a:ext>
            </a:extLst>
          </p:cNvPr>
          <p:cNvSpPr/>
          <p:nvPr/>
        </p:nvSpPr>
        <p:spPr>
          <a:xfrm>
            <a:off x="3641796" y="5705173"/>
            <a:ext cx="5218863" cy="738664"/>
          </a:xfrm>
          <a:prstGeom prst="rect">
            <a:avLst/>
          </a:prstGeom>
        </p:spPr>
        <p:txBody>
          <a:bodyPr wrap="square">
            <a:spAutoFit/>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Source Sans Pro" panose="020B0604020202020204" pitchFamily="34" charset="0"/>
                <a:ea typeface="+mn-ea"/>
                <a:cs typeface="Arial" panose="020B0604020202020204" pitchFamily="34" charset="0"/>
              </a:rPr>
              <a:t>This project has received funding from the European Union’s Horizon 2020 research and innovation programme under grant agreement No 788503.</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Google Shape;101;p1">
            <a:extLst>
              <a:ext uri="{FF2B5EF4-FFF2-40B4-BE49-F238E27FC236}">
                <a16:creationId xmlns:a16="http://schemas.microsoft.com/office/drawing/2014/main" id="{22981DBD-F658-42DC-B93A-FC36DEA410C6}"/>
              </a:ext>
            </a:extLst>
          </p:cNvPr>
          <p:cNvSpPr txBox="1"/>
          <p:nvPr/>
        </p:nvSpPr>
        <p:spPr>
          <a:xfrm>
            <a:off x="9617198" y="125994"/>
            <a:ext cx="3209400" cy="8364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a:t>
            </a:r>
            <a:r>
              <a:rPr kumimoji="0" lang="en-GB" sz="2400" b="1"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JensenWarwick</a:t>
            </a:r>
            <a:endParaRPr kumimoji="0"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798355"/>
      </p:ext>
    </p:extLst>
  </p:cSld>
  <p:clrMapOvr>
    <a:masterClrMapping/>
  </p:clrMapOvr>
  <mc:AlternateContent xmlns:mc="http://schemas.openxmlformats.org/markup-compatibility/2006" xmlns:p14="http://schemas.microsoft.com/office/powerpoint/2010/main">
    <mc:Choice Requires="p14">
      <p:transition spd="slow" p14:dur="2000" advTm="17812"/>
    </mc:Choice>
    <mc:Fallback xmlns="">
      <p:transition spd="slow" advTm="17812"/>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F4674-3C4D-4469-93FD-973B2092FD34}"/>
              </a:ext>
            </a:extLst>
          </p:cNvPr>
          <p:cNvSpPr>
            <a:spLocks noGrp="1"/>
          </p:cNvSpPr>
          <p:nvPr>
            <p:ph type="title"/>
          </p:nvPr>
        </p:nvSpPr>
        <p:spPr>
          <a:xfrm>
            <a:off x="838200" y="188307"/>
            <a:ext cx="10515600" cy="1325563"/>
          </a:xfrm>
        </p:spPr>
        <p:txBody>
          <a:bodyPr/>
          <a:lstStyle/>
          <a:p>
            <a:r>
              <a:rPr lang="es-MX" dirty="0"/>
              <a:t>UNESCO Recommendation on Science and Scientific Reseachers: </a:t>
            </a:r>
            <a:r>
              <a:rPr lang="es-MX" b="1" dirty="0"/>
              <a:t>Using existing evidence</a:t>
            </a:r>
          </a:p>
        </p:txBody>
      </p:sp>
      <p:pic>
        <p:nvPicPr>
          <p:cNvPr id="5" name="Picture 4">
            <a:extLst>
              <a:ext uri="{FF2B5EF4-FFF2-40B4-BE49-F238E27FC236}">
                <a16:creationId xmlns:a16="http://schemas.microsoft.com/office/drawing/2014/main" id="{B182A0B3-B4C4-4C95-9AC7-B9BFFD79EA49}"/>
              </a:ext>
            </a:extLst>
          </p:cNvPr>
          <p:cNvPicPr>
            <a:picLocks noChangeAspect="1"/>
          </p:cNvPicPr>
          <p:nvPr/>
        </p:nvPicPr>
        <p:blipFill rotWithShape="1">
          <a:blip r:embed="rId2"/>
          <a:srcRect l="32129" t="16790" r="36435" b="5324"/>
          <a:stretch/>
        </p:blipFill>
        <p:spPr>
          <a:xfrm>
            <a:off x="596186" y="1465579"/>
            <a:ext cx="3829307" cy="5336850"/>
          </a:xfrm>
          <a:prstGeom prst="rect">
            <a:avLst/>
          </a:prstGeom>
        </p:spPr>
      </p:pic>
      <p:sp>
        <p:nvSpPr>
          <p:cNvPr id="7" name="TextBox 6">
            <a:extLst>
              <a:ext uri="{FF2B5EF4-FFF2-40B4-BE49-F238E27FC236}">
                <a16:creationId xmlns:a16="http://schemas.microsoft.com/office/drawing/2014/main" id="{6A635B87-B140-47CA-B767-4026D1F87718}"/>
              </a:ext>
            </a:extLst>
          </p:cNvPr>
          <p:cNvSpPr txBox="1"/>
          <p:nvPr/>
        </p:nvSpPr>
        <p:spPr>
          <a:xfrm>
            <a:off x="4642727" y="2288527"/>
            <a:ext cx="6820111" cy="403187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Need for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evidence</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underpin Member State reporting across the 10 Key Priority Areas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Can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save</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money and deliver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highest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standard of evidence through strategic use of indicators drawn from </a:t>
            </a: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international benchmark surveys</a:t>
            </a:r>
          </a:p>
        </p:txBody>
      </p:sp>
    </p:spTree>
    <p:extLst>
      <p:ext uri="{BB962C8B-B14F-4D97-AF65-F5344CB8AC3E}">
        <p14:creationId xmlns:p14="http://schemas.microsoft.com/office/powerpoint/2010/main" val="111871765"/>
      </p:ext>
    </p:extLst>
  </p:cSld>
  <p:clrMapOvr>
    <a:masterClrMapping/>
  </p:clrMapOvr>
  <mc:AlternateContent xmlns:mc="http://schemas.openxmlformats.org/markup-compatibility/2006" xmlns:p14="http://schemas.microsoft.com/office/powerpoint/2010/main">
    <mc:Choice Requires="p14">
      <p:transition spd="slow" p14:dur="2000" advTm="100970"/>
    </mc:Choice>
    <mc:Fallback xmlns="">
      <p:transition spd="slow" advTm="10097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9BFC33-67BC-4C64-ACE9-91281B640CB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883" y="1434750"/>
            <a:ext cx="3760744" cy="5352524"/>
          </a:xfrm>
          <a:prstGeom prst="rect">
            <a:avLst/>
          </a:prstGeom>
          <a:noFill/>
          <a:ln>
            <a:solidFill>
              <a:schemeClr val="tx1"/>
            </a:solidFill>
          </a:ln>
        </p:spPr>
      </p:pic>
      <p:sp>
        <p:nvSpPr>
          <p:cNvPr id="10" name="Title 1">
            <a:extLst>
              <a:ext uri="{FF2B5EF4-FFF2-40B4-BE49-F238E27FC236}">
                <a16:creationId xmlns:a16="http://schemas.microsoft.com/office/drawing/2014/main" id="{9303190A-3DAE-4822-B70A-0F5CD228B95F}"/>
              </a:ext>
            </a:extLst>
          </p:cNvPr>
          <p:cNvSpPr txBox="1">
            <a:spLocks/>
          </p:cNvSpPr>
          <p:nvPr/>
        </p:nvSpPr>
        <p:spPr>
          <a:xfrm>
            <a:off x="1551365" y="10918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MX" sz="4400" b="0" i="0" u="none" strike="noStrike" kern="1200" cap="none" spc="0" normalizeH="0" baseline="0" noProof="0" dirty="0">
                <a:ln>
                  <a:noFill/>
                </a:ln>
                <a:solidFill>
                  <a:prstClr val="black"/>
                </a:solidFill>
                <a:effectLst/>
                <a:uLnTx/>
                <a:uFillTx/>
                <a:latin typeface="Calibri Light" panose="020F0302020204030204"/>
                <a:ea typeface="+mj-ea"/>
                <a:cs typeface="+mj-cs"/>
              </a:rPr>
              <a:t>UNESCO Recommendation on Science and Scientific Reseachers: </a:t>
            </a:r>
            <a:r>
              <a:rPr kumimoji="0" lang="es-MX" sz="4400" b="1" i="0" u="none" strike="noStrike" kern="1200" cap="none" spc="0" normalizeH="0" baseline="0" noProof="0" dirty="0">
                <a:ln>
                  <a:noFill/>
                </a:ln>
                <a:solidFill>
                  <a:prstClr val="black"/>
                </a:solidFill>
                <a:effectLst/>
                <a:uLnTx/>
                <a:uFillTx/>
                <a:latin typeface="Calibri Light" panose="020F0302020204030204"/>
                <a:ea typeface="+mj-ea"/>
                <a:cs typeface="+mj-cs"/>
              </a:rPr>
              <a:t>RRI</a:t>
            </a:r>
            <a:r>
              <a:rPr kumimoji="0" lang="es-MX" sz="4400" b="0" i="0" u="none" strike="noStrike" kern="1200" cap="none" spc="0" normalizeH="0" baseline="0" noProof="0" dirty="0">
                <a:ln>
                  <a:noFill/>
                </a:ln>
                <a:solidFill>
                  <a:prstClr val="black"/>
                </a:solidFill>
                <a:effectLst/>
                <a:uLnTx/>
                <a:uFillTx/>
                <a:latin typeface="Calibri Light" panose="020F0302020204030204"/>
                <a:ea typeface="+mj-ea"/>
                <a:cs typeface="+mj-cs"/>
              </a:rPr>
              <a:t> </a:t>
            </a:r>
            <a:r>
              <a:rPr kumimoji="0" lang="es-MX" sz="4400" b="1" i="0" u="none" strike="noStrike" kern="1200" cap="none" spc="0" normalizeH="0" baseline="0" noProof="0" dirty="0">
                <a:ln>
                  <a:noFill/>
                </a:ln>
                <a:solidFill>
                  <a:prstClr val="black"/>
                </a:solidFill>
                <a:effectLst/>
                <a:uLnTx/>
                <a:uFillTx/>
                <a:latin typeface="Calibri Light" panose="020F0302020204030204"/>
                <a:ea typeface="+mj-ea"/>
                <a:cs typeface="+mj-cs"/>
              </a:rPr>
              <a:t>Indicators</a:t>
            </a:r>
          </a:p>
        </p:txBody>
      </p:sp>
      <p:sp>
        <p:nvSpPr>
          <p:cNvPr id="11" name="TextBox 10">
            <a:extLst>
              <a:ext uri="{FF2B5EF4-FFF2-40B4-BE49-F238E27FC236}">
                <a16:creationId xmlns:a16="http://schemas.microsoft.com/office/drawing/2014/main" id="{11E2B6E8-FEDD-48FF-B56A-44D7F8CD60F5}"/>
              </a:ext>
            </a:extLst>
          </p:cNvPr>
          <p:cNvSpPr txBox="1"/>
          <p:nvPr/>
        </p:nvSpPr>
        <p:spPr>
          <a:xfrm>
            <a:off x="4336243" y="2277554"/>
            <a:ext cx="7769874" cy="378565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International survey data mapped against 10 Key Priority Areas for monitoring implementation of Recommendation on Science and Scientific Researchers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Offers benchmark data for RRI</a:t>
            </a:r>
          </a:p>
        </p:txBody>
      </p:sp>
    </p:spTree>
    <p:extLst>
      <p:ext uri="{BB962C8B-B14F-4D97-AF65-F5344CB8AC3E}">
        <p14:creationId xmlns:p14="http://schemas.microsoft.com/office/powerpoint/2010/main" val="4162929278"/>
      </p:ext>
    </p:extLst>
  </p:cSld>
  <p:clrMapOvr>
    <a:masterClrMapping/>
  </p:clrMapOvr>
  <mc:AlternateContent xmlns:mc="http://schemas.openxmlformats.org/markup-compatibility/2006" xmlns:p14="http://schemas.microsoft.com/office/powerpoint/2010/main">
    <mc:Choice Requires="p14">
      <p:transition spd="slow" p14:dur="2000" advTm="41852"/>
    </mc:Choice>
    <mc:Fallback xmlns="">
      <p:transition spd="slow" advTm="41852"/>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8A3B8-1DD7-48E9-8A8C-9FED051ABD7A}"/>
              </a:ext>
            </a:extLst>
          </p:cNvPr>
          <p:cNvSpPr>
            <a:spLocks noGrp="1"/>
          </p:cNvSpPr>
          <p:nvPr>
            <p:ph type="title"/>
          </p:nvPr>
        </p:nvSpPr>
        <p:spPr>
          <a:xfrm>
            <a:off x="838200" y="344918"/>
            <a:ext cx="6002118" cy="1325563"/>
          </a:xfrm>
        </p:spPr>
        <p:txBody>
          <a:bodyPr/>
          <a:lstStyle/>
          <a:p>
            <a:r>
              <a:rPr lang="en-US" dirty="0"/>
              <a:t>Data sources – </a:t>
            </a:r>
            <a:r>
              <a:rPr lang="en-US" b="1" dirty="0"/>
              <a:t>General Public </a:t>
            </a:r>
            <a:r>
              <a:rPr lang="en-US" dirty="0"/>
              <a:t>level of evidence</a:t>
            </a:r>
            <a:endParaRPr lang="es-MX" dirty="0"/>
          </a:p>
        </p:txBody>
      </p:sp>
      <p:sp>
        <p:nvSpPr>
          <p:cNvPr id="3" name="Content Placeholder 2">
            <a:extLst>
              <a:ext uri="{FF2B5EF4-FFF2-40B4-BE49-F238E27FC236}">
                <a16:creationId xmlns:a16="http://schemas.microsoft.com/office/drawing/2014/main" id="{F4D261E9-708E-4C11-BD27-DD8AC3CD991C}"/>
              </a:ext>
            </a:extLst>
          </p:cNvPr>
          <p:cNvSpPr>
            <a:spLocks noGrp="1"/>
          </p:cNvSpPr>
          <p:nvPr>
            <p:ph idx="1"/>
          </p:nvPr>
        </p:nvSpPr>
        <p:spPr>
          <a:xfrm>
            <a:off x="4055053" y="1792063"/>
            <a:ext cx="3091784" cy="4873405"/>
          </a:xfrm>
        </p:spPr>
        <p:txBody>
          <a:bodyPr>
            <a:normAutofit lnSpcReduction="10000"/>
          </a:bodyPr>
          <a:lstStyle/>
          <a:p>
            <a:pPr marL="0" indent="0">
              <a:buNone/>
            </a:pPr>
            <a:r>
              <a:rPr lang="en-US" sz="2400" b="1" dirty="0">
                <a:effectLst/>
                <a:ea typeface="Arial" panose="020B0604020202020204" pitchFamily="34" charset="0"/>
                <a:cs typeface="Times New Roman" panose="02020603050405020304" pitchFamily="18" charset="0"/>
              </a:rPr>
              <a:t>WELLCOME GLOBAL MONITOR</a:t>
            </a:r>
          </a:p>
          <a:p>
            <a:r>
              <a:rPr lang="en-US" sz="2400" dirty="0">
                <a:effectLst/>
                <a:ea typeface="Arial" panose="020B0604020202020204" pitchFamily="34" charset="0"/>
                <a:cs typeface="Times New Roman" panose="02020603050405020304" pitchFamily="18" charset="0"/>
              </a:rPr>
              <a:t>140 countries</a:t>
            </a:r>
          </a:p>
          <a:p>
            <a:r>
              <a:rPr lang="en-US" sz="2400" dirty="0">
                <a:ea typeface="Arial" panose="020B0604020202020204" pitchFamily="34" charset="0"/>
                <a:cs typeface="Times New Roman" panose="02020603050405020304" pitchFamily="18" charset="0"/>
              </a:rPr>
              <a:t>2018-19</a:t>
            </a:r>
          </a:p>
          <a:p>
            <a:r>
              <a:rPr lang="en-US" sz="2400" dirty="0">
                <a:effectLst/>
                <a:ea typeface="Arial" panose="020B0604020202020204" pitchFamily="34" charset="0"/>
                <a:cs typeface="Times New Roman" panose="02020603050405020304" pitchFamily="18" charset="0"/>
              </a:rPr>
              <a:t>Covers: </a:t>
            </a:r>
          </a:p>
          <a:p>
            <a:pPr lvl="1"/>
            <a:r>
              <a:rPr lang="en-US" sz="1800" dirty="0">
                <a:ea typeface="Arial" panose="020B0604020202020204" pitchFamily="34" charset="0"/>
                <a:cs typeface="Times New Roman" panose="02020603050405020304" pitchFamily="18" charset="0"/>
              </a:rPr>
              <a:t>T</a:t>
            </a:r>
            <a:r>
              <a:rPr lang="en-US" sz="1800" dirty="0">
                <a:effectLst/>
                <a:ea typeface="Arial" panose="020B0604020202020204" pitchFamily="34" charset="0"/>
                <a:cs typeface="Times New Roman" panose="02020603050405020304" pitchFamily="18" charset="0"/>
              </a:rPr>
              <a:t>rust in science, scientists and scientific information</a:t>
            </a:r>
          </a:p>
          <a:p>
            <a:pPr lvl="1"/>
            <a:r>
              <a:rPr lang="en-US" sz="1800" dirty="0">
                <a:ea typeface="Arial" panose="020B0604020202020204" pitchFamily="34" charset="0"/>
                <a:cs typeface="Times New Roman" panose="02020603050405020304" pitchFamily="18" charset="0"/>
              </a:rPr>
              <a:t>I</a:t>
            </a:r>
            <a:r>
              <a:rPr lang="en-US" sz="1800" dirty="0">
                <a:effectLst/>
                <a:ea typeface="Arial" panose="020B0604020202020204" pitchFamily="34" charset="0"/>
                <a:cs typeface="Times New Roman" panose="02020603050405020304" pitchFamily="18" charset="0"/>
              </a:rPr>
              <a:t>nterest in science</a:t>
            </a:r>
          </a:p>
          <a:p>
            <a:pPr lvl="1"/>
            <a:r>
              <a:rPr lang="en-US" sz="1800" dirty="0">
                <a:ea typeface="Arial" panose="020B0604020202020204" pitchFamily="34" charset="0"/>
                <a:cs typeface="Times New Roman" panose="02020603050405020304" pitchFamily="18" charset="0"/>
              </a:rPr>
              <a:t>Perceptions of </a:t>
            </a:r>
            <a:r>
              <a:rPr lang="en-US" sz="1800" dirty="0">
                <a:effectLst/>
                <a:ea typeface="Arial" panose="020B0604020202020204" pitchFamily="34" charset="0"/>
                <a:cs typeface="Times New Roman" panose="02020603050405020304" pitchFamily="18" charset="0"/>
              </a:rPr>
              <a:t>benefits of science</a:t>
            </a:r>
          </a:p>
          <a:p>
            <a:r>
              <a:rPr lang="en-US" sz="2400" dirty="0"/>
              <a:t>data collection by Gallup polling agency. </a:t>
            </a:r>
            <a:endParaRPr lang="es-MX" sz="2400" dirty="0"/>
          </a:p>
        </p:txBody>
      </p:sp>
      <p:pic>
        <p:nvPicPr>
          <p:cNvPr id="5" name="Picture 4">
            <a:extLst>
              <a:ext uri="{FF2B5EF4-FFF2-40B4-BE49-F238E27FC236}">
                <a16:creationId xmlns:a16="http://schemas.microsoft.com/office/drawing/2014/main" id="{CC52514E-FF3A-4EE7-87B1-6A983CC4CEFE}"/>
              </a:ext>
            </a:extLst>
          </p:cNvPr>
          <p:cNvPicPr>
            <a:picLocks noChangeAspect="1"/>
          </p:cNvPicPr>
          <p:nvPr/>
        </p:nvPicPr>
        <p:blipFill rotWithShape="1">
          <a:blip r:embed="rId2"/>
          <a:srcRect l="36852" t="15309" r="35787" b="17448"/>
          <a:stretch/>
        </p:blipFill>
        <p:spPr>
          <a:xfrm>
            <a:off x="7231073" y="0"/>
            <a:ext cx="4960927" cy="6858000"/>
          </a:xfrm>
          <a:prstGeom prst="rect">
            <a:avLst/>
          </a:prstGeom>
        </p:spPr>
      </p:pic>
      <p:graphicFrame>
        <p:nvGraphicFramePr>
          <p:cNvPr id="6" name="Table 5">
            <a:extLst>
              <a:ext uri="{FF2B5EF4-FFF2-40B4-BE49-F238E27FC236}">
                <a16:creationId xmlns:a16="http://schemas.microsoft.com/office/drawing/2014/main" id="{E1F04E3A-B89C-4410-8121-F8B190F98C69}"/>
              </a:ext>
            </a:extLst>
          </p:cNvPr>
          <p:cNvGraphicFramePr>
            <a:graphicFrameLocks noGrp="1"/>
          </p:cNvGraphicFramePr>
          <p:nvPr/>
        </p:nvGraphicFramePr>
        <p:xfrm>
          <a:off x="10103" y="1792063"/>
          <a:ext cx="3960714" cy="5043049"/>
        </p:xfrm>
        <a:graphic>
          <a:graphicData uri="http://schemas.openxmlformats.org/drawingml/2006/table">
            <a:tbl>
              <a:tblPr firstRow="1" firstCol="1" bandRow="1">
                <a:tableStyleId>{5C22544A-7EE6-4342-B048-85BDC9FD1C3A}</a:tableStyleId>
              </a:tblPr>
              <a:tblGrid>
                <a:gridCol w="1166211">
                  <a:extLst>
                    <a:ext uri="{9D8B030D-6E8A-4147-A177-3AD203B41FA5}">
                      <a16:colId xmlns:a16="http://schemas.microsoft.com/office/drawing/2014/main" val="3455115047"/>
                    </a:ext>
                  </a:extLst>
                </a:gridCol>
                <a:gridCol w="1933510">
                  <a:extLst>
                    <a:ext uri="{9D8B030D-6E8A-4147-A177-3AD203B41FA5}">
                      <a16:colId xmlns:a16="http://schemas.microsoft.com/office/drawing/2014/main" val="2558688566"/>
                    </a:ext>
                  </a:extLst>
                </a:gridCol>
                <a:gridCol w="860993">
                  <a:extLst>
                    <a:ext uri="{9D8B030D-6E8A-4147-A177-3AD203B41FA5}">
                      <a16:colId xmlns:a16="http://schemas.microsoft.com/office/drawing/2014/main" val="917748128"/>
                    </a:ext>
                  </a:extLst>
                </a:gridCol>
              </a:tblGrid>
              <a:tr h="822832">
                <a:tc>
                  <a:txBody>
                    <a:bodyPr/>
                    <a:lstStyle/>
                    <a:p>
                      <a:pPr marL="0" marR="0" algn="ctr">
                        <a:lnSpc>
                          <a:spcPct val="107000"/>
                        </a:lnSpc>
                        <a:spcBef>
                          <a:spcPts val="0"/>
                        </a:spcBef>
                        <a:spcAft>
                          <a:spcPts val="0"/>
                        </a:spcAft>
                      </a:pPr>
                      <a:r>
                        <a:rPr lang="en-GB" sz="1600" dirty="0">
                          <a:effectLst/>
                        </a:rPr>
                        <a:t>Geographic region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GB" sz="1600" dirty="0">
                          <a:effectLst/>
                        </a:rPr>
                        <a:t>Country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GB" sz="1600">
                          <a:effectLst/>
                        </a:rPr>
                        <a:t>Sample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17950893"/>
                  </a:ext>
                </a:extLst>
              </a:tr>
              <a:tr h="266011">
                <a:tc rowSpan="5">
                  <a:txBody>
                    <a:bodyPr/>
                    <a:lstStyle/>
                    <a:p>
                      <a:pPr marL="0" marR="0">
                        <a:lnSpc>
                          <a:spcPct val="107000"/>
                        </a:lnSpc>
                        <a:spcBef>
                          <a:spcPts val="0"/>
                        </a:spcBef>
                        <a:spcAft>
                          <a:spcPts val="0"/>
                        </a:spcAft>
                      </a:pPr>
                      <a:r>
                        <a:rPr lang="en-GB" sz="1600">
                          <a:effectLst/>
                        </a:rPr>
                        <a:t>North Africa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GB" sz="1800" dirty="0">
                          <a:effectLst/>
                        </a:rPr>
                        <a:t>Algeria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GB" sz="1600">
                          <a:effectLst/>
                        </a:rPr>
                        <a:t>1,000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24198652"/>
                  </a:ext>
                </a:extLst>
              </a:tr>
              <a:tr h="266011">
                <a:tc vMerge="1">
                  <a:txBody>
                    <a:bodyPr/>
                    <a:lstStyle/>
                    <a:p>
                      <a:endParaRPr lang="en-US"/>
                    </a:p>
                  </a:txBody>
                  <a:tcPr/>
                </a:tc>
                <a:tc>
                  <a:txBody>
                    <a:bodyPr/>
                    <a:lstStyle/>
                    <a:p>
                      <a:pPr marL="0" marR="0">
                        <a:lnSpc>
                          <a:spcPct val="107000"/>
                        </a:lnSpc>
                        <a:spcBef>
                          <a:spcPts val="0"/>
                        </a:spcBef>
                        <a:spcAft>
                          <a:spcPts val="0"/>
                        </a:spcAft>
                      </a:pPr>
                      <a:r>
                        <a:rPr lang="en-GB" sz="1800" dirty="0">
                          <a:effectLst/>
                        </a:rPr>
                        <a:t>Egypt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GB" sz="1600">
                          <a:effectLst/>
                        </a:rPr>
                        <a:t>1,000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36152085"/>
                  </a:ext>
                </a:extLst>
              </a:tr>
              <a:tr h="266011">
                <a:tc vMerge="1">
                  <a:txBody>
                    <a:bodyPr/>
                    <a:lstStyle/>
                    <a:p>
                      <a:endParaRPr lang="en-US"/>
                    </a:p>
                  </a:txBody>
                  <a:tcPr/>
                </a:tc>
                <a:tc>
                  <a:txBody>
                    <a:bodyPr/>
                    <a:lstStyle/>
                    <a:p>
                      <a:pPr marL="0" marR="0">
                        <a:lnSpc>
                          <a:spcPct val="107000"/>
                        </a:lnSpc>
                        <a:spcBef>
                          <a:spcPts val="0"/>
                        </a:spcBef>
                        <a:spcAft>
                          <a:spcPts val="0"/>
                        </a:spcAft>
                      </a:pPr>
                      <a:r>
                        <a:rPr lang="en-GB" sz="1800" dirty="0">
                          <a:effectLst/>
                        </a:rPr>
                        <a:t>Libya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GB" sz="1600">
                          <a:effectLst/>
                        </a:rPr>
                        <a:t>1,003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86066183"/>
                  </a:ext>
                </a:extLst>
              </a:tr>
              <a:tr h="266011">
                <a:tc vMerge="1">
                  <a:txBody>
                    <a:bodyPr/>
                    <a:lstStyle/>
                    <a:p>
                      <a:endParaRPr lang="en-US"/>
                    </a:p>
                  </a:txBody>
                  <a:tcPr/>
                </a:tc>
                <a:tc>
                  <a:txBody>
                    <a:bodyPr/>
                    <a:lstStyle/>
                    <a:p>
                      <a:pPr marL="0" marR="0">
                        <a:lnSpc>
                          <a:spcPct val="107000"/>
                        </a:lnSpc>
                        <a:spcBef>
                          <a:spcPts val="0"/>
                        </a:spcBef>
                        <a:spcAft>
                          <a:spcPts val="0"/>
                        </a:spcAft>
                      </a:pPr>
                      <a:r>
                        <a:rPr lang="en-GB" sz="1800" dirty="0">
                          <a:effectLst/>
                        </a:rPr>
                        <a:t>Morocco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GB" sz="1600">
                          <a:effectLst/>
                        </a:rPr>
                        <a:t>1,001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76873687"/>
                  </a:ext>
                </a:extLst>
              </a:tr>
              <a:tr h="266011">
                <a:tc vMerge="1">
                  <a:txBody>
                    <a:bodyPr/>
                    <a:lstStyle/>
                    <a:p>
                      <a:endParaRPr lang="en-US"/>
                    </a:p>
                  </a:txBody>
                  <a:tcPr/>
                </a:tc>
                <a:tc>
                  <a:txBody>
                    <a:bodyPr/>
                    <a:lstStyle/>
                    <a:p>
                      <a:pPr marL="0" marR="0">
                        <a:lnSpc>
                          <a:spcPct val="107000"/>
                        </a:lnSpc>
                        <a:spcBef>
                          <a:spcPts val="0"/>
                        </a:spcBef>
                        <a:spcAft>
                          <a:spcPts val="0"/>
                        </a:spcAft>
                      </a:pPr>
                      <a:r>
                        <a:rPr lang="en-GB" sz="1800" dirty="0">
                          <a:effectLst/>
                        </a:rPr>
                        <a:t>Tunisia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GB" sz="1600" dirty="0">
                          <a:effectLst/>
                        </a:rPr>
                        <a:t>1,001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47487892"/>
                  </a:ext>
                </a:extLst>
              </a:tr>
              <a:tr h="266011">
                <a:tc rowSpan="9">
                  <a:txBody>
                    <a:bodyPr/>
                    <a:lstStyle/>
                    <a:p>
                      <a:pPr marL="0" marR="0">
                        <a:lnSpc>
                          <a:spcPct val="107000"/>
                        </a:lnSpc>
                        <a:spcBef>
                          <a:spcPts val="0"/>
                        </a:spcBef>
                        <a:spcAft>
                          <a:spcPts val="0"/>
                        </a:spcAft>
                      </a:pPr>
                      <a:r>
                        <a:rPr lang="en-GB" sz="1600">
                          <a:effectLst/>
                        </a:rPr>
                        <a:t>Middle East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GB" sz="1800" dirty="0">
                          <a:effectLst/>
                        </a:rPr>
                        <a:t>Iraq</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GB" sz="1600">
                          <a:effectLst/>
                        </a:rPr>
                        <a:t>1,000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76091825"/>
                  </a:ext>
                </a:extLst>
              </a:tr>
              <a:tr h="266011">
                <a:tc vMerge="1">
                  <a:txBody>
                    <a:bodyPr/>
                    <a:lstStyle/>
                    <a:p>
                      <a:endParaRPr lang="en-US"/>
                    </a:p>
                  </a:txBody>
                  <a:tcPr/>
                </a:tc>
                <a:tc>
                  <a:txBody>
                    <a:bodyPr/>
                    <a:lstStyle/>
                    <a:p>
                      <a:pPr marL="0" marR="0">
                        <a:lnSpc>
                          <a:spcPct val="107000"/>
                        </a:lnSpc>
                        <a:spcBef>
                          <a:spcPts val="0"/>
                        </a:spcBef>
                        <a:spcAft>
                          <a:spcPts val="0"/>
                        </a:spcAft>
                      </a:pPr>
                      <a:r>
                        <a:rPr lang="en-GB" sz="1800" dirty="0">
                          <a:effectLst/>
                        </a:rPr>
                        <a:t>Jordan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GB" sz="1600">
                          <a:effectLst/>
                        </a:rPr>
                        <a:t>1,002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66882965"/>
                  </a:ext>
                </a:extLst>
              </a:tr>
              <a:tr h="266011">
                <a:tc vMerge="1">
                  <a:txBody>
                    <a:bodyPr/>
                    <a:lstStyle/>
                    <a:p>
                      <a:endParaRPr lang="en-US"/>
                    </a:p>
                  </a:txBody>
                  <a:tcPr/>
                </a:tc>
                <a:tc>
                  <a:txBody>
                    <a:bodyPr/>
                    <a:lstStyle/>
                    <a:p>
                      <a:pPr marL="0" marR="0">
                        <a:lnSpc>
                          <a:spcPct val="107000"/>
                        </a:lnSpc>
                        <a:spcBef>
                          <a:spcPts val="0"/>
                        </a:spcBef>
                        <a:spcAft>
                          <a:spcPts val="0"/>
                        </a:spcAft>
                      </a:pPr>
                      <a:r>
                        <a:rPr lang="en-GB" sz="1800" dirty="0">
                          <a:effectLst/>
                        </a:rPr>
                        <a:t>Kuwait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GB" sz="1600">
                          <a:effectLst/>
                        </a:rPr>
                        <a:t>1,001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77864658"/>
                  </a:ext>
                </a:extLst>
              </a:tr>
              <a:tr h="266011">
                <a:tc vMerge="1">
                  <a:txBody>
                    <a:bodyPr/>
                    <a:lstStyle/>
                    <a:p>
                      <a:endParaRPr lang="en-US"/>
                    </a:p>
                  </a:txBody>
                  <a:tcPr/>
                </a:tc>
                <a:tc>
                  <a:txBody>
                    <a:bodyPr/>
                    <a:lstStyle/>
                    <a:p>
                      <a:pPr marL="0" marR="0">
                        <a:lnSpc>
                          <a:spcPct val="107000"/>
                        </a:lnSpc>
                        <a:spcBef>
                          <a:spcPts val="0"/>
                        </a:spcBef>
                        <a:spcAft>
                          <a:spcPts val="0"/>
                        </a:spcAft>
                      </a:pPr>
                      <a:r>
                        <a:rPr lang="en-GB" sz="1800" dirty="0">
                          <a:effectLst/>
                        </a:rPr>
                        <a:t>Lebanon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GB" sz="1600">
                          <a:effectLst/>
                        </a:rPr>
                        <a:t>1,000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7510195"/>
                  </a:ext>
                </a:extLst>
              </a:tr>
              <a:tr h="266011">
                <a:tc vMerge="1">
                  <a:txBody>
                    <a:bodyPr/>
                    <a:lstStyle/>
                    <a:p>
                      <a:endParaRPr lang="en-US"/>
                    </a:p>
                  </a:txBody>
                  <a:tcPr/>
                </a:tc>
                <a:tc>
                  <a:txBody>
                    <a:bodyPr/>
                    <a:lstStyle/>
                    <a:p>
                      <a:pPr marL="0" marR="0">
                        <a:lnSpc>
                          <a:spcPct val="107000"/>
                        </a:lnSpc>
                        <a:spcBef>
                          <a:spcPts val="0"/>
                        </a:spcBef>
                        <a:spcAft>
                          <a:spcPts val="0"/>
                        </a:spcAft>
                      </a:pPr>
                      <a:r>
                        <a:rPr lang="en-GB" sz="1800" dirty="0">
                          <a:effectLst/>
                        </a:rPr>
                        <a:t>Palestine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GB" sz="1600">
                          <a:effectLst/>
                        </a:rPr>
                        <a:t>1,000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04555352"/>
                  </a:ext>
                </a:extLst>
              </a:tr>
              <a:tr h="266011">
                <a:tc vMerge="1">
                  <a:txBody>
                    <a:bodyPr/>
                    <a:lstStyle/>
                    <a:p>
                      <a:endParaRPr lang="en-US"/>
                    </a:p>
                  </a:txBody>
                  <a:tcPr/>
                </a:tc>
                <a:tc>
                  <a:txBody>
                    <a:bodyPr/>
                    <a:lstStyle/>
                    <a:p>
                      <a:pPr marL="0" marR="0">
                        <a:lnSpc>
                          <a:spcPct val="107000"/>
                        </a:lnSpc>
                        <a:spcBef>
                          <a:spcPts val="0"/>
                        </a:spcBef>
                        <a:spcAft>
                          <a:spcPts val="0"/>
                        </a:spcAft>
                      </a:pPr>
                      <a:r>
                        <a:rPr lang="en-GB" sz="1800" dirty="0">
                          <a:effectLst/>
                        </a:rPr>
                        <a:t>Saudi Arabia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GB" sz="1600">
                          <a:effectLst/>
                        </a:rPr>
                        <a:t>1,016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29696700"/>
                  </a:ext>
                </a:extLst>
              </a:tr>
              <a:tr h="266011">
                <a:tc vMerge="1">
                  <a:txBody>
                    <a:bodyPr/>
                    <a:lstStyle/>
                    <a:p>
                      <a:endParaRPr lang="en-US"/>
                    </a:p>
                  </a:txBody>
                  <a:tcPr/>
                </a:tc>
                <a:tc>
                  <a:txBody>
                    <a:bodyPr/>
                    <a:lstStyle/>
                    <a:p>
                      <a:pPr marL="0" marR="0">
                        <a:lnSpc>
                          <a:spcPct val="107000"/>
                        </a:lnSpc>
                        <a:spcBef>
                          <a:spcPts val="0"/>
                        </a:spcBef>
                        <a:spcAft>
                          <a:spcPts val="0"/>
                        </a:spcAft>
                      </a:pPr>
                      <a:r>
                        <a:rPr lang="en-GB" sz="1800" dirty="0">
                          <a:effectLst/>
                        </a:rPr>
                        <a:t>Turkey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GB" sz="1600">
                          <a:effectLst/>
                        </a:rPr>
                        <a:t>1,000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14572898"/>
                  </a:ext>
                </a:extLst>
              </a:tr>
              <a:tr h="544422">
                <a:tc vMerge="1">
                  <a:txBody>
                    <a:bodyPr/>
                    <a:lstStyle/>
                    <a:p>
                      <a:endParaRPr lang="en-US"/>
                    </a:p>
                  </a:txBody>
                  <a:tcPr/>
                </a:tc>
                <a:tc>
                  <a:txBody>
                    <a:bodyPr/>
                    <a:lstStyle/>
                    <a:p>
                      <a:pPr marL="0" marR="0">
                        <a:lnSpc>
                          <a:spcPct val="107000"/>
                        </a:lnSpc>
                        <a:spcBef>
                          <a:spcPts val="0"/>
                        </a:spcBef>
                        <a:spcAft>
                          <a:spcPts val="0"/>
                        </a:spcAft>
                      </a:pPr>
                      <a:r>
                        <a:rPr lang="en-GB" sz="1800" dirty="0">
                          <a:effectLst/>
                        </a:rPr>
                        <a:t>United Arab Emirates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GB" sz="1600">
                          <a:effectLst/>
                        </a:rPr>
                        <a:t>1,005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19415253"/>
                  </a:ext>
                </a:extLst>
              </a:tr>
              <a:tr h="266011">
                <a:tc vMerge="1">
                  <a:txBody>
                    <a:bodyPr/>
                    <a:lstStyle/>
                    <a:p>
                      <a:endParaRPr lang="en-US"/>
                    </a:p>
                  </a:txBody>
                  <a:tcPr/>
                </a:tc>
                <a:tc>
                  <a:txBody>
                    <a:bodyPr/>
                    <a:lstStyle/>
                    <a:p>
                      <a:pPr marL="0" marR="0">
                        <a:lnSpc>
                          <a:spcPct val="107000"/>
                        </a:lnSpc>
                        <a:spcBef>
                          <a:spcPts val="0"/>
                        </a:spcBef>
                        <a:spcAft>
                          <a:spcPts val="0"/>
                        </a:spcAft>
                      </a:pPr>
                      <a:r>
                        <a:rPr lang="en-GB" sz="1800" dirty="0">
                          <a:effectLst/>
                        </a:rPr>
                        <a:t>Yemen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GB" sz="1600" dirty="0">
                          <a:effectLst/>
                        </a:rPr>
                        <a:t>1,000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56952295"/>
                  </a:ext>
                </a:extLst>
              </a:tr>
            </a:tbl>
          </a:graphicData>
        </a:graphic>
      </p:graphicFrame>
    </p:spTree>
    <p:extLst>
      <p:ext uri="{BB962C8B-B14F-4D97-AF65-F5344CB8AC3E}">
        <p14:creationId xmlns:p14="http://schemas.microsoft.com/office/powerpoint/2010/main" val="1456683047"/>
      </p:ext>
    </p:extLst>
  </p:cSld>
  <p:clrMapOvr>
    <a:masterClrMapping/>
  </p:clrMapOvr>
  <mc:AlternateContent xmlns:mc="http://schemas.openxmlformats.org/markup-compatibility/2006" xmlns:p14="http://schemas.microsoft.com/office/powerpoint/2010/main">
    <mc:Choice Requires="p14">
      <p:transition spd="slow" p14:dur="2000" advTm="31291"/>
    </mc:Choice>
    <mc:Fallback xmlns="">
      <p:transition spd="slow" advTm="31291"/>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D261E9-708E-4C11-BD27-DD8AC3CD991C}"/>
              </a:ext>
            </a:extLst>
          </p:cNvPr>
          <p:cNvSpPr>
            <a:spLocks noGrp="1"/>
          </p:cNvSpPr>
          <p:nvPr>
            <p:ph idx="1"/>
          </p:nvPr>
        </p:nvSpPr>
        <p:spPr>
          <a:xfrm>
            <a:off x="4887746" y="1800066"/>
            <a:ext cx="7163642" cy="4886684"/>
          </a:xfrm>
        </p:spPr>
        <p:txBody>
          <a:bodyPr>
            <a:noAutofit/>
          </a:bodyPr>
          <a:lstStyle/>
          <a:p>
            <a:pPr marL="0" indent="0">
              <a:buNone/>
            </a:pPr>
            <a:r>
              <a:rPr lang="en-US" b="1" dirty="0">
                <a:effectLst/>
                <a:ea typeface="Arial" panose="020B0604020202020204" pitchFamily="34" charset="0"/>
                <a:cs typeface="Times New Roman" panose="02020603050405020304" pitchFamily="18" charset="0"/>
              </a:rPr>
              <a:t>INTERNATIONAL SCIENCE SURVEY (Pew ISSQ)</a:t>
            </a:r>
            <a:endParaRPr lang="en-US" dirty="0">
              <a:effectLst/>
              <a:ea typeface="Arial" panose="020B0604020202020204" pitchFamily="34" charset="0"/>
              <a:cs typeface="Times New Roman" panose="02020603050405020304" pitchFamily="18" charset="0"/>
            </a:endParaRPr>
          </a:p>
          <a:p>
            <a:r>
              <a:rPr lang="en-US" dirty="0">
                <a:ea typeface="Arial" panose="020B0604020202020204" pitchFamily="34" charset="0"/>
                <a:cs typeface="Times New Roman" panose="02020603050405020304" pitchFamily="18" charset="0"/>
              </a:rPr>
              <a:t>C</a:t>
            </a:r>
            <a:r>
              <a:rPr lang="en-US" dirty="0">
                <a:effectLst/>
                <a:ea typeface="Arial" panose="020B0604020202020204" pitchFamily="34" charset="0"/>
                <a:cs typeface="Times New Roman" panose="02020603050405020304" pitchFamily="18" charset="0"/>
              </a:rPr>
              <a:t>overs:</a:t>
            </a:r>
          </a:p>
          <a:p>
            <a:pPr lvl="1"/>
            <a:r>
              <a:rPr lang="en-US" sz="2800" dirty="0">
                <a:effectLst/>
                <a:ea typeface="Arial" panose="020B0604020202020204" pitchFamily="34" charset="0"/>
                <a:cs typeface="Times New Roman" panose="02020603050405020304" pitchFamily="18" charset="0"/>
              </a:rPr>
              <a:t>level of trust in scientists</a:t>
            </a:r>
            <a:endParaRPr lang="en-US" sz="2800" dirty="0">
              <a:ea typeface="Arial" panose="020B0604020202020204" pitchFamily="34" charset="0"/>
              <a:cs typeface="Times New Roman" panose="02020603050405020304" pitchFamily="18" charset="0"/>
            </a:endParaRPr>
          </a:p>
          <a:p>
            <a:pPr lvl="1"/>
            <a:r>
              <a:rPr lang="en-US" sz="2800" dirty="0">
                <a:effectLst/>
                <a:ea typeface="Arial" panose="020B0604020202020204" pitchFamily="34" charset="0"/>
                <a:cs typeface="Times New Roman" panose="02020603050405020304" pitchFamily="18" charset="0"/>
              </a:rPr>
              <a:t>public understanding of science news</a:t>
            </a:r>
            <a:endParaRPr lang="en-US" sz="2800" dirty="0">
              <a:ea typeface="Arial" panose="020B0604020202020204" pitchFamily="34" charset="0"/>
              <a:cs typeface="Times New Roman" panose="02020603050405020304" pitchFamily="18" charset="0"/>
            </a:endParaRPr>
          </a:p>
          <a:p>
            <a:pPr lvl="1"/>
            <a:r>
              <a:rPr lang="en-US" sz="2800" dirty="0">
                <a:effectLst/>
                <a:ea typeface="Arial" panose="020B0604020202020204" pitchFamily="34" charset="0"/>
                <a:cs typeface="Times New Roman" panose="02020603050405020304" pitchFamily="18" charset="0"/>
              </a:rPr>
              <a:t>support of government investment in scientific research, etc.</a:t>
            </a:r>
          </a:p>
          <a:p>
            <a:r>
              <a:rPr lang="en-US" dirty="0"/>
              <a:t>Conducted across 20 countries</a:t>
            </a:r>
          </a:p>
          <a:p>
            <a:pPr lvl="1"/>
            <a:r>
              <a:rPr lang="en-US" dirty="0"/>
              <a:t>Europe, Russia, the Americas and Asia-Pacific</a:t>
            </a:r>
          </a:p>
          <a:p>
            <a:r>
              <a:rPr lang="en-US" dirty="0"/>
              <a:t>October 1, 2019 to March 15, 2020.</a:t>
            </a:r>
            <a:endParaRPr lang="es-MX" dirty="0"/>
          </a:p>
        </p:txBody>
      </p:sp>
      <p:pic>
        <p:nvPicPr>
          <p:cNvPr id="6" name="Picture 5">
            <a:extLst>
              <a:ext uri="{FF2B5EF4-FFF2-40B4-BE49-F238E27FC236}">
                <a16:creationId xmlns:a16="http://schemas.microsoft.com/office/drawing/2014/main" id="{55C71A85-7F57-40CB-A41E-123009E139EB}"/>
              </a:ext>
            </a:extLst>
          </p:cNvPr>
          <p:cNvPicPr>
            <a:picLocks noChangeAspect="1"/>
          </p:cNvPicPr>
          <p:nvPr/>
        </p:nvPicPr>
        <p:blipFill rotWithShape="1">
          <a:blip r:embed="rId2"/>
          <a:srcRect l="45648" t="14650" r="26065" b="22634"/>
          <a:stretch/>
        </p:blipFill>
        <p:spPr>
          <a:xfrm>
            <a:off x="158637" y="1095842"/>
            <a:ext cx="4519454" cy="56363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itle 1">
            <a:extLst>
              <a:ext uri="{FF2B5EF4-FFF2-40B4-BE49-F238E27FC236}">
                <a16:creationId xmlns:a16="http://schemas.microsoft.com/office/drawing/2014/main" id="{736511C2-4E19-4FDB-9E98-B1B58A8BA995}"/>
              </a:ext>
            </a:extLst>
          </p:cNvPr>
          <p:cNvSpPr txBox="1">
            <a:spLocks/>
          </p:cNvSpPr>
          <p:nvPr/>
        </p:nvSpPr>
        <p:spPr>
          <a:xfrm>
            <a:off x="1131212" y="67062"/>
            <a:ext cx="1112983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Data sources – </a:t>
            </a:r>
            <a: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t>General Public </a:t>
            </a: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level of evidence</a:t>
            </a:r>
            <a:endParaRPr kumimoji="0" lang="es-MX"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2518950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80AF91-E12F-48C5-AEDE-03A724F4F63A}"/>
              </a:ext>
            </a:extLst>
          </p:cNvPr>
          <p:cNvPicPr>
            <a:picLocks noChangeAspect="1"/>
          </p:cNvPicPr>
          <p:nvPr/>
        </p:nvPicPr>
        <p:blipFill rotWithShape="1">
          <a:blip r:embed="rId3"/>
          <a:srcRect l="17454" t="9959" r="19907" b="8396"/>
          <a:stretch/>
        </p:blipFill>
        <p:spPr>
          <a:xfrm>
            <a:off x="2925347" y="0"/>
            <a:ext cx="9224115" cy="67629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itle 1">
            <a:extLst>
              <a:ext uri="{FF2B5EF4-FFF2-40B4-BE49-F238E27FC236}">
                <a16:creationId xmlns:a16="http://schemas.microsoft.com/office/drawing/2014/main" id="{813D510A-B6EE-454D-940B-00ABF238D40C}"/>
              </a:ext>
            </a:extLst>
          </p:cNvPr>
          <p:cNvSpPr txBox="1">
            <a:spLocks/>
          </p:cNvSpPr>
          <p:nvPr/>
        </p:nvSpPr>
        <p:spPr>
          <a:xfrm>
            <a:off x="102156" y="-429414"/>
            <a:ext cx="3110874" cy="66129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panose="020F0302020204030204"/>
                <a:ea typeface="+mj-ea"/>
                <a:cs typeface="+mj-cs"/>
              </a:rPr>
              <a:t>Data sources – </a:t>
            </a:r>
            <a:r>
              <a:rPr kumimoji="0" lang="en-US" sz="3600" b="1" i="0" u="none" strike="noStrike" kern="1200" cap="none" spc="0" normalizeH="0" baseline="0" noProof="0" dirty="0">
                <a:ln>
                  <a:noFill/>
                </a:ln>
                <a:solidFill>
                  <a:prstClr val="black"/>
                </a:solidFill>
                <a:effectLst/>
                <a:uLnTx/>
                <a:uFillTx/>
                <a:latin typeface="Calibri Light" panose="020F0302020204030204"/>
                <a:ea typeface="+mj-ea"/>
                <a:cs typeface="+mj-cs"/>
              </a:rPr>
              <a:t>General Public </a:t>
            </a:r>
            <a:r>
              <a:rPr kumimoji="0" lang="en-US" sz="3600" b="0" i="0" u="none" strike="noStrike" kern="1200" cap="none" spc="0" normalizeH="0" baseline="0" noProof="0" dirty="0">
                <a:ln>
                  <a:noFill/>
                </a:ln>
                <a:solidFill>
                  <a:prstClr val="black"/>
                </a:solidFill>
                <a:effectLst/>
                <a:uLnTx/>
                <a:uFillTx/>
                <a:latin typeface="Calibri Light" panose="020F0302020204030204"/>
                <a:ea typeface="+mj-ea"/>
                <a:cs typeface="+mj-cs"/>
              </a:rPr>
              <a:t>level of evidence</a:t>
            </a:r>
            <a:endParaRPr kumimoji="0" lang="es-MX" sz="36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722277917"/>
      </p:ext>
    </p:extLst>
  </p:cSld>
  <p:clrMapOvr>
    <a:masterClrMapping/>
  </p:clrMapOvr>
  <mc:AlternateContent xmlns:mc="http://schemas.openxmlformats.org/markup-compatibility/2006" xmlns:p14="http://schemas.microsoft.com/office/powerpoint/2010/main">
    <mc:Choice Requires="p14">
      <p:transition spd="slow" p14:dur="2000" advTm="12835"/>
    </mc:Choice>
    <mc:Fallback xmlns="">
      <p:transition spd="slow" advTm="1283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59763C0-C912-4546-81A1-10CB5B7ED6A7}"/>
              </a:ext>
            </a:extLst>
          </p:cNvPr>
          <p:cNvSpPr>
            <a:spLocks noGrp="1"/>
          </p:cNvSpPr>
          <p:nvPr>
            <p:ph type="subTitle" idx="1"/>
          </p:nvPr>
        </p:nvSpPr>
        <p:spPr>
          <a:xfrm>
            <a:off x="7215885" y="1741329"/>
            <a:ext cx="4930606" cy="4996642"/>
          </a:xfrm>
          <a:ln>
            <a:solidFill>
              <a:schemeClr val="tx1">
                <a:lumMod val="65000"/>
              </a:schemeClr>
            </a:solidFill>
          </a:ln>
        </p:spPr>
        <p:txBody>
          <a:bodyPr>
            <a:normAutofit/>
          </a:bodyPr>
          <a:lstStyle/>
          <a:p>
            <a:endParaRPr lang="en-US" sz="3600" b="1" dirty="0"/>
          </a:p>
          <a:p>
            <a:r>
              <a:rPr lang="en-US" sz="3600" i="1" dirty="0"/>
              <a:t>Session introduction</a:t>
            </a:r>
          </a:p>
          <a:p>
            <a:r>
              <a:rPr lang="en-US" sz="3600" b="1" dirty="0"/>
              <a:t>Why indicators matter</a:t>
            </a:r>
          </a:p>
          <a:p>
            <a:r>
              <a:rPr lang="en-US" sz="3600" dirty="0"/>
              <a:t> </a:t>
            </a:r>
          </a:p>
          <a:p>
            <a:r>
              <a:rPr lang="en-US" sz="3600" i="1" dirty="0"/>
              <a:t>Research impact assessment beyond bibliometrics</a:t>
            </a:r>
            <a:endParaRPr lang="es-MX" sz="3600" i="1" dirty="0"/>
          </a:p>
        </p:txBody>
      </p:sp>
      <p:pic>
        <p:nvPicPr>
          <p:cNvPr id="5" name="Picture 4">
            <a:extLst>
              <a:ext uri="{FF2B5EF4-FFF2-40B4-BE49-F238E27FC236}">
                <a16:creationId xmlns:a16="http://schemas.microsoft.com/office/drawing/2014/main" id="{4DB26460-81E5-46D9-B848-7AA7833AD3E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09" y="5705175"/>
            <a:ext cx="1445749" cy="1032796"/>
          </a:xfrm>
          <a:prstGeom prst="rect">
            <a:avLst/>
          </a:prstGeom>
          <a:noFill/>
          <a:ln>
            <a:noFill/>
          </a:ln>
        </p:spPr>
      </p:pic>
      <p:pic>
        <p:nvPicPr>
          <p:cNvPr id="6" name="Picture 5">
            <a:extLst>
              <a:ext uri="{FF2B5EF4-FFF2-40B4-BE49-F238E27FC236}">
                <a16:creationId xmlns:a16="http://schemas.microsoft.com/office/drawing/2014/main" id="{09552DA2-AF35-46C7-B22C-E4917EBA9C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3521" y="5652877"/>
            <a:ext cx="1486037" cy="1032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20E37680-A1F2-4A33-A563-081924221F44}"/>
              </a:ext>
            </a:extLst>
          </p:cNvPr>
          <p:cNvSpPr/>
          <p:nvPr/>
        </p:nvSpPr>
        <p:spPr>
          <a:xfrm>
            <a:off x="1452443" y="5850187"/>
            <a:ext cx="4228178" cy="738664"/>
          </a:xfrm>
          <a:prstGeom prst="rect">
            <a:avLst/>
          </a:prstGeom>
        </p:spPr>
        <p:txBody>
          <a:bodyPr wrap="square">
            <a:spAutoFit/>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Source Sans Pro" panose="020B0604020202020204" pitchFamily="34" charset="0"/>
                <a:ea typeface="+mn-ea"/>
                <a:cs typeface="Arial" panose="020B0604020202020204" pitchFamily="34" charset="0"/>
              </a:rPr>
              <a:t>This project has received funding from the European Union’s Horizon 2020 research and innovation programme under grant agreement No 788503.</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Google Shape;100;p1">
            <a:extLst>
              <a:ext uri="{FF2B5EF4-FFF2-40B4-BE49-F238E27FC236}">
                <a16:creationId xmlns:a16="http://schemas.microsoft.com/office/drawing/2014/main" id="{55A300C8-5817-4B87-95DC-1041DC47C879}"/>
              </a:ext>
            </a:extLst>
          </p:cNvPr>
          <p:cNvSpPr txBox="1"/>
          <p:nvPr/>
        </p:nvSpPr>
        <p:spPr>
          <a:xfrm>
            <a:off x="1491258" y="2461187"/>
            <a:ext cx="4652830" cy="1935625"/>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100000"/>
              </a:lnSpc>
              <a:spcBef>
                <a:spcPts val="0"/>
              </a:spcBef>
              <a:spcAft>
                <a:spcPts val="0"/>
              </a:spcAft>
              <a:buClr>
                <a:prstClr val="black"/>
              </a:buClr>
              <a:buSzPts val="2400"/>
              <a:buFont typeface="Arial"/>
              <a:buNone/>
              <a:tabLst/>
              <a:defRPr/>
            </a:pPr>
            <a:r>
              <a:rPr kumimoji="0" lang="en-GB" sz="2800" b="1" i="0" u="none" strike="noStrike" kern="1200" cap="none" spc="0" normalizeH="0" baseline="0" noProof="0" dirty="0" err="1">
                <a:ln>
                  <a:noFill/>
                </a:ln>
                <a:solidFill>
                  <a:prstClr val="black"/>
                </a:solidFill>
                <a:effectLst/>
                <a:uLnTx/>
                <a:uFillTx/>
                <a:latin typeface="Arial"/>
                <a:ea typeface="Arial"/>
                <a:cs typeface="Arial"/>
                <a:sym typeface="Arial"/>
              </a:rPr>
              <a:t>Dr.</a:t>
            </a:r>
            <a:r>
              <a:rPr kumimoji="0" lang="en-GB" sz="2800" b="1" i="0" u="none" strike="noStrike" kern="1200" cap="none" spc="0" normalizeH="0" baseline="0" noProof="0" dirty="0">
                <a:ln>
                  <a:noFill/>
                </a:ln>
                <a:solidFill>
                  <a:prstClr val="black"/>
                </a:solidFill>
                <a:effectLst/>
                <a:uLnTx/>
                <a:uFillTx/>
                <a:latin typeface="Arial"/>
                <a:ea typeface="Arial"/>
                <a:cs typeface="Arial"/>
                <a:sym typeface="Arial"/>
              </a:rPr>
              <a:t> Eric A. Jensen </a:t>
            </a:r>
            <a:r>
              <a:rPr kumimoji="0" lang="en-GB" sz="2800" b="0" i="0" u="none" strike="noStrike" kern="1200" cap="none" spc="0" normalizeH="0" baseline="0" noProof="0" dirty="0">
                <a:ln>
                  <a:noFill/>
                </a:ln>
                <a:solidFill>
                  <a:prstClr val="black"/>
                </a:solidFill>
                <a:effectLst/>
                <a:uLnTx/>
                <a:uFillTx/>
                <a:latin typeface="Arial"/>
                <a:ea typeface="Arial"/>
                <a:cs typeface="Arial"/>
                <a:sym typeface="Arial"/>
              </a:rPr>
              <a:t>– </a:t>
            </a:r>
            <a:r>
              <a:rPr kumimoji="0" lang="en-GB" sz="2800" b="0" i="0" u="sng" strike="noStrike" kern="1200" cap="none" spc="0" normalizeH="0" baseline="0" noProof="0" dirty="0">
                <a:ln>
                  <a:noFill/>
                </a:ln>
                <a:solidFill>
                  <a:prstClr val="black"/>
                </a:solidFill>
                <a:effectLst/>
                <a:uLnTx/>
                <a:uFillTx/>
                <a:latin typeface="Arial"/>
                <a:ea typeface="Arial"/>
                <a:cs typeface="Arial"/>
                <a:sym typeface="Arial"/>
              </a:rPr>
              <a:t>e.jensen@warwick.ac.uk</a:t>
            </a: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Google Shape;101;p1">
            <a:extLst>
              <a:ext uri="{FF2B5EF4-FFF2-40B4-BE49-F238E27FC236}">
                <a16:creationId xmlns:a16="http://schemas.microsoft.com/office/drawing/2014/main" id="{22981DBD-F658-42DC-B93A-FC36DEA410C6}"/>
              </a:ext>
            </a:extLst>
          </p:cNvPr>
          <p:cNvSpPr txBox="1"/>
          <p:nvPr/>
        </p:nvSpPr>
        <p:spPr>
          <a:xfrm>
            <a:off x="9776003" y="483787"/>
            <a:ext cx="3209400" cy="8364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JensenWarwick</a:t>
            </a:r>
            <a:endParaRPr kumimoji="0"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74" name="Picture 2" descr="Bird, logo, twitter logo, twitter icon - Free download">
            <a:extLst>
              <a:ext uri="{FF2B5EF4-FFF2-40B4-BE49-F238E27FC236}">
                <a16:creationId xmlns:a16="http://schemas.microsoft.com/office/drawing/2014/main" id="{3B4F63A6-2B0E-4B50-A356-00B151EDEB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4303" y="-82651"/>
            <a:ext cx="836400" cy="83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389756"/>
      </p:ext>
    </p:extLst>
  </p:cSld>
  <p:clrMapOvr>
    <a:masterClrMapping/>
  </p:clrMapOvr>
  <mc:AlternateContent xmlns:mc="http://schemas.openxmlformats.org/markup-compatibility/2006" xmlns:p14="http://schemas.microsoft.com/office/powerpoint/2010/main">
    <mc:Choice Requires="p14">
      <p:transition spd="slow" p14:dur="2000" advTm="51531"/>
    </mc:Choice>
    <mc:Fallback xmlns="">
      <p:transition spd="slow" advTm="51531"/>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8A3B8-1DD7-48E9-8A8C-9FED051ABD7A}"/>
              </a:ext>
            </a:extLst>
          </p:cNvPr>
          <p:cNvSpPr>
            <a:spLocks noGrp="1"/>
          </p:cNvSpPr>
          <p:nvPr>
            <p:ph type="title"/>
          </p:nvPr>
        </p:nvSpPr>
        <p:spPr>
          <a:xfrm>
            <a:off x="838200" y="365125"/>
            <a:ext cx="3531723" cy="3590539"/>
          </a:xfrm>
        </p:spPr>
        <p:txBody>
          <a:bodyPr>
            <a:normAutofit/>
          </a:bodyPr>
          <a:lstStyle/>
          <a:p>
            <a:r>
              <a:rPr lang="en-US" sz="6000" b="1" dirty="0"/>
              <a:t>Data sources </a:t>
            </a:r>
            <a:r>
              <a:rPr lang="en-US" sz="6000" dirty="0"/>
              <a:t>– Public level</a:t>
            </a:r>
            <a:endParaRPr lang="es-MX" sz="6000" dirty="0"/>
          </a:p>
        </p:txBody>
      </p:sp>
      <p:sp>
        <p:nvSpPr>
          <p:cNvPr id="3" name="Content Placeholder 2">
            <a:extLst>
              <a:ext uri="{FF2B5EF4-FFF2-40B4-BE49-F238E27FC236}">
                <a16:creationId xmlns:a16="http://schemas.microsoft.com/office/drawing/2014/main" id="{F4D261E9-708E-4C11-BD27-DD8AC3CD991C}"/>
              </a:ext>
            </a:extLst>
          </p:cNvPr>
          <p:cNvSpPr>
            <a:spLocks noGrp="1"/>
          </p:cNvSpPr>
          <p:nvPr>
            <p:ph idx="1"/>
          </p:nvPr>
        </p:nvSpPr>
        <p:spPr>
          <a:xfrm>
            <a:off x="838198" y="1825625"/>
            <a:ext cx="5794023" cy="4371976"/>
          </a:xfrm>
        </p:spPr>
        <p:txBody>
          <a:bodyPr>
            <a:normAutofit/>
          </a:bodyPr>
          <a:lstStyle/>
          <a:p>
            <a:endParaRPr lang="en-US" sz="1800" dirty="0"/>
          </a:p>
          <a:p>
            <a:endParaRPr lang="en-US" sz="1800" dirty="0"/>
          </a:p>
        </p:txBody>
      </p:sp>
      <p:pic>
        <p:nvPicPr>
          <p:cNvPr id="6" name="Picture 5">
            <a:extLst>
              <a:ext uri="{FF2B5EF4-FFF2-40B4-BE49-F238E27FC236}">
                <a16:creationId xmlns:a16="http://schemas.microsoft.com/office/drawing/2014/main" id="{D2F7EE6A-A831-4D70-A2F7-CDD6A6877E4B}"/>
              </a:ext>
            </a:extLst>
          </p:cNvPr>
          <p:cNvPicPr>
            <a:picLocks noChangeAspect="1"/>
          </p:cNvPicPr>
          <p:nvPr/>
        </p:nvPicPr>
        <p:blipFill rotWithShape="1">
          <a:blip r:embed="rId3"/>
          <a:srcRect l="14583" t="14156" r="58519" b="29136"/>
          <a:stretch/>
        </p:blipFill>
        <p:spPr>
          <a:xfrm>
            <a:off x="6397977" y="0"/>
            <a:ext cx="5794023" cy="6871054"/>
          </a:xfrm>
          <a:prstGeom prst="rect">
            <a:avLst/>
          </a:prstGeom>
        </p:spPr>
      </p:pic>
    </p:spTree>
    <p:extLst>
      <p:ext uri="{BB962C8B-B14F-4D97-AF65-F5344CB8AC3E}">
        <p14:creationId xmlns:p14="http://schemas.microsoft.com/office/powerpoint/2010/main" val="39210510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8A3B8-1DD7-48E9-8A8C-9FED051ABD7A}"/>
              </a:ext>
            </a:extLst>
          </p:cNvPr>
          <p:cNvSpPr>
            <a:spLocks noGrp="1"/>
          </p:cNvSpPr>
          <p:nvPr>
            <p:ph type="title"/>
          </p:nvPr>
        </p:nvSpPr>
        <p:spPr>
          <a:xfrm>
            <a:off x="873562" y="156529"/>
            <a:ext cx="10841871" cy="1325563"/>
          </a:xfrm>
        </p:spPr>
        <p:txBody>
          <a:bodyPr/>
          <a:lstStyle/>
          <a:p>
            <a:r>
              <a:rPr lang="en-US" dirty="0"/>
              <a:t>Data sources – Research Staff level of evidence</a:t>
            </a:r>
            <a:endParaRPr lang="es-MX" dirty="0"/>
          </a:p>
        </p:txBody>
      </p:sp>
      <p:sp>
        <p:nvSpPr>
          <p:cNvPr id="3" name="Content Placeholder 2">
            <a:extLst>
              <a:ext uri="{FF2B5EF4-FFF2-40B4-BE49-F238E27FC236}">
                <a16:creationId xmlns:a16="http://schemas.microsoft.com/office/drawing/2014/main" id="{F4D261E9-708E-4C11-BD27-DD8AC3CD991C}"/>
              </a:ext>
            </a:extLst>
          </p:cNvPr>
          <p:cNvSpPr>
            <a:spLocks noGrp="1"/>
          </p:cNvSpPr>
          <p:nvPr>
            <p:ph idx="1"/>
          </p:nvPr>
        </p:nvSpPr>
        <p:spPr>
          <a:xfrm>
            <a:off x="3415107" y="1482092"/>
            <a:ext cx="8259912" cy="4893447"/>
          </a:xfrm>
        </p:spPr>
        <p:txBody>
          <a:bodyPr>
            <a:normAutofit/>
          </a:bodyPr>
          <a:lstStyle/>
          <a:p>
            <a:pPr marL="0" indent="0">
              <a:buNone/>
            </a:pPr>
            <a:r>
              <a:rPr lang="en-US" sz="2400" b="1" dirty="0">
                <a:effectLst/>
                <a:ea typeface="Arial" panose="020B0604020202020204" pitchFamily="34" charset="0"/>
                <a:cs typeface="Times New Roman" panose="02020603050405020304" pitchFamily="18" charset="0"/>
              </a:rPr>
              <a:t>RRING SURVEY ON SOCIALLY RESPONSIBLE RESEARCH/INNOVATION</a:t>
            </a:r>
            <a:endParaRPr lang="en-US" sz="2400" b="1" dirty="0">
              <a:ea typeface="Arial" panose="020B0604020202020204" pitchFamily="34" charset="0"/>
              <a:cs typeface="Times New Roman" panose="02020603050405020304" pitchFamily="18" charset="0"/>
            </a:endParaRPr>
          </a:p>
          <a:p>
            <a:r>
              <a:rPr lang="en-US" sz="2400" dirty="0"/>
              <a:t>The survey was open from 1 October 2019 to 20 December 2019 and it was conducted across 20 countries of the world.</a:t>
            </a:r>
          </a:p>
          <a:p>
            <a:r>
              <a:rPr lang="en-GB" sz="2400" dirty="0">
                <a:effectLst/>
                <a:ea typeface="Calibri" panose="020F0502020204030204" pitchFamily="34" charset="0"/>
              </a:rPr>
              <a:t>The objective was to get a deeper insight into the practices and policies of Responsible Research and Innovation (RRI) across the world.</a:t>
            </a:r>
            <a:endParaRPr lang="en-US" sz="2400" dirty="0"/>
          </a:p>
          <a:p>
            <a:r>
              <a:rPr lang="en-US" sz="2400" dirty="0"/>
              <a:t>The survey resulted in 2,198 responses.</a:t>
            </a:r>
          </a:p>
          <a:p>
            <a:endParaRPr lang="en-US" sz="2400" dirty="0"/>
          </a:p>
          <a:p>
            <a:endParaRPr lang="en-US" sz="2400" dirty="0"/>
          </a:p>
        </p:txBody>
      </p:sp>
      <p:pic>
        <p:nvPicPr>
          <p:cNvPr id="5" name="Picture 4">
            <a:extLst>
              <a:ext uri="{FF2B5EF4-FFF2-40B4-BE49-F238E27FC236}">
                <a16:creationId xmlns:a16="http://schemas.microsoft.com/office/drawing/2014/main" id="{BB314A6A-DBBF-494B-ABE2-FF649B37A40B}"/>
              </a:ext>
            </a:extLst>
          </p:cNvPr>
          <p:cNvPicPr>
            <a:picLocks noChangeAspect="1"/>
          </p:cNvPicPr>
          <p:nvPr/>
        </p:nvPicPr>
        <p:blipFill rotWithShape="1">
          <a:blip r:embed="rId3"/>
          <a:srcRect l="35694" t="15473" r="34120" b="8148"/>
          <a:stretch/>
        </p:blipFill>
        <p:spPr>
          <a:xfrm>
            <a:off x="116476" y="1585952"/>
            <a:ext cx="3208258" cy="45663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822082061"/>
      </p:ext>
    </p:extLst>
  </p:cSld>
  <p:clrMapOvr>
    <a:masterClrMapping/>
  </p:clrMapOvr>
  <mc:AlternateContent xmlns:mc="http://schemas.openxmlformats.org/markup-compatibility/2006" xmlns:p14="http://schemas.microsoft.com/office/powerpoint/2010/main">
    <mc:Choice Requires="p14">
      <p:transition spd="slow" p14:dur="2000" advTm="75892"/>
    </mc:Choice>
    <mc:Fallback xmlns="">
      <p:transition spd="slow" advTm="75892"/>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5F0E358-1E49-4920-80D8-C3D138708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E2D2362D-7010-4036-B9CA-03DFC8EB3B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DC85BF5E-2BD6-4E5B-8EA3-420B45BB03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389812" y="0"/>
            <a:ext cx="4802188" cy="6858000"/>
          </a:xfrm>
          <a:custGeom>
            <a:avLst/>
            <a:gdLst>
              <a:gd name="connsiteX0" fmla="*/ 0 w 4802188"/>
              <a:gd name="connsiteY0" fmla="*/ 0 h 6858000"/>
              <a:gd name="connsiteX1" fmla="*/ 4802188 w 4802188"/>
              <a:gd name="connsiteY1" fmla="*/ 0 h 6858000"/>
              <a:gd name="connsiteX2" fmla="*/ 4802188 w 4802188"/>
              <a:gd name="connsiteY2" fmla="*/ 6858000 h 6858000"/>
              <a:gd name="connsiteX3" fmla="*/ 0 w 4802188"/>
              <a:gd name="connsiteY3" fmla="*/ 6858000 h 6858000"/>
              <a:gd name="connsiteX4" fmla="*/ 4763 w 4802188"/>
              <a:gd name="connsiteY4" fmla="*/ 6791325 h 6858000"/>
              <a:gd name="connsiteX5" fmla="*/ 12700 w 4802188"/>
              <a:gd name="connsiteY5" fmla="*/ 6735762 h 6858000"/>
              <a:gd name="connsiteX6" fmla="*/ 22225 w 4802188"/>
              <a:gd name="connsiteY6" fmla="*/ 6683375 h 6858000"/>
              <a:gd name="connsiteX7" fmla="*/ 38100 w 4802188"/>
              <a:gd name="connsiteY7" fmla="*/ 6640512 h 6858000"/>
              <a:gd name="connsiteX8" fmla="*/ 53975 w 4802188"/>
              <a:gd name="connsiteY8" fmla="*/ 6597650 h 6858000"/>
              <a:gd name="connsiteX9" fmla="*/ 73025 w 4802188"/>
              <a:gd name="connsiteY9" fmla="*/ 6561137 h 6858000"/>
              <a:gd name="connsiteX10" fmla="*/ 92075 w 4802188"/>
              <a:gd name="connsiteY10" fmla="*/ 6523037 h 6858000"/>
              <a:gd name="connsiteX11" fmla="*/ 109538 w 4802188"/>
              <a:gd name="connsiteY11" fmla="*/ 6488112 h 6858000"/>
              <a:gd name="connsiteX12" fmla="*/ 127000 w 4802188"/>
              <a:gd name="connsiteY12" fmla="*/ 6448425 h 6858000"/>
              <a:gd name="connsiteX13" fmla="*/ 142875 w 4802188"/>
              <a:gd name="connsiteY13" fmla="*/ 6407150 h 6858000"/>
              <a:gd name="connsiteX14" fmla="*/ 157163 w 4802188"/>
              <a:gd name="connsiteY14" fmla="*/ 6361112 h 6858000"/>
              <a:gd name="connsiteX15" fmla="*/ 168275 w 4802188"/>
              <a:gd name="connsiteY15" fmla="*/ 6311900 h 6858000"/>
              <a:gd name="connsiteX16" fmla="*/ 176213 w 4802188"/>
              <a:gd name="connsiteY16" fmla="*/ 6251575 h 6858000"/>
              <a:gd name="connsiteX17" fmla="*/ 179388 w 4802188"/>
              <a:gd name="connsiteY17" fmla="*/ 6183312 h 6858000"/>
              <a:gd name="connsiteX18" fmla="*/ 176213 w 4802188"/>
              <a:gd name="connsiteY18" fmla="*/ 6113462 h 6858000"/>
              <a:gd name="connsiteX19" fmla="*/ 168275 w 4802188"/>
              <a:gd name="connsiteY19" fmla="*/ 6056312 h 6858000"/>
              <a:gd name="connsiteX20" fmla="*/ 157163 w 4802188"/>
              <a:gd name="connsiteY20" fmla="*/ 6003925 h 6858000"/>
              <a:gd name="connsiteX21" fmla="*/ 142875 w 4802188"/>
              <a:gd name="connsiteY21" fmla="*/ 5956300 h 6858000"/>
              <a:gd name="connsiteX22" fmla="*/ 127000 w 4802188"/>
              <a:gd name="connsiteY22" fmla="*/ 5915025 h 6858000"/>
              <a:gd name="connsiteX23" fmla="*/ 107950 w 4802188"/>
              <a:gd name="connsiteY23" fmla="*/ 5876925 h 6858000"/>
              <a:gd name="connsiteX24" fmla="*/ 88900 w 4802188"/>
              <a:gd name="connsiteY24" fmla="*/ 5840412 h 6858000"/>
              <a:gd name="connsiteX25" fmla="*/ 69850 w 4802188"/>
              <a:gd name="connsiteY25" fmla="*/ 5802312 h 6858000"/>
              <a:gd name="connsiteX26" fmla="*/ 52388 w 4802188"/>
              <a:gd name="connsiteY26" fmla="*/ 5762625 h 6858000"/>
              <a:gd name="connsiteX27" fmla="*/ 34925 w 4802188"/>
              <a:gd name="connsiteY27" fmla="*/ 5721350 h 6858000"/>
              <a:gd name="connsiteX28" fmla="*/ 20638 w 4802188"/>
              <a:gd name="connsiteY28" fmla="*/ 5675312 h 6858000"/>
              <a:gd name="connsiteX29" fmla="*/ 11113 w 4802188"/>
              <a:gd name="connsiteY29" fmla="*/ 5622925 h 6858000"/>
              <a:gd name="connsiteX30" fmla="*/ 1588 w 4802188"/>
              <a:gd name="connsiteY30" fmla="*/ 5562600 h 6858000"/>
              <a:gd name="connsiteX31" fmla="*/ 0 w 4802188"/>
              <a:gd name="connsiteY31" fmla="*/ 5494337 h 6858000"/>
              <a:gd name="connsiteX32" fmla="*/ 1588 w 4802188"/>
              <a:gd name="connsiteY32" fmla="*/ 5426075 h 6858000"/>
              <a:gd name="connsiteX33" fmla="*/ 11113 w 4802188"/>
              <a:gd name="connsiteY33" fmla="*/ 5365750 h 6858000"/>
              <a:gd name="connsiteX34" fmla="*/ 20638 w 4802188"/>
              <a:gd name="connsiteY34" fmla="*/ 5313362 h 6858000"/>
              <a:gd name="connsiteX35" fmla="*/ 34925 w 4802188"/>
              <a:gd name="connsiteY35" fmla="*/ 5268912 h 6858000"/>
              <a:gd name="connsiteX36" fmla="*/ 52388 w 4802188"/>
              <a:gd name="connsiteY36" fmla="*/ 5226050 h 6858000"/>
              <a:gd name="connsiteX37" fmla="*/ 69850 w 4802188"/>
              <a:gd name="connsiteY37" fmla="*/ 5186362 h 6858000"/>
              <a:gd name="connsiteX38" fmla="*/ 88900 w 4802188"/>
              <a:gd name="connsiteY38" fmla="*/ 5149850 h 6858000"/>
              <a:gd name="connsiteX39" fmla="*/ 107950 w 4802188"/>
              <a:gd name="connsiteY39" fmla="*/ 5114925 h 6858000"/>
              <a:gd name="connsiteX40" fmla="*/ 127000 w 4802188"/>
              <a:gd name="connsiteY40" fmla="*/ 5075237 h 6858000"/>
              <a:gd name="connsiteX41" fmla="*/ 142875 w 4802188"/>
              <a:gd name="connsiteY41" fmla="*/ 5033962 h 6858000"/>
              <a:gd name="connsiteX42" fmla="*/ 157163 w 4802188"/>
              <a:gd name="connsiteY42" fmla="*/ 4987925 h 6858000"/>
              <a:gd name="connsiteX43" fmla="*/ 168275 w 4802188"/>
              <a:gd name="connsiteY43" fmla="*/ 4935537 h 6858000"/>
              <a:gd name="connsiteX44" fmla="*/ 176213 w 4802188"/>
              <a:gd name="connsiteY44" fmla="*/ 4875212 h 6858000"/>
              <a:gd name="connsiteX45" fmla="*/ 179388 w 4802188"/>
              <a:gd name="connsiteY45" fmla="*/ 4806950 h 6858000"/>
              <a:gd name="connsiteX46" fmla="*/ 176213 w 4802188"/>
              <a:gd name="connsiteY46" fmla="*/ 4738687 h 6858000"/>
              <a:gd name="connsiteX47" fmla="*/ 168275 w 4802188"/>
              <a:gd name="connsiteY47" fmla="*/ 4678362 h 6858000"/>
              <a:gd name="connsiteX48" fmla="*/ 157163 w 4802188"/>
              <a:gd name="connsiteY48" fmla="*/ 4625975 h 6858000"/>
              <a:gd name="connsiteX49" fmla="*/ 142875 w 4802188"/>
              <a:gd name="connsiteY49" fmla="*/ 4579937 h 6858000"/>
              <a:gd name="connsiteX50" fmla="*/ 127000 w 4802188"/>
              <a:gd name="connsiteY50" fmla="*/ 4537075 h 6858000"/>
              <a:gd name="connsiteX51" fmla="*/ 107950 w 4802188"/>
              <a:gd name="connsiteY51" fmla="*/ 4498975 h 6858000"/>
              <a:gd name="connsiteX52" fmla="*/ 69850 w 4802188"/>
              <a:gd name="connsiteY52" fmla="*/ 4424362 h 6858000"/>
              <a:gd name="connsiteX53" fmla="*/ 52388 w 4802188"/>
              <a:gd name="connsiteY53" fmla="*/ 4386262 h 6858000"/>
              <a:gd name="connsiteX54" fmla="*/ 34925 w 4802188"/>
              <a:gd name="connsiteY54" fmla="*/ 4343400 h 6858000"/>
              <a:gd name="connsiteX55" fmla="*/ 20638 w 4802188"/>
              <a:gd name="connsiteY55" fmla="*/ 4297362 h 6858000"/>
              <a:gd name="connsiteX56" fmla="*/ 11113 w 4802188"/>
              <a:gd name="connsiteY56" fmla="*/ 4244975 h 6858000"/>
              <a:gd name="connsiteX57" fmla="*/ 1588 w 4802188"/>
              <a:gd name="connsiteY57" fmla="*/ 4186237 h 6858000"/>
              <a:gd name="connsiteX58" fmla="*/ 0 w 4802188"/>
              <a:gd name="connsiteY58" fmla="*/ 4116387 h 6858000"/>
              <a:gd name="connsiteX59" fmla="*/ 1588 w 4802188"/>
              <a:gd name="connsiteY59" fmla="*/ 4048125 h 6858000"/>
              <a:gd name="connsiteX60" fmla="*/ 11113 w 4802188"/>
              <a:gd name="connsiteY60" fmla="*/ 3987800 h 6858000"/>
              <a:gd name="connsiteX61" fmla="*/ 20638 w 4802188"/>
              <a:gd name="connsiteY61" fmla="*/ 3935412 h 6858000"/>
              <a:gd name="connsiteX62" fmla="*/ 34925 w 4802188"/>
              <a:gd name="connsiteY62" fmla="*/ 3890962 h 6858000"/>
              <a:gd name="connsiteX63" fmla="*/ 52388 w 4802188"/>
              <a:gd name="connsiteY63" fmla="*/ 3848100 h 6858000"/>
              <a:gd name="connsiteX64" fmla="*/ 69850 w 4802188"/>
              <a:gd name="connsiteY64" fmla="*/ 3811587 h 6858000"/>
              <a:gd name="connsiteX65" fmla="*/ 107950 w 4802188"/>
              <a:gd name="connsiteY65" fmla="*/ 3736975 h 6858000"/>
              <a:gd name="connsiteX66" fmla="*/ 127000 w 4802188"/>
              <a:gd name="connsiteY66" fmla="*/ 3697287 h 6858000"/>
              <a:gd name="connsiteX67" fmla="*/ 142875 w 4802188"/>
              <a:gd name="connsiteY67" fmla="*/ 3656012 h 6858000"/>
              <a:gd name="connsiteX68" fmla="*/ 157163 w 4802188"/>
              <a:gd name="connsiteY68" fmla="*/ 3609975 h 6858000"/>
              <a:gd name="connsiteX69" fmla="*/ 168275 w 4802188"/>
              <a:gd name="connsiteY69" fmla="*/ 3557587 h 6858000"/>
              <a:gd name="connsiteX70" fmla="*/ 176213 w 4802188"/>
              <a:gd name="connsiteY70" fmla="*/ 3497262 h 6858000"/>
              <a:gd name="connsiteX71" fmla="*/ 179388 w 4802188"/>
              <a:gd name="connsiteY71" fmla="*/ 3427412 h 6858000"/>
              <a:gd name="connsiteX72" fmla="*/ 176213 w 4802188"/>
              <a:gd name="connsiteY72" fmla="*/ 3360737 h 6858000"/>
              <a:gd name="connsiteX73" fmla="*/ 168275 w 4802188"/>
              <a:gd name="connsiteY73" fmla="*/ 3300412 h 6858000"/>
              <a:gd name="connsiteX74" fmla="*/ 157163 w 4802188"/>
              <a:gd name="connsiteY74" fmla="*/ 3248025 h 6858000"/>
              <a:gd name="connsiteX75" fmla="*/ 142875 w 4802188"/>
              <a:gd name="connsiteY75" fmla="*/ 3201987 h 6858000"/>
              <a:gd name="connsiteX76" fmla="*/ 127000 w 4802188"/>
              <a:gd name="connsiteY76" fmla="*/ 3160712 h 6858000"/>
              <a:gd name="connsiteX77" fmla="*/ 107950 w 4802188"/>
              <a:gd name="connsiteY77" fmla="*/ 3121025 h 6858000"/>
              <a:gd name="connsiteX78" fmla="*/ 88900 w 4802188"/>
              <a:gd name="connsiteY78" fmla="*/ 3084512 h 6858000"/>
              <a:gd name="connsiteX79" fmla="*/ 69850 w 4802188"/>
              <a:gd name="connsiteY79" fmla="*/ 3046412 h 6858000"/>
              <a:gd name="connsiteX80" fmla="*/ 52388 w 4802188"/>
              <a:gd name="connsiteY80" fmla="*/ 3009900 h 6858000"/>
              <a:gd name="connsiteX81" fmla="*/ 34925 w 4802188"/>
              <a:gd name="connsiteY81" fmla="*/ 2967037 h 6858000"/>
              <a:gd name="connsiteX82" fmla="*/ 20638 w 4802188"/>
              <a:gd name="connsiteY82" fmla="*/ 2922587 h 6858000"/>
              <a:gd name="connsiteX83" fmla="*/ 11113 w 4802188"/>
              <a:gd name="connsiteY83" fmla="*/ 2868612 h 6858000"/>
              <a:gd name="connsiteX84" fmla="*/ 1588 w 4802188"/>
              <a:gd name="connsiteY84" fmla="*/ 2809875 h 6858000"/>
              <a:gd name="connsiteX85" fmla="*/ 0 w 4802188"/>
              <a:gd name="connsiteY85" fmla="*/ 2741612 h 6858000"/>
              <a:gd name="connsiteX86" fmla="*/ 1588 w 4802188"/>
              <a:gd name="connsiteY86" fmla="*/ 2671762 h 6858000"/>
              <a:gd name="connsiteX87" fmla="*/ 11113 w 4802188"/>
              <a:gd name="connsiteY87" fmla="*/ 2613025 h 6858000"/>
              <a:gd name="connsiteX88" fmla="*/ 20638 w 4802188"/>
              <a:gd name="connsiteY88" fmla="*/ 2560637 h 6858000"/>
              <a:gd name="connsiteX89" fmla="*/ 34925 w 4802188"/>
              <a:gd name="connsiteY89" fmla="*/ 2513012 h 6858000"/>
              <a:gd name="connsiteX90" fmla="*/ 52388 w 4802188"/>
              <a:gd name="connsiteY90" fmla="*/ 2471737 h 6858000"/>
              <a:gd name="connsiteX91" fmla="*/ 69850 w 4802188"/>
              <a:gd name="connsiteY91" fmla="*/ 2433637 h 6858000"/>
              <a:gd name="connsiteX92" fmla="*/ 88900 w 4802188"/>
              <a:gd name="connsiteY92" fmla="*/ 2395537 h 6858000"/>
              <a:gd name="connsiteX93" fmla="*/ 107950 w 4802188"/>
              <a:gd name="connsiteY93" fmla="*/ 2359025 h 6858000"/>
              <a:gd name="connsiteX94" fmla="*/ 127000 w 4802188"/>
              <a:gd name="connsiteY94" fmla="*/ 2319337 h 6858000"/>
              <a:gd name="connsiteX95" fmla="*/ 142875 w 4802188"/>
              <a:gd name="connsiteY95" fmla="*/ 2278062 h 6858000"/>
              <a:gd name="connsiteX96" fmla="*/ 157163 w 4802188"/>
              <a:gd name="connsiteY96" fmla="*/ 2232025 h 6858000"/>
              <a:gd name="connsiteX97" fmla="*/ 168275 w 4802188"/>
              <a:gd name="connsiteY97" fmla="*/ 2179637 h 6858000"/>
              <a:gd name="connsiteX98" fmla="*/ 176213 w 4802188"/>
              <a:gd name="connsiteY98" fmla="*/ 2119312 h 6858000"/>
              <a:gd name="connsiteX99" fmla="*/ 179388 w 4802188"/>
              <a:gd name="connsiteY99" fmla="*/ 2051050 h 6858000"/>
              <a:gd name="connsiteX100" fmla="*/ 176213 w 4802188"/>
              <a:gd name="connsiteY100" fmla="*/ 1982787 h 6858000"/>
              <a:gd name="connsiteX101" fmla="*/ 168275 w 4802188"/>
              <a:gd name="connsiteY101" fmla="*/ 1922462 h 6858000"/>
              <a:gd name="connsiteX102" fmla="*/ 157163 w 4802188"/>
              <a:gd name="connsiteY102" fmla="*/ 1870075 h 6858000"/>
              <a:gd name="connsiteX103" fmla="*/ 142875 w 4802188"/>
              <a:gd name="connsiteY103" fmla="*/ 1824037 h 6858000"/>
              <a:gd name="connsiteX104" fmla="*/ 127000 w 4802188"/>
              <a:gd name="connsiteY104" fmla="*/ 1782762 h 6858000"/>
              <a:gd name="connsiteX105" fmla="*/ 107950 w 4802188"/>
              <a:gd name="connsiteY105" fmla="*/ 1743075 h 6858000"/>
              <a:gd name="connsiteX106" fmla="*/ 88900 w 4802188"/>
              <a:gd name="connsiteY106" fmla="*/ 1708150 h 6858000"/>
              <a:gd name="connsiteX107" fmla="*/ 69850 w 4802188"/>
              <a:gd name="connsiteY107" fmla="*/ 1671637 h 6858000"/>
              <a:gd name="connsiteX108" fmla="*/ 52388 w 4802188"/>
              <a:gd name="connsiteY108" fmla="*/ 1631950 h 6858000"/>
              <a:gd name="connsiteX109" fmla="*/ 34925 w 4802188"/>
              <a:gd name="connsiteY109" fmla="*/ 1589087 h 6858000"/>
              <a:gd name="connsiteX110" fmla="*/ 20638 w 4802188"/>
              <a:gd name="connsiteY110" fmla="*/ 1544637 h 6858000"/>
              <a:gd name="connsiteX111" fmla="*/ 11113 w 4802188"/>
              <a:gd name="connsiteY111" fmla="*/ 1492250 h 6858000"/>
              <a:gd name="connsiteX112" fmla="*/ 1588 w 4802188"/>
              <a:gd name="connsiteY112" fmla="*/ 1431925 h 6858000"/>
              <a:gd name="connsiteX113" fmla="*/ 0 w 4802188"/>
              <a:gd name="connsiteY113" fmla="*/ 1363662 h 6858000"/>
              <a:gd name="connsiteX114" fmla="*/ 1588 w 4802188"/>
              <a:gd name="connsiteY114" fmla="*/ 1295400 h 6858000"/>
              <a:gd name="connsiteX115" fmla="*/ 11113 w 4802188"/>
              <a:gd name="connsiteY115" fmla="*/ 1235075 h 6858000"/>
              <a:gd name="connsiteX116" fmla="*/ 20638 w 4802188"/>
              <a:gd name="connsiteY116" fmla="*/ 1182687 h 6858000"/>
              <a:gd name="connsiteX117" fmla="*/ 34925 w 4802188"/>
              <a:gd name="connsiteY117" fmla="*/ 1136650 h 6858000"/>
              <a:gd name="connsiteX118" fmla="*/ 52388 w 4802188"/>
              <a:gd name="connsiteY118" fmla="*/ 1095375 h 6858000"/>
              <a:gd name="connsiteX119" fmla="*/ 69850 w 4802188"/>
              <a:gd name="connsiteY119" fmla="*/ 1055687 h 6858000"/>
              <a:gd name="connsiteX120" fmla="*/ 88900 w 4802188"/>
              <a:gd name="connsiteY120" fmla="*/ 1017587 h 6858000"/>
              <a:gd name="connsiteX121" fmla="*/ 107950 w 4802188"/>
              <a:gd name="connsiteY121" fmla="*/ 981075 h 6858000"/>
              <a:gd name="connsiteX122" fmla="*/ 127000 w 4802188"/>
              <a:gd name="connsiteY122" fmla="*/ 942975 h 6858000"/>
              <a:gd name="connsiteX123" fmla="*/ 142875 w 4802188"/>
              <a:gd name="connsiteY123" fmla="*/ 901700 h 6858000"/>
              <a:gd name="connsiteX124" fmla="*/ 157163 w 4802188"/>
              <a:gd name="connsiteY124" fmla="*/ 854075 h 6858000"/>
              <a:gd name="connsiteX125" fmla="*/ 168275 w 4802188"/>
              <a:gd name="connsiteY125" fmla="*/ 801687 h 6858000"/>
              <a:gd name="connsiteX126" fmla="*/ 176213 w 4802188"/>
              <a:gd name="connsiteY126" fmla="*/ 744537 h 6858000"/>
              <a:gd name="connsiteX127" fmla="*/ 179388 w 4802188"/>
              <a:gd name="connsiteY127" fmla="*/ 673100 h 6858000"/>
              <a:gd name="connsiteX128" fmla="*/ 176213 w 4802188"/>
              <a:gd name="connsiteY128" fmla="*/ 606425 h 6858000"/>
              <a:gd name="connsiteX129" fmla="*/ 168275 w 4802188"/>
              <a:gd name="connsiteY129" fmla="*/ 546100 h 6858000"/>
              <a:gd name="connsiteX130" fmla="*/ 157163 w 4802188"/>
              <a:gd name="connsiteY130" fmla="*/ 496887 h 6858000"/>
              <a:gd name="connsiteX131" fmla="*/ 142875 w 4802188"/>
              <a:gd name="connsiteY131" fmla="*/ 450850 h 6858000"/>
              <a:gd name="connsiteX132" fmla="*/ 127000 w 4802188"/>
              <a:gd name="connsiteY132" fmla="*/ 409575 h 6858000"/>
              <a:gd name="connsiteX133" fmla="*/ 109538 w 4802188"/>
              <a:gd name="connsiteY133" fmla="*/ 369887 h 6858000"/>
              <a:gd name="connsiteX134" fmla="*/ 92075 w 4802188"/>
              <a:gd name="connsiteY134" fmla="*/ 334962 h 6858000"/>
              <a:gd name="connsiteX135" fmla="*/ 73025 w 4802188"/>
              <a:gd name="connsiteY135" fmla="*/ 296862 h 6858000"/>
              <a:gd name="connsiteX136" fmla="*/ 53975 w 4802188"/>
              <a:gd name="connsiteY136" fmla="*/ 260350 h 6858000"/>
              <a:gd name="connsiteX137" fmla="*/ 38100 w 4802188"/>
              <a:gd name="connsiteY137" fmla="*/ 217487 h 6858000"/>
              <a:gd name="connsiteX138" fmla="*/ 22225 w 4802188"/>
              <a:gd name="connsiteY138" fmla="*/ 174625 h 6858000"/>
              <a:gd name="connsiteX139" fmla="*/ 12700 w 4802188"/>
              <a:gd name="connsiteY139" fmla="*/ 122237 h 6858000"/>
              <a:gd name="connsiteX140" fmla="*/ 4763 w 4802188"/>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solidFill>
            <a:schemeClr val="accent1">
              <a:lumMod val="50000"/>
              <a:alpha val="25000"/>
            </a:schemeClr>
          </a:solidFill>
          <a:ln w="0">
            <a:noFill/>
            <a:prstDash val="solid"/>
            <a:round/>
            <a:headEnd/>
            <a:tailEnd/>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2A4AA979-271F-4D6E-8CF1-8647ADD7FB6A}"/>
              </a:ext>
            </a:extLst>
          </p:cNvPr>
          <p:cNvSpPr txBox="1">
            <a:spLocks/>
          </p:cNvSpPr>
          <p:nvPr/>
        </p:nvSpPr>
        <p:spPr>
          <a:xfrm>
            <a:off x="8016641" y="222285"/>
            <a:ext cx="3956442" cy="193224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Data sources – </a:t>
            </a:r>
            <a: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t>Individual Researchers</a:t>
            </a:r>
          </a:p>
        </p:txBody>
      </p:sp>
      <p:sp>
        <p:nvSpPr>
          <p:cNvPr id="18" name="Freeform: Shape 17">
            <a:extLst>
              <a:ext uri="{FF2B5EF4-FFF2-40B4-BE49-F238E27FC236}">
                <a16:creationId xmlns:a16="http://schemas.microsoft.com/office/drawing/2014/main" id="{740D8E28-91B5-42B0-9D6C-B777D8AD9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713579" cy="6858000"/>
          </a:xfrm>
          <a:custGeom>
            <a:avLst/>
            <a:gdLst>
              <a:gd name="connsiteX0" fmla="*/ 0 w 7713579"/>
              <a:gd name="connsiteY0" fmla="*/ 0 h 6858000"/>
              <a:gd name="connsiteX1" fmla="*/ 7534191 w 7713579"/>
              <a:gd name="connsiteY1" fmla="*/ 0 h 6858000"/>
              <a:gd name="connsiteX2" fmla="*/ 7538954 w 7713579"/>
              <a:gd name="connsiteY2" fmla="*/ 66675 h 6858000"/>
              <a:gd name="connsiteX3" fmla="*/ 7546891 w 7713579"/>
              <a:gd name="connsiteY3" fmla="*/ 122237 h 6858000"/>
              <a:gd name="connsiteX4" fmla="*/ 7556416 w 7713579"/>
              <a:gd name="connsiteY4" fmla="*/ 174625 h 6858000"/>
              <a:gd name="connsiteX5" fmla="*/ 7572291 w 7713579"/>
              <a:gd name="connsiteY5" fmla="*/ 217487 h 6858000"/>
              <a:gd name="connsiteX6" fmla="*/ 7588166 w 7713579"/>
              <a:gd name="connsiteY6" fmla="*/ 260350 h 6858000"/>
              <a:gd name="connsiteX7" fmla="*/ 7607216 w 7713579"/>
              <a:gd name="connsiteY7" fmla="*/ 296862 h 6858000"/>
              <a:gd name="connsiteX8" fmla="*/ 7626266 w 7713579"/>
              <a:gd name="connsiteY8" fmla="*/ 334962 h 6858000"/>
              <a:gd name="connsiteX9" fmla="*/ 7643729 w 7713579"/>
              <a:gd name="connsiteY9" fmla="*/ 369887 h 6858000"/>
              <a:gd name="connsiteX10" fmla="*/ 7661191 w 7713579"/>
              <a:gd name="connsiteY10" fmla="*/ 409575 h 6858000"/>
              <a:gd name="connsiteX11" fmla="*/ 7677066 w 7713579"/>
              <a:gd name="connsiteY11" fmla="*/ 450850 h 6858000"/>
              <a:gd name="connsiteX12" fmla="*/ 7691354 w 7713579"/>
              <a:gd name="connsiteY12" fmla="*/ 496887 h 6858000"/>
              <a:gd name="connsiteX13" fmla="*/ 7702466 w 7713579"/>
              <a:gd name="connsiteY13" fmla="*/ 546100 h 6858000"/>
              <a:gd name="connsiteX14" fmla="*/ 7710404 w 7713579"/>
              <a:gd name="connsiteY14" fmla="*/ 606425 h 6858000"/>
              <a:gd name="connsiteX15" fmla="*/ 7713579 w 7713579"/>
              <a:gd name="connsiteY15" fmla="*/ 673100 h 6858000"/>
              <a:gd name="connsiteX16" fmla="*/ 7710404 w 7713579"/>
              <a:gd name="connsiteY16" fmla="*/ 744537 h 6858000"/>
              <a:gd name="connsiteX17" fmla="*/ 7702466 w 7713579"/>
              <a:gd name="connsiteY17" fmla="*/ 801687 h 6858000"/>
              <a:gd name="connsiteX18" fmla="*/ 7691354 w 7713579"/>
              <a:gd name="connsiteY18" fmla="*/ 854075 h 6858000"/>
              <a:gd name="connsiteX19" fmla="*/ 7677066 w 7713579"/>
              <a:gd name="connsiteY19" fmla="*/ 901700 h 6858000"/>
              <a:gd name="connsiteX20" fmla="*/ 7661191 w 7713579"/>
              <a:gd name="connsiteY20" fmla="*/ 942975 h 6858000"/>
              <a:gd name="connsiteX21" fmla="*/ 7642141 w 7713579"/>
              <a:gd name="connsiteY21" fmla="*/ 981075 h 6858000"/>
              <a:gd name="connsiteX22" fmla="*/ 7623091 w 7713579"/>
              <a:gd name="connsiteY22" fmla="*/ 1017587 h 6858000"/>
              <a:gd name="connsiteX23" fmla="*/ 7604041 w 7713579"/>
              <a:gd name="connsiteY23" fmla="*/ 1055687 h 6858000"/>
              <a:gd name="connsiteX24" fmla="*/ 7586579 w 7713579"/>
              <a:gd name="connsiteY24" fmla="*/ 1095375 h 6858000"/>
              <a:gd name="connsiteX25" fmla="*/ 7569116 w 7713579"/>
              <a:gd name="connsiteY25" fmla="*/ 1136650 h 6858000"/>
              <a:gd name="connsiteX26" fmla="*/ 7554829 w 7713579"/>
              <a:gd name="connsiteY26" fmla="*/ 1182687 h 6858000"/>
              <a:gd name="connsiteX27" fmla="*/ 7545304 w 7713579"/>
              <a:gd name="connsiteY27" fmla="*/ 1235075 h 6858000"/>
              <a:gd name="connsiteX28" fmla="*/ 7535779 w 7713579"/>
              <a:gd name="connsiteY28" fmla="*/ 1295400 h 6858000"/>
              <a:gd name="connsiteX29" fmla="*/ 7534191 w 7713579"/>
              <a:gd name="connsiteY29" fmla="*/ 1363662 h 6858000"/>
              <a:gd name="connsiteX30" fmla="*/ 7535779 w 7713579"/>
              <a:gd name="connsiteY30" fmla="*/ 1431925 h 6858000"/>
              <a:gd name="connsiteX31" fmla="*/ 7545304 w 7713579"/>
              <a:gd name="connsiteY31" fmla="*/ 1492250 h 6858000"/>
              <a:gd name="connsiteX32" fmla="*/ 7554829 w 7713579"/>
              <a:gd name="connsiteY32" fmla="*/ 1544637 h 6858000"/>
              <a:gd name="connsiteX33" fmla="*/ 7569116 w 7713579"/>
              <a:gd name="connsiteY33" fmla="*/ 1589087 h 6858000"/>
              <a:gd name="connsiteX34" fmla="*/ 7586579 w 7713579"/>
              <a:gd name="connsiteY34" fmla="*/ 1631950 h 6858000"/>
              <a:gd name="connsiteX35" fmla="*/ 7604041 w 7713579"/>
              <a:gd name="connsiteY35" fmla="*/ 1671637 h 6858000"/>
              <a:gd name="connsiteX36" fmla="*/ 7623091 w 7713579"/>
              <a:gd name="connsiteY36" fmla="*/ 1708150 h 6858000"/>
              <a:gd name="connsiteX37" fmla="*/ 7642141 w 7713579"/>
              <a:gd name="connsiteY37" fmla="*/ 1743075 h 6858000"/>
              <a:gd name="connsiteX38" fmla="*/ 7661191 w 7713579"/>
              <a:gd name="connsiteY38" fmla="*/ 1782762 h 6858000"/>
              <a:gd name="connsiteX39" fmla="*/ 7677066 w 7713579"/>
              <a:gd name="connsiteY39" fmla="*/ 1824037 h 6858000"/>
              <a:gd name="connsiteX40" fmla="*/ 7691354 w 7713579"/>
              <a:gd name="connsiteY40" fmla="*/ 1870075 h 6858000"/>
              <a:gd name="connsiteX41" fmla="*/ 7702466 w 7713579"/>
              <a:gd name="connsiteY41" fmla="*/ 1922462 h 6858000"/>
              <a:gd name="connsiteX42" fmla="*/ 7710404 w 7713579"/>
              <a:gd name="connsiteY42" fmla="*/ 1982787 h 6858000"/>
              <a:gd name="connsiteX43" fmla="*/ 7713579 w 7713579"/>
              <a:gd name="connsiteY43" fmla="*/ 2051050 h 6858000"/>
              <a:gd name="connsiteX44" fmla="*/ 7710404 w 7713579"/>
              <a:gd name="connsiteY44" fmla="*/ 2119312 h 6858000"/>
              <a:gd name="connsiteX45" fmla="*/ 7702466 w 7713579"/>
              <a:gd name="connsiteY45" fmla="*/ 2179637 h 6858000"/>
              <a:gd name="connsiteX46" fmla="*/ 7691354 w 7713579"/>
              <a:gd name="connsiteY46" fmla="*/ 2232025 h 6858000"/>
              <a:gd name="connsiteX47" fmla="*/ 7677066 w 7713579"/>
              <a:gd name="connsiteY47" fmla="*/ 2278062 h 6858000"/>
              <a:gd name="connsiteX48" fmla="*/ 7661191 w 7713579"/>
              <a:gd name="connsiteY48" fmla="*/ 2319337 h 6858000"/>
              <a:gd name="connsiteX49" fmla="*/ 7642141 w 7713579"/>
              <a:gd name="connsiteY49" fmla="*/ 2359025 h 6858000"/>
              <a:gd name="connsiteX50" fmla="*/ 7623091 w 7713579"/>
              <a:gd name="connsiteY50" fmla="*/ 2395537 h 6858000"/>
              <a:gd name="connsiteX51" fmla="*/ 7604041 w 7713579"/>
              <a:gd name="connsiteY51" fmla="*/ 2433637 h 6858000"/>
              <a:gd name="connsiteX52" fmla="*/ 7586579 w 7713579"/>
              <a:gd name="connsiteY52" fmla="*/ 2471737 h 6858000"/>
              <a:gd name="connsiteX53" fmla="*/ 7569116 w 7713579"/>
              <a:gd name="connsiteY53" fmla="*/ 2513012 h 6858000"/>
              <a:gd name="connsiteX54" fmla="*/ 7554829 w 7713579"/>
              <a:gd name="connsiteY54" fmla="*/ 2560637 h 6858000"/>
              <a:gd name="connsiteX55" fmla="*/ 7545304 w 7713579"/>
              <a:gd name="connsiteY55" fmla="*/ 2613025 h 6858000"/>
              <a:gd name="connsiteX56" fmla="*/ 7535779 w 7713579"/>
              <a:gd name="connsiteY56" fmla="*/ 2671762 h 6858000"/>
              <a:gd name="connsiteX57" fmla="*/ 7534191 w 7713579"/>
              <a:gd name="connsiteY57" fmla="*/ 2741612 h 6858000"/>
              <a:gd name="connsiteX58" fmla="*/ 7535779 w 7713579"/>
              <a:gd name="connsiteY58" fmla="*/ 2809875 h 6858000"/>
              <a:gd name="connsiteX59" fmla="*/ 7545304 w 7713579"/>
              <a:gd name="connsiteY59" fmla="*/ 2868612 h 6858000"/>
              <a:gd name="connsiteX60" fmla="*/ 7554829 w 7713579"/>
              <a:gd name="connsiteY60" fmla="*/ 2922587 h 6858000"/>
              <a:gd name="connsiteX61" fmla="*/ 7569116 w 7713579"/>
              <a:gd name="connsiteY61" fmla="*/ 2967037 h 6858000"/>
              <a:gd name="connsiteX62" fmla="*/ 7586579 w 7713579"/>
              <a:gd name="connsiteY62" fmla="*/ 3009900 h 6858000"/>
              <a:gd name="connsiteX63" fmla="*/ 7604041 w 7713579"/>
              <a:gd name="connsiteY63" fmla="*/ 3046412 h 6858000"/>
              <a:gd name="connsiteX64" fmla="*/ 7623091 w 7713579"/>
              <a:gd name="connsiteY64" fmla="*/ 3084512 h 6858000"/>
              <a:gd name="connsiteX65" fmla="*/ 7642141 w 7713579"/>
              <a:gd name="connsiteY65" fmla="*/ 3121025 h 6858000"/>
              <a:gd name="connsiteX66" fmla="*/ 7661191 w 7713579"/>
              <a:gd name="connsiteY66" fmla="*/ 3160712 h 6858000"/>
              <a:gd name="connsiteX67" fmla="*/ 7677066 w 7713579"/>
              <a:gd name="connsiteY67" fmla="*/ 3201987 h 6858000"/>
              <a:gd name="connsiteX68" fmla="*/ 7691354 w 7713579"/>
              <a:gd name="connsiteY68" fmla="*/ 3248025 h 6858000"/>
              <a:gd name="connsiteX69" fmla="*/ 7702466 w 7713579"/>
              <a:gd name="connsiteY69" fmla="*/ 3300412 h 6858000"/>
              <a:gd name="connsiteX70" fmla="*/ 7710404 w 7713579"/>
              <a:gd name="connsiteY70" fmla="*/ 3360737 h 6858000"/>
              <a:gd name="connsiteX71" fmla="*/ 7713579 w 7713579"/>
              <a:gd name="connsiteY71" fmla="*/ 3427412 h 6858000"/>
              <a:gd name="connsiteX72" fmla="*/ 7710404 w 7713579"/>
              <a:gd name="connsiteY72" fmla="*/ 3497262 h 6858000"/>
              <a:gd name="connsiteX73" fmla="*/ 7702466 w 7713579"/>
              <a:gd name="connsiteY73" fmla="*/ 3557587 h 6858000"/>
              <a:gd name="connsiteX74" fmla="*/ 7691354 w 7713579"/>
              <a:gd name="connsiteY74" fmla="*/ 3609975 h 6858000"/>
              <a:gd name="connsiteX75" fmla="*/ 7677066 w 7713579"/>
              <a:gd name="connsiteY75" fmla="*/ 3656012 h 6858000"/>
              <a:gd name="connsiteX76" fmla="*/ 7661191 w 7713579"/>
              <a:gd name="connsiteY76" fmla="*/ 3697287 h 6858000"/>
              <a:gd name="connsiteX77" fmla="*/ 7642141 w 7713579"/>
              <a:gd name="connsiteY77" fmla="*/ 3736975 h 6858000"/>
              <a:gd name="connsiteX78" fmla="*/ 7604041 w 7713579"/>
              <a:gd name="connsiteY78" fmla="*/ 3811587 h 6858000"/>
              <a:gd name="connsiteX79" fmla="*/ 7586579 w 7713579"/>
              <a:gd name="connsiteY79" fmla="*/ 3848100 h 6858000"/>
              <a:gd name="connsiteX80" fmla="*/ 7569116 w 7713579"/>
              <a:gd name="connsiteY80" fmla="*/ 3890962 h 6858000"/>
              <a:gd name="connsiteX81" fmla="*/ 7554829 w 7713579"/>
              <a:gd name="connsiteY81" fmla="*/ 3935412 h 6858000"/>
              <a:gd name="connsiteX82" fmla="*/ 7545304 w 7713579"/>
              <a:gd name="connsiteY82" fmla="*/ 3987800 h 6858000"/>
              <a:gd name="connsiteX83" fmla="*/ 7535779 w 7713579"/>
              <a:gd name="connsiteY83" fmla="*/ 4048125 h 6858000"/>
              <a:gd name="connsiteX84" fmla="*/ 7534191 w 7713579"/>
              <a:gd name="connsiteY84" fmla="*/ 4116387 h 6858000"/>
              <a:gd name="connsiteX85" fmla="*/ 7535779 w 7713579"/>
              <a:gd name="connsiteY85" fmla="*/ 4186237 h 6858000"/>
              <a:gd name="connsiteX86" fmla="*/ 7545304 w 7713579"/>
              <a:gd name="connsiteY86" fmla="*/ 4244975 h 6858000"/>
              <a:gd name="connsiteX87" fmla="*/ 7554829 w 7713579"/>
              <a:gd name="connsiteY87" fmla="*/ 4297362 h 6858000"/>
              <a:gd name="connsiteX88" fmla="*/ 7569116 w 7713579"/>
              <a:gd name="connsiteY88" fmla="*/ 4343400 h 6858000"/>
              <a:gd name="connsiteX89" fmla="*/ 7586579 w 7713579"/>
              <a:gd name="connsiteY89" fmla="*/ 4386262 h 6858000"/>
              <a:gd name="connsiteX90" fmla="*/ 7604041 w 7713579"/>
              <a:gd name="connsiteY90" fmla="*/ 4424362 h 6858000"/>
              <a:gd name="connsiteX91" fmla="*/ 7642141 w 7713579"/>
              <a:gd name="connsiteY91" fmla="*/ 4498975 h 6858000"/>
              <a:gd name="connsiteX92" fmla="*/ 7661191 w 7713579"/>
              <a:gd name="connsiteY92" fmla="*/ 4537075 h 6858000"/>
              <a:gd name="connsiteX93" fmla="*/ 7677066 w 7713579"/>
              <a:gd name="connsiteY93" fmla="*/ 4579937 h 6858000"/>
              <a:gd name="connsiteX94" fmla="*/ 7691354 w 7713579"/>
              <a:gd name="connsiteY94" fmla="*/ 4625975 h 6858000"/>
              <a:gd name="connsiteX95" fmla="*/ 7702466 w 7713579"/>
              <a:gd name="connsiteY95" fmla="*/ 4678362 h 6858000"/>
              <a:gd name="connsiteX96" fmla="*/ 7710404 w 7713579"/>
              <a:gd name="connsiteY96" fmla="*/ 4738687 h 6858000"/>
              <a:gd name="connsiteX97" fmla="*/ 7713579 w 7713579"/>
              <a:gd name="connsiteY97" fmla="*/ 4806950 h 6858000"/>
              <a:gd name="connsiteX98" fmla="*/ 7710404 w 7713579"/>
              <a:gd name="connsiteY98" fmla="*/ 4875212 h 6858000"/>
              <a:gd name="connsiteX99" fmla="*/ 7702466 w 7713579"/>
              <a:gd name="connsiteY99" fmla="*/ 4935537 h 6858000"/>
              <a:gd name="connsiteX100" fmla="*/ 7691354 w 7713579"/>
              <a:gd name="connsiteY100" fmla="*/ 4987925 h 6858000"/>
              <a:gd name="connsiteX101" fmla="*/ 7677066 w 7713579"/>
              <a:gd name="connsiteY101" fmla="*/ 5033962 h 6858000"/>
              <a:gd name="connsiteX102" fmla="*/ 7661191 w 7713579"/>
              <a:gd name="connsiteY102" fmla="*/ 5075237 h 6858000"/>
              <a:gd name="connsiteX103" fmla="*/ 7642141 w 7713579"/>
              <a:gd name="connsiteY103" fmla="*/ 5114925 h 6858000"/>
              <a:gd name="connsiteX104" fmla="*/ 7623091 w 7713579"/>
              <a:gd name="connsiteY104" fmla="*/ 5149850 h 6858000"/>
              <a:gd name="connsiteX105" fmla="*/ 7604041 w 7713579"/>
              <a:gd name="connsiteY105" fmla="*/ 5186362 h 6858000"/>
              <a:gd name="connsiteX106" fmla="*/ 7586579 w 7713579"/>
              <a:gd name="connsiteY106" fmla="*/ 5226050 h 6858000"/>
              <a:gd name="connsiteX107" fmla="*/ 7569116 w 7713579"/>
              <a:gd name="connsiteY107" fmla="*/ 5268912 h 6858000"/>
              <a:gd name="connsiteX108" fmla="*/ 7554829 w 7713579"/>
              <a:gd name="connsiteY108" fmla="*/ 5313362 h 6858000"/>
              <a:gd name="connsiteX109" fmla="*/ 7545304 w 7713579"/>
              <a:gd name="connsiteY109" fmla="*/ 5365750 h 6858000"/>
              <a:gd name="connsiteX110" fmla="*/ 7535779 w 7713579"/>
              <a:gd name="connsiteY110" fmla="*/ 5426075 h 6858000"/>
              <a:gd name="connsiteX111" fmla="*/ 7534191 w 7713579"/>
              <a:gd name="connsiteY111" fmla="*/ 5494337 h 6858000"/>
              <a:gd name="connsiteX112" fmla="*/ 7535779 w 7713579"/>
              <a:gd name="connsiteY112" fmla="*/ 5562600 h 6858000"/>
              <a:gd name="connsiteX113" fmla="*/ 7545304 w 7713579"/>
              <a:gd name="connsiteY113" fmla="*/ 5622925 h 6858000"/>
              <a:gd name="connsiteX114" fmla="*/ 7554829 w 7713579"/>
              <a:gd name="connsiteY114" fmla="*/ 5675312 h 6858000"/>
              <a:gd name="connsiteX115" fmla="*/ 7569116 w 7713579"/>
              <a:gd name="connsiteY115" fmla="*/ 5721350 h 6858000"/>
              <a:gd name="connsiteX116" fmla="*/ 7586579 w 7713579"/>
              <a:gd name="connsiteY116" fmla="*/ 5762625 h 6858000"/>
              <a:gd name="connsiteX117" fmla="*/ 7604041 w 7713579"/>
              <a:gd name="connsiteY117" fmla="*/ 5802312 h 6858000"/>
              <a:gd name="connsiteX118" fmla="*/ 7623091 w 7713579"/>
              <a:gd name="connsiteY118" fmla="*/ 5840412 h 6858000"/>
              <a:gd name="connsiteX119" fmla="*/ 7642141 w 7713579"/>
              <a:gd name="connsiteY119" fmla="*/ 5876925 h 6858000"/>
              <a:gd name="connsiteX120" fmla="*/ 7661191 w 7713579"/>
              <a:gd name="connsiteY120" fmla="*/ 5915025 h 6858000"/>
              <a:gd name="connsiteX121" fmla="*/ 7677066 w 7713579"/>
              <a:gd name="connsiteY121" fmla="*/ 5956300 h 6858000"/>
              <a:gd name="connsiteX122" fmla="*/ 7691354 w 7713579"/>
              <a:gd name="connsiteY122" fmla="*/ 6003925 h 6858000"/>
              <a:gd name="connsiteX123" fmla="*/ 7702466 w 7713579"/>
              <a:gd name="connsiteY123" fmla="*/ 6056312 h 6858000"/>
              <a:gd name="connsiteX124" fmla="*/ 7710404 w 7713579"/>
              <a:gd name="connsiteY124" fmla="*/ 6113462 h 6858000"/>
              <a:gd name="connsiteX125" fmla="*/ 7713579 w 7713579"/>
              <a:gd name="connsiteY125" fmla="*/ 6183312 h 6858000"/>
              <a:gd name="connsiteX126" fmla="*/ 7710404 w 7713579"/>
              <a:gd name="connsiteY126" fmla="*/ 6251575 h 6858000"/>
              <a:gd name="connsiteX127" fmla="*/ 7702466 w 7713579"/>
              <a:gd name="connsiteY127" fmla="*/ 6311900 h 6858000"/>
              <a:gd name="connsiteX128" fmla="*/ 7691354 w 7713579"/>
              <a:gd name="connsiteY128" fmla="*/ 6361112 h 6858000"/>
              <a:gd name="connsiteX129" fmla="*/ 7677066 w 7713579"/>
              <a:gd name="connsiteY129" fmla="*/ 6407150 h 6858000"/>
              <a:gd name="connsiteX130" fmla="*/ 7661191 w 7713579"/>
              <a:gd name="connsiteY130" fmla="*/ 6448425 h 6858000"/>
              <a:gd name="connsiteX131" fmla="*/ 7643729 w 7713579"/>
              <a:gd name="connsiteY131" fmla="*/ 6488112 h 6858000"/>
              <a:gd name="connsiteX132" fmla="*/ 7626266 w 7713579"/>
              <a:gd name="connsiteY132" fmla="*/ 6523037 h 6858000"/>
              <a:gd name="connsiteX133" fmla="*/ 7607216 w 7713579"/>
              <a:gd name="connsiteY133" fmla="*/ 6561137 h 6858000"/>
              <a:gd name="connsiteX134" fmla="*/ 7588166 w 7713579"/>
              <a:gd name="connsiteY134" fmla="*/ 6597650 h 6858000"/>
              <a:gd name="connsiteX135" fmla="*/ 7572291 w 7713579"/>
              <a:gd name="connsiteY135" fmla="*/ 6640512 h 6858000"/>
              <a:gd name="connsiteX136" fmla="*/ 7556416 w 7713579"/>
              <a:gd name="connsiteY136" fmla="*/ 6683375 h 6858000"/>
              <a:gd name="connsiteX137" fmla="*/ 7546891 w 7713579"/>
              <a:gd name="connsiteY137" fmla="*/ 6735762 h 6858000"/>
              <a:gd name="connsiteX138" fmla="*/ 7538954 w 7713579"/>
              <a:gd name="connsiteY138" fmla="*/ 6791325 h 6858000"/>
              <a:gd name="connsiteX139" fmla="*/ 7534191 w 7713579"/>
              <a:gd name="connsiteY139" fmla="*/ 6858000 h 6858000"/>
              <a:gd name="connsiteX140" fmla="*/ 0 w 7713579"/>
              <a:gd name="connsiteY140" fmla="*/ 6858000 h 6858000"/>
              <a:gd name="connsiteX141" fmla="*/ 0 w 7713579"/>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713579" h="6858000">
                <a:moveTo>
                  <a:pt x="0" y="0"/>
                </a:moveTo>
                <a:lnTo>
                  <a:pt x="7534191" y="0"/>
                </a:lnTo>
                <a:lnTo>
                  <a:pt x="7538954" y="66675"/>
                </a:lnTo>
                <a:lnTo>
                  <a:pt x="7546891" y="122237"/>
                </a:lnTo>
                <a:lnTo>
                  <a:pt x="7556416" y="174625"/>
                </a:lnTo>
                <a:lnTo>
                  <a:pt x="7572291" y="217487"/>
                </a:lnTo>
                <a:lnTo>
                  <a:pt x="7588166" y="260350"/>
                </a:lnTo>
                <a:lnTo>
                  <a:pt x="7607216" y="296862"/>
                </a:lnTo>
                <a:lnTo>
                  <a:pt x="7626266" y="334962"/>
                </a:lnTo>
                <a:lnTo>
                  <a:pt x="7643729" y="369887"/>
                </a:lnTo>
                <a:lnTo>
                  <a:pt x="7661191" y="409575"/>
                </a:lnTo>
                <a:lnTo>
                  <a:pt x="7677066" y="450850"/>
                </a:lnTo>
                <a:lnTo>
                  <a:pt x="7691354" y="496887"/>
                </a:lnTo>
                <a:lnTo>
                  <a:pt x="7702466" y="546100"/>
                </a:lnTo>
                <a:lnTo>
                  <a:pt x="7710404" y="606425"/>
                </a:lnTo>
                <a:lnTo>
                  <a:pt x="7713579" y="673100"/>
                </a:lnTo>
                <a:lnTo>
                  <a:pt x="7710404" y="744537"/>
                </a:lnTo>
                <a:lnTo>
                  <a:pt x="7702466" y="801687"/>
                </a:lnTo>
                <a:lnTo>
                  <a:pt x="7691354" y="854075"/>
                </a:lnTo>
                <a:lnTo>
                  <a:pt x="7677066" y="901700"/>
                </a:lnTo>
                <a:lnTo>
                  <a:pt x="7661191" y="942975"/>
                </a:lnTo>
                <a:lnTo>
                  <a:pt x="7642141" y="981075"/>
                </a:lnTo>
                <a:lnTo>
                  <a:pt x="7623091" y="1017587"/>
                </a:lnTo>
                <a:lnTo>
                  <a:pt x="7604041" y="1055687"/>
                </a:lnTo>
                <a:lnTo>
                  <a:pt x="7586579" y="1095375"/>
                </a:lnTo>
                <a:lnTo>
                  <a:pt x="7569116" y="1136650"/>
                </a:lnTo>
                <a:lnTo>
                  <a:pt x="7554829" y="1182687"/>
                </a:lnTo>
                <a:lnTo>
                  <a:pt x="7545304" y="1235075"/>
                </a:lnTo>
                <a:lnTo>
                  <a:pt x="7535779" y="1295400"/>
                </a:lnTo>
                <a:lnTo>
                  <a:pt x="7534191" y="1363662"/>
                </a:lnTo>
                <a:lnTo>
                  <a:pt x="7535779" y="1431925"/>
                </a:lnTo>
                <a:lnTo>
                  <a:pt x="7545304" y="1492250"/>
                </a:lnTo>
                <a:lnTo>
                  <a:pt x="7554829" y="1544637"/>
                </a:lnTo>
                <a:lnTo>
                  <a:pt x="7569116" y="1589087"/>
                </a:lnTo>
                <a:lnTo>
                  <a:pt x="7586579" y="1631950"/>
                </a:lnTo>
                <a:lnTo>
                  <a:pt x="7604041" y="1671637"/>
                </a:lnTo>
                <a:lnTo>
                  <a:pt x="7623091" y="1708150"/>
                </a:lnTo>
                <a:lnTo>
                  <a:pt x="7642141" y="1743075"/>
                </a:lnTo>
                <a:lnTo>
                  <a:pt x="7661191" y="1782762"/>
                </a:lnTo>
                <a:lnTo>
                  <a:pt x="7677066" y="1824037"/>
                </a:lnTo>
                <a:lnTo>
                  <a:pt x="7691354" y="1870075"/>
                </a:lnTo>
                <a:lnTo>
                  <a:pt x="7702466" y="1922462"/>
                </a:lnTo>
                <a:lnTo>
                  <a:pt x="7710404" y="1982787"/>
                </a:lnTo>
                <a:lnTo>
                  <a:pt x="7713579" y="2051050"/>
                </a:lnTo>
                <a:lnTo>
                  <a:pt x="7710404" y="2119312"/>
                </a:lnTo>
                <a:lnTo>
                  <a:pt x="7702466" y="2179637"/>
                </a:lnTo>
                <a:lnTo>
                  <a:pt x="7691354" y="2232025"/>
                </a:lnTo>
                <a:lnTo>
                  <a:pt x="7677066" y="2278062"/>
                </a:lnTo>
                <a:lnTo>
                  <a:pt x="7661191" y="2319337"/>
                </a:lnTo>
                <a:lnTo>
                  <a:pt x="7642141" y="2359025"/>
                </a:lnTo>
                <a:lnTo>
                  <a:pt x="7623091" y="2395537"/>
                </a:lnTo>
                <a:lnTo>
                  <a:pt x="7604041" y="2433637"/>
                </a:lnTo>
                <a:lnTo>
                  <a:pt x="7586579" y="2471737"/>
                </a:lnTo>
                <a:lnTo>
                  <a:pt x="7569116" y="2513012"/>
                </a:lnTo>
                <a:lnTo>
                  <a:pt x="7554829" y="2560637"/>
                </a:lnTo>
                <a:lnTo>
                  <a:pt x="7545304" y="2613025"/>
                </a:lnTo>
                <a:lnTo>
                  <a:pt x="7535779" y="2671762"/>
                </a:lnTo>
                <a:lnTo>
                  <a:pt x="7534191" y="2741612"/>
                </a:lnTo>
                <a:lnTo>
                  <a:pt x="7535779" y="2809875"/>
                </a:lnTo>
                <a:lnTo>
                  <a:pt x="7545304" y="2868612"/>
                </a:lnTo>
                <a:lnTo>
                  <a:pt x="7554829" y="2922587"/>
                </a:lnTo>
                <a:lnTo>
                  <a:pt x="7569116" y="2967037"/>
                </a:lnTo>
                <a:lnTo>
                  <a:pt x="7586579" y="3009900"/>
                </a:lnTo>
                <a:lnTo>
                  <a:pt x="7604041" y="3046412"/>
                </a:lnTo>
                <a:lnTo>
                  <a:pt x="7623091" y="3084512"/>
                </a:lnTo>
                <a:lnTo>
                  <a:pt x="7642141" y="3121025"/>
                </a:lnTo>
                <a:lnTo>
                  <a:pt x="7661191" y="3160712"/>
                </a:lnTo>
                <a:lnTo>
                  <a:pt x="7677066" y="3201987"/>
                </a:lnTo>
                <a:lnTo>
                  <a:pt x="7691354" y="3248025"/>
                </a:lnTo>
                <a:lnTo>
                  <a:pt x="7702466" y="3300412"/>
                </a:lnTo>
                <a:lnTo>
                  <a:pt x="7710404" y="3360737"/>
                </a:lnTo>
                <a:lnTo>
                  <a:pt x="7713579" y="3427412"/>
                </a:lnTo>
                <a:lnTo>
                  <a:pt x="7710404" y="3497262"/>
                </a:lnTo>
                <a:lnTo>
                  <a:pt x="7702466" y="3557587"/>
                </a:lnTo>
                <a:lnTo>
                  <a:pt x="7691354" y="3609975"/>
                </a:lnTo>
                <a:lnTo>
                  <a:pt x="7677066" y="3656012"/>
                </a:lnTo>
                <a:lnTo>
                  <a:pt x="7661191" y="3697287"/>
                </a:lnTo>
                <a:lnTo>
                  <a:pt x="7642141" y="3736975"/>
                </a:lnTo>
                <a:lnTo>
                  <a:pt x="7604041" y="3811587"/>
                </a:lnTo>
                <a:lnTo>
                  <a:pt x="7586579" y="3848100"/>
                </a:lnTo>
                <a:lnTo>
                  <a:pt x="7569116" y="3890962"/>
                </a:lnTo>
                <a:lnTo>
                  <a:pt x="7554829" y="3935412"/>
                </a:lnTo>
                <a:lnTo>
                  <a:pt x="7545304" y="3987800"/>
                </a:lnTo>
                <a:lnTo>
                  <a:pt x="7535779" y="4048125"/>
                </a:lnTo>
                <a:lnTo>
                  <a:pt x="7534191" y="4116387"/>
                </a:lnTo>
                <a:lnTo>
                  <a:pt x="7535779" y="4186237"/>
                </a:lnTo>
                <a:lnTo>
                  <a:pt x="7545304" y="4244975"/>
                </a:lnTo>
                <a:lnTo>
                  <a:pt x="7554829" y="4297362"/>
                </a:lnTo>
                <a:lnTo>
                  <a:pt x="7569116" y="4343400"/>
                </a:lnTo>
                <a:lnTo>
                  <a:pt x="7586579" y="4386262"/>
                </a:lnTo>
                <a:lnTo>
                  <a:pt x="7604041" y="4424362"/>
                </a:lnTo>
                <a:lnTo>
                  <a:pt x="7642141" y="4498975"/>
                </a:lnTo>
                <a:lnTo>
                  <a:pt x="7661191" y="4537075"/>
                </a:lnTo>
                <a:lnTo>
                  <a:pt x="7677066" y="4579937"/>
                </a:lnTo>
                <a:lnTo>
                  <a:pt x="7691354" y="4625975"/>
                </a:lnTo>
                <a:lnTo>
                  <a:pt x="7702466" y="4678362"/>
                </a:lnTo>
                <a:lnTo>
                  <a:pt x="7710404" y="4738687"/>
                </a:lnTo>
                <a:lnTo>
                  <a:pt x="7713579" y="4806950"/>
                </a:lnTo>
                <a:lnTo>
                  <a:pt x="7710404" y="4875212"/>
                </a:lnTo>
                <a:lnTo>
                  <a:pt x="7702466" y="4935537"/>
                </a:lnTo>
                <a:lnTo>
                  <a:pt x="7691354" y="4987925"/>
                </a:lnTo>
                <a:lnTo>
                  <a:pt x="7677066" y="5033962"/>
                </a:lnTo>
                <a:lnTo>
                  <a:pt x="7661191" y="5075237"/>
                </a:lnTo>
                <a:lnTo>
                  <a:pt x="7642141" y="5114925"/>
                </a:lnTo>
                <a:lnTo>
                  <a:pt x="7623091" y="5149850"/>
                </a:lnTo>
                <a:lnTo>
                  <a:pt x="7604041" y="5186362"/>
                </a:lnTo>
                <a:lnTo>
                  <a:pt x="7586579" y="5226050"/>
                </a:lnTo>
                <a:lnTo>
                  <a:pt x="7569116" y="5268912"/>
                </a:lnTo>
                <a:lnTo>
                  <a:pt x="7554829" y="5313362"/>
                </a:lnTo>
                <a:lnTo>
                  <a:pt x="7545304" y="5365750"/>
                </a:lnTo>
                <a:lnTo>
                  <a:pt x="7535779" y="5426075"/>
                </a:lnTo>
                <a:lnTo>
                  <a:pt x="7534191" y="5494337"/>
                </a:lnTo>
                <a:lnTo>
                  <a:pt x="7535779" y="5562600"/>
                </a:lnTo>
                <a:lnTo>
                  <a:pt x="7545304" y="5622925"/>
                </a:lnTo>
                <a:lnTo>
                  <a:pt x="7554829" y="5675312"/>
                </a:lnTo>
                <a:lnTo>
                  <a:pt x="7569116" y="5721350"/>
                </a:lnTo>
                <a:lnTo>
                  <a:pt x="7586579" y="5762625"/>
                </a:lnTo>
                <a:lnTo>
                  <a:pt x="7604041" y="5802312"/>
                </a:lnTo>
                <a:lnTo>
                  <a:pt x="7623091" y="5840412"/>
                </a:lnTo>
                <a:lnTo>
                  <a:pt x="7642141" y="5876925"/>
                </a:lnTo>
                <a:lnTo>
                  <a:pt x="7661191" y="5915025"/>
                </a:lnTo>
                <a:lnTo>
                  <a:pt x="7677066" y="5956300"/>
                </a:lnTo>
                <a:lnTo>
                  <a:pt x="7691354" y="6003925"/>
                </a:lnTo>
                <a:lnTo>
                  <a:pt x="7702466" y="6056312"/>
                </a:lnTo>
                <a:lnTo>
                  <a:pt x="7710404" y="6113462"/>
                </a:lnTo>
                <a:lnTo>
                  <a:pt x="7713579" y="6183312"/>
                </a:lnTo>
                <a:lnTo>
                  <a:pt x="7710404" y="6251575"/>
                </a:lnTo>
                <a:lnTo>
                  <a:pt x="7702466" y="6311900"/>
                </a:lnTo>
                <a:lnTo>
                  <a:pt x="7691354" y="6361112"/>
                </a:lnTo>
                <a:lnTo>
                  <a:pt x="7677066" y="6407150"/>
                </a:lnTo>
                <a:lnTo>
                  <a:pt x="7661191" y="6448425"/>
                </a:lnTo>
                <a:lnTo>
                  <a:pt x="7643729" y="6488112"/>
                </a:lnTo>
                <a:lnTo>
                  <a:pt x="7626266" y="6523037"/>
                </a:lnTo>
                <a:lnTo>
                  <a:pt x="7607216" y="6561137"/>
                </a:lnTo>
                <a:lnTo>
                  <a:pt x="7588166" y="6597650"/>
                </a:lnTo>
                <a:lnTo>
                  <a:pt x="7572291" y="6640512"/>
                </a:lnTo>
                <a:lnTo>
                  <a:pt x="7556416" y="6683375"/>
                </a:lnTo>
                <a:lnTo>
                  <a:pt x="7546891" y="6735762"/>
                </a:lnTo>
                <a:lnTo>
                  <a:pt x="7538954" y="6791325"/>
                </a:lnTo>
                <a:lnTo>
                  <a:pt x="7534191" y="6858000"/>
                </a:lnTo>
                <a:lnTo>
                  <a:pt x="0" y="6858000"/>
                </a:lnTo>
                <a:lnTo>
                  <a:pt x="0" y="0"/>
                </a:lnTo>
                <a:close/>
              </a:path>
            </a:pathLst>
          </a:cu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4F365FA-6976-49A9-AD11-86833ECB5187}"/>
              </a:ext>
            </a:extLst>
          </p:cNvPr>
          <p:cNvPicPr>
            <a:picLocks noChangeAspect="1"/>
          </p:cNvPicPr>
          <p:nvPr/>
        </p:nvPicPr>
        <p:blipFill rotWithShape="1">
          <a:blip r:embed="rId3"/>
          <a:srcRect l="36759" t="15637" r="35510" b="14815"/>
          <a:stretch/>
        </p:blipFill>
        <p:spPr>
          <a:xfrm>
            <a:off x="1798455" y="643469"/>
            <a:ext cx="3949087" cy="5571062"/>
          </a:xfrm>
          <a:prstGeom prst="rect">
            <a:avLst/>
          </a:prstGeom>
          <a:solidFill>
            <a:srgbClr val="FFFFFF">
              <a:shade val="85000"/>
            </a:srgbClr>
          </a:solidFill>
          <a:scene3d>
            <a:camera prst="orthographicFront"/>
            <a:lightRig rig="twoPt" dir="t">
              <a:rot lat="0" lon="0" rev="7800000"/>
            </a:lightRig>
          </a:scene3d>
          <a:sp3d contourW="6350">
            <a:bevelT w="50800" h="16510"/>
            <a:contourClr>
              <a:srgbClr val="C0C0C0"/>
            </a:contourClr>
          </a:sp3d>
        </p:spPr>
      </p:pic>
      <p:sp>
        <p:nvSpPr>
          <p:cNvPr id="3" name="Content Placeholder 2">
            <a:extLst>
              <a:ext uri="{FF2B5EF4-FFF2-40B4-BE49-F238E27FC236}">
                <a16:creationId xmlns:a16="http://schemas.microsoft.com/office/drawing/2014/main" id="{F4D261E9-708E-4C11-BD27-DD8AC3CD991C}"/>
              </a:ext>
            </a:extLst>
          </p:cNvPr>
          <p:cNvSpPr>
            <a:spLocks noGrp="1"/>
          </p:cNvSpPr>
          <p:nvPr>
            <p:ph idx="1"/>
          </p:nvPr>
        </p:nvSpPr>
        <p:spPr>
          <a:xfrm>
            <a:off x="8016641" y="2286000"/>
            <a:ext cx="3956442" cy="3844800"/>
          </a:xfrm>
        </p:spPr>
        <p:txBody>
          <a:bodyPr vert="horz" lIns="91440" tIns="45720" rIns="91440" bIns="45720" rtlCol="0">
            <a:normAutofit/>
          </a:bodyPr>
          <a:lstStyle/>
          <a:p>
            <a:pPr marL="0"/>
            <a:r>
              <a:rPr lang="en-US" b="1" dirty="0">
                <a:solidFill>
                  <a:schemeClr val="tx1">
                    <a:alpha val="60000"/>
                  </a:schemeClr>
                </a:solidFill>
                <a:effectLst/>
              </a:rPr>
              <a:t>OECD INTERNATIONAL SURVEY OF SCIENTIFIC AUTHORS</a:t>
            </a:r>
          </a:p>
          <a:p>
            <a:r>
              <a:rPr lang="en-US" dirty="0">
                <a:solidFill>
                  <a:schemeClr val="tx1">
                    <a:alpha val="60000"/>
                  </a:schemeClr>
                </a:solidFill>
              </a:rPr>
              <a:t>n=12,000 researchers. </a:t>
            </a:r>
          </a:p>
          <a:p>
            <a:r>
              <a:rPr lang="en-US" dirty="0">
                <a:solidFill>
                  <a:schemeClr val="tx1">
                    <a:alpha val="60000"/>
                  </a:schemeClr>
                </a:solidFill>
              </a:rPr>
              <a:t>Global sample covering all disciplines.</a:t>
            </a:r>
          </a:p>
          <a:p>
            <a:endParaRPr lang="en-US" sz="2000" dirty="0">
              <a:solidFill>
                <a:schemeClr val="tx1">
                  <a:alpha val="60000"/>
                </a:schemeClr>
              </a:solidFill>
            </a:endParaRPr>
          </a:p>
        </p:txBody>
      </p:sp>
    </p:spTree>
    <p:extLst>
      <p:ext uri="{BB962C8B-B14F-4D97-AF65-F5344CB8AC3E}">
        <p14:creationId xmlns:p14="http://schemas.microsoft.com/office/powerpoint/2010/main" val="3491186742"/>
      </p:ext>
    </p:extLst>
  </p:cSld>
  <p:clrMapOvr>
    <a:masterClrMapping/>
  </p:clrMapOvr>
  <mc:AlternateContent xmlns:mc="http://schemas.openxmlformats.org/markup-compatibility/2006" xmlns:p14="http://schemas.microsoft.com/office/powerpoint/2010/main">
    <mc:Choice Requires="p14">
      <p:transition spd="slow" p14:dur="2000" advTm="52033"/>
    </mc:Choice>
    <mc:Fallback xmlns="">
      <p:transition spd="slow" advTm="52033"/>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E9C51-4EB2-4641-A85D-95A660DC1328}"/>
              </a:ext>
            </a:extLst>
          </p:cNvPr>
          <p:cNvSpPr>
            <a:spLocks noGrp="1"/>
          </p:cNvSpPr>
          <p:nvPr>
            <p:ph type="title"/>
          </p:nvPr>
        </p:nvSpPr>
        <p:spPr/>
        <p:txBody>
          <a:bodyPr/>
          <a:lstStyle/>
          <a:p>
            <a:r>
              <a:rPr lang="en-US" dirty="0"/>
              <a:t>EXAMPLES - </a:t>
            </a:r>
            <a:r>
              <a:rPr lang="en-US" b="1" dirty="0"/>
              <a:t>General Public </a:t>
            </a:r>
            <a:r>
              <a:rPr lang="en-US" dirty="0"/>
              <a:t>level of evidence</a:t>
            </a:r>
            <a:endParaRPr lang="es-MX" dirty="0"/>
          </a:p>
        </p:txBody>
      </p:sp>
      <p:sp>
        <p:nvSpPr>
          <p:cNvPr id="3" name="Content Placeholder 2">
            <a:extLst>
              <a:ext uri="{FF2B5EF4-FFF2-40B4-BE49-F238E27FC236}">
                <a16:creationId xmlns:a16="http://schemas.microsoft.com/office/drawing/2014/main" id="{3534880A-0118-4892-8CA6-A42FF127196A}"/>
              </a:ext>
            </a:extLst>
          </p:cNvPr>
          <p:cNvSpPr>
            <a:spLocks noGrp="1"/>
          </p:cNvSpPr>
          <p:nvPr>
            <p:ph idx="1"/>
          </p:nvPr>
        </p:nvSpPr>
        <p:spPr>
          <a:xfrm>
            <a:off x="596128" y="1690688"/>
            <a:ext cx="4612415" cy="4590331"/>
          </a:xfrm>
        </p:spPr>
        <p:txBody>
          <a:bodyPr>
            <a:normAutofit lnSpcReduction="10000"/>
          </a:bodyPr>
          <a:lstStyle/>
          <a:p>
            <a:pPr marL="0" indent="0">
              <a:buNone/>
            </a:pPr>
            <a:r>
              <a:rPr lang="es-MX" sz="2400" b="1" i="1" dirty="0"/>
              <a:t>KPA </a:t>
            </a:r>
            <a:r>
              <a:rPr lang="en-US" sz="2400" b="1" i="1" dirty="0"/>
              <a:t>2.1 - Member States’ governments and the general public alike </a:t>
            </a:r>
            <a:r>
              <a:rPr lang="en-US" sz="2400" b="1" i="1" u="sng" dirty="0" err="1"/>
              <a:t>recognise</a:t>
            </a:r>
            <a:r>
              <a:rPr lang="en-US" sz="2400" b="1" i="1" u="sng" dirty="0"/>
              <a:t> value and use of science</a:t>
            </a:r>
            <a:r>
              <a:rPr lang="en-US" sz="2400" b="1" i="1" dirty="0"/>
              <a:t> and technology for tackling global challenges</a:t>
            </a:r>
          </a:p>
          <a:p>
            <a:pPr marL="0" indent="0">
              <a:buNone/>
            </a:pPr>
            <a:endParaRPr lang="en-US" sz="2400" dirty="0"/>
          </a:p>
          <a:p>
            <a:r>
              <a:rPr lang="en-US" sz="2400" dirty="0"/>
              <a:t>Question #6 (WGM survey 2018) evaluates </a:t>
            </a:r>
            <a:r>
              <a:rPr lang="en-US" sz="2400" b="1" dirty="0"/>
              <a:t>interest of public in obtaining information about science</a:t>
            </a:r>
            <a:r>
              <a:rPr lang="en-US" sz="2400" dirty="0"/>
              <a:t>. </a:t>
            </a:r>
          </a:p>
          <a:p>
            <a:r>
              <a:rPr lang="en-US" sz="2400" dirty="0"/>
              <a:t>Results from this survey question indicate whether the general public sees value in science.</a:t>
            </a:r>
            <a:endParaRPr lang="es-MX" sz="2400" dirty="0"/>
          </a:p>
        </p:txBody>
      </p:sp>
      <p:pic>
        <p:nvPicPr>
          <p:cNvPr id="4" name="Picture 3">
            <a:extLst>
              <a:ext uri="{FF2B5EF4-FFF2-40B4-BE49-F238E27FC236}">
                <a16:creationId xmlns:a16="http://schemas.microsoft.com/office/drawing/2014/main" id="{C3A4B5A1-7D8E-49EA-BAA5-D7B3EA84E951}"/>
              </a:ext>
            </a:extLst>
          </p:cNvPr>
          <p:cNvPicPr/>
          <p:nvPr/>
        </p:nvPicPr>
        <p:blipFill rotWithShape="1">
          <a:blip r:embed="rId3"/>
          <a:srcRect l="14617" t="35633" r="26129" b="53400"/>
          <a:stretch/>
        </p:blipFill>
        <p:spPr bwMode="auto">
          <a:xfrm>
            <a:off x="5264115" y="3088263"/>
            <a:ext cx="6875682" cy="1281660"/>
          </a:xfrm>
          <a:prstGeom prst="rect">
            <a:avLst/>
          </a:prstGeom>
          <a:ln>
            <a:no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C2F06B2F-CDAB-4633-8EF3-1CFCFD7DB313}"/>
              </a:ext>
            </a:extLst>
          </p:cNvPr>
          <p:cNvSpPr txBox="1"/>
          <p:nvPr/>
        </p:nvSpPr>
        <p:spPr>
          <a:xfrm>
            <a:off x="5855954" y="2147988"/>
            <a:ext cx="5006624"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Question #6 from the </a:t>
            </a:r>
            <a:r>
              <a:rPr kumimoji="0" lang="en-US" sz="2400" b="0" i="1" u="none" strike="noStrike" kern="1200" cap="none" spc="0" normalizeH="0" baseline="0" noProof="0" dirty="0" err="1">
                <a:ln>
                  <a:noFill/>
                </a:ln>
                <a:solidFill>
                  <a:prstClr val="black"/>
                </a:solidFill>
                <a:effectLst/>
                <a:uLnTx/>
                <a:uFillTx/>
                <a:latin typeface="Calibri" panose="020F0502020204030204"/>
                <a:ea typeface="+mn-ea"/>
                <a:cs typeface="+mn-cs"/>
              </a:rPr>
              <a:t>Wellcome</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 Global Monitor Survey 2018</a:t>
            </a:r>
            <a:endParaRPr kumimoji="0" lang="es-MX" sz="2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3499390"/>
      </p:ext>
    </p:extLst>
  </p:cSld>
  <p:clrMapOvr>
    <a:masterClrMapping/>
  </p:clrMapOvr>
  <mc:AlternateContent xmlns:mc="http://schemas.openxmlformats.org/markup-compatibility/2006" xmlns:p14="http://schemas.microsoft.com/office/powerpoint/2010/main">
    <mc:Choice Requires="p14">
      <p:transition spd="slow" p14:dur="2000" advTm="104293"/>
    </mc:Choice>
    <mc:Fallback xmlns="">
      <p:transition spd="slow" advTm="104293"/>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E9C51-4EB2-4641-A85D-95A660DC1328}"/>
              </a:ext>
            </a:extLst>
          </p:cNvPr>
          <p:cNvSpPr>
            <a:spLocks noGrp="1"/>
          </p:cNvSpPr>
          <p:nvPr>
            <p:ph type="title"/>
          </p:nvPr>
        </p:nvSpPr>
        <p:spPr/>
        <p:txBody>
          <a:bodyPr/>
          <a:lstStyle/>
          <a:p>
            <a:r>
              <a:rPr lang="es-MX" dirty="0"/>
              <a:t>Examples of </a:t>
            </a:r>
            <a:r>
              <a:rPr lang="es-MX" b="1" dirty="0"/>
              <a:t>General</a:t>
            </a:r>
            <a:r>
              <a:rPr lang="es-MX" dirty="0"/>
              <a:t> </a:t>
            </a:r>
            <a:r>
              <a:rPr lang="es-MX" b="1" dirty="0"/>
              <a:t>Public</a:t>
            </a:r>
            <a:r>
              <a:rPr lang="es-MX" dirty="0"/>
              <a:t> level indicators</a:t>
            </a:r>
          </a:p>
        </p:txBody>
      </p:sp>
      <p:sp>
        <p:nvSpPr>
          <p:cNvPr id="3" name="Content Placeholder 2">
            <a:extLst>
              <a:ext uri="{FF2B5EF4-FFF2-40B4-BE49-F238E27FC236}">
                <a16:creationId xmlns:a16="http://schemas.microsoft.com/office/drawing/2014/main" id="{3534880A-0118-4892-8CA6-A42FF127196A}"/>
              </a:ext>
            </a:extLst>
          </p:cNvPr>
          <p:cNvSpPr>
            <a:spLocks noGrp="1"/>
          </p:cNvSpPr>
          <p:nvPr>
            <p:ph idx="1"/>
          </p:nvPr>
        </p:nvSpPr>
        <p:spPr>
          <a:xfrm>
            <a:off x="838200" y="2209279"/>
            <a:ext cx="4659489" cy="3360314"/>
          </a:xfrm>
        </p:spPr>
        <p:txBody>
          <a:bodyPr>
            <a:normAutofit lnSpcReduction="10000"/>
          </a:bodyPr>
          <a:lstStyle/>
          <a:p>
            <a:pPr marL="0" indent="0">
              <a:buNone/>
            </a:pPr>
            <a:r>
              <a:rPr lang="en-US" b="1" i="1" dirty="0"/>
              <a:t>KPA 6.2.1 Promote human right to share scientific advancement and its benefits</a:t>
            </a:r>
          </a:p>
          <a:p>
            <a:pPr marL="0" indent="0">
              <a:buNone/>
            </a:pPr>
            <a:r>
              <a:rPr lang="en-US" dirty="0"/>
              <a:t> </a:t>
            </a:r>
          </a:p>
          <a:p>
            <a:pPr marL="0" indent="0">
              <a:buNone/>
            </a:pPr>
            <a:r>
              <a:rPr lang="en-US" dirty="0"/>
              <a:t>Question #1 from WGM survey 2018 evaluates </a:t>
            </a:r>
            <a:r>
              <a:rPr lang="en-US" b="1" dirty="0"/>
              <a:t>how much the public feels they know about science. </a:t>
            </a:r>
          </a:p>
        </p:txBody>
      </p:sp>
      <p:sp>
        <p:nvSpPr>
          <p:cNvPr id="9" name="TextBox 8">
            <a:extLst>
              <a:ext uri="{FF2B5EF4-FFF2-40B4-BE49-F238E27FC236}">
                <a16:creationId xmlns:a16="http://schemas.microsoft.com/office/drawing/2014/main" id="{C11EB30E-F01A-4D53-A3B6-6F5E7C3F28EB}"/>
              </a:ext>
            </a:extLst>
          </p:cNvPr>
          <p:cNvSpPr txBox="1"/>
          <p:nvPr/>
        </p:nvSpPr>
        <p:spPr>
          <a:xfrm>
            <a:off x="7719355" y="6299863"/>
            <a:ext cx="47091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s-MX" sz="2000" b="0" i="1" u="none" strike="noStrike" kern="1200" cap="none" spc="0" normalizeH="0" baseline="0" noProof="0" dirty="0" err="1">
                <a:ln>
                  <a:noFill/>
                </a:ln>
                <a:solidFill>
                  <a:prstClr val="black"/>
                </a:solidFill>
                <a:effectLst/>
                <a:uLnTx/>
                <a:uFillTx/>
                <a:latin typeface="Calibri" panose="020F0502020204030204"/>
                <a:ea typeface="+mn-ea"/>
                <a:cs typeface="+mn-cs"/>
              </a:rPr>
              <a:t>Extracted</a:t>
            </a:r>
            <a:r>
              <a:rPr kumimoji="0" lang="es-MX" sz="20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MX" sz="2000" b="0" i="1" u="none" strike="noStrike" kern="1200" cap="none" spc="0" normalizeH="0" baseline="0" noProof="0" dirty="0" err="1">
                <a:ln>
                  <a:noFill/>
                </a:ln>
                <a:solidFill>
                  <a:prstClr val="black"/>
                </a:solidFill>
                <a:effectLst/>
                <a:uLnTx/>
                <a:uFillTx/>
                <a:latin typeface="Calibri" panose="020F0502020204030204"/>
                <a:ea typeface="+mn-ea"/>
                <a:cs typeface="+mn-cs"/>
              </a:rPr>
              <a:t>from</a:t>
            </a:r>
            <a:r>
              <a:rPr kumimoji="0" lang="es-MX" sz="2000" b="0" i="1" u="none" strike="noStrike" kern="1200" cap="none" spc="0" normalizeH="0" baseline="0" noProof="0" dirty="0">
                <a:ln>
                  <a:noFill/>
                </a:ln>
                <a:solidFill>
                  <a:prstClr val="black"/>
                </a:solidFill>
                <a:effectLst/>
                <a:uLnTx/>
                <a:uFillTx/>
                <a:latin typeface="Calibri" panose="020F0502020204030204"/>
                <a:ea typeface="+mn-ea"/>
                <a:cs typeface="+mn-cs"/>
              </a:rPr>
              <a:t> Serbia country </a:t>
            </a:r>
            <a:r>
              <a:rPr kumimoji="0" lang="es-MX" sz="2000" b="0" i="1" u="none" strike="noStrike" kern="1200" cap="none" spc="0" normalizeH="0" baseline="0" noProof="0" dirty="0" err="1">
                <a:ln>
                  <a:noFill/>
                </a:ln>
                <a:solidFill>
                  <a:prstClr val="black"/>
                </a:solidFill>
                <a:effectLst/>
                <a:uLnTx/>
                <a:uFillTx/>
                <a:latin typeface="Calibri" panose="020F0502020204030204"/>
                <a:ea typeface="+mn-ea"/>
                <a:cs typeface="+mn-cs"/>
              </a:rPr>
              <a:t>report</a:t>
            </a:r>
            <a:endParaRPr kumimoji="0" lang="es-MX" sz="2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FB48EB6-9A1C-4095-B0D4-0EAD7335D7B2}"/>
              </a:ext>
            </a:extLst>
          </p:cNvPr>
          <p:cNvSpPr txBox="1"/>
          <p:nvPr/>
        </p:nvSpPr>
        <p:spPr>
          <a:xfrm>
            <a:off x="6187585" y="1378282"/>
            <a:ext cx="5006624"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Question #1 from the </a:t>
            </a:r>
            <a:r>
              <a:rPr kumimoji="0" lang="en-US" sz="2400" b="0" i="1" u="none" strike="noStrike" kern="1200" cap="none" spc="0" normalizeH="0" baseline="0" noProof="0" dirty="0" err="1">
                <a:ln>
                  <a:noFill/>
                </a:ln>
                <a:solidFill>
                  <a:prstClr val="black"/>
                </a:solidFill>
                <a:effectLst/>
                <a:uLnTx/>
                <a:uFillTx/>
                <a:latin typeface="Calibri" panose="020F0502020204030204"/>
                <a:ea typeface="+mn-ea"/>
                <a:cs typeface="+mn-cs"/>
              </a:rPr>
              <a:t>Wellcome</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 Global Monitor Survey 2018</a:t>
            </a:r>
            <a:endParaRPr kumimoji="0" lang="es-MX" sz="2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E660EB77-A7C1-4127-ADF4-0699F3F80AAF}"/>
              </a:ext>
            </a:extLst>
          </p:cNvPr>
          <p:cNvPicPr/>
          <p:nvPr/>
        </p:nvPicPr>
        <p:blipFill rotWithShape="1">
          <a:blip r:embed="rId2"/>
          <a:srcRect l="14698" t="40181" r="16020" b="44718"/>
          <a:stretch/>
        </p:blipFill>
        <p:spPr bwMode="auto">
          <a:xfrm>
            <a:off x="5497689" y="2209279"/>
            <a:ext cx="6386417" cy="1246255"/>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0F6DCCAC-0BA9-46BD-8BDB-4EF6A573BCB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497689" y="3542127"/>
            <a:ext cx="6386417" cy="2671143"/>
          </a:xfrm>
          <a:prstGeom prst="rect">
            <a:avLst/>
          </a:prstGeom>
          <a:noFill/>
        </p:spPr>
      </p:pic>
    </p:spTree>
    <p:extLst>
      <p:ext uri="{BB962C8B-B14F-4D97-AF65-F5344CB8AC3E}">
        <p14:creationId xmlns:p14="http://schemas.microsoft.com/office/powerpoint/2010/main" val="2403123926"/>
      </p:ext>
    </p:extLst>
  </p:cSld>
  <p:clrMapOvr>
    <a:masterClrMapping/>
  </p:clrMapOvr>
  <mc:AlternateContent xmlns:mc="http://schemas.openxmlformats.org/markup-compatibility/2006" xmlns:p14="http://schemas.microsoft.com/office/powerpoint/2010/main">
    <mc:Choice Requires="p14">
      <p:transition spd="slow" p14:dur="2000" advTm="8390"/>
    </mc:Choice>
    <mc:Fallback xmlns="">
      <p:transition spd="slow" advTm="839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E9C51-4EB2-4641-A85D-95A660DC1328}"/>
              </a:ext>
            </a:extLst>
          </p:cNvPr>
          <p:cNvSpPr>
            <a:spLocks noGrp="1"/>
          </p:cNvSpPr>
          <p:nvPr>
            <p:ph type="title"/>
          </p:nvPr>
        </p:nvSpPr>
        <p:spPr>
          <a:xfrm>
            <a:off x="1065537" y="240278"/>
            <a:ext cx="10515600" cy="1325563"/>
          </a:xfrm>
        </p:spPr>
        <p:txBody>
          <a:bodyPr/>
          <a:lstStyle/>
          <a:p>
            <a:r>
              <a:rPr lang="en-US" dirty="0"/>
              <a:t>EXAMPLES - </a:t>
            </a:r>
            <a:r>
              <a:rPr lang="en-US" b="1" dirty="0"/>
              <a:t>General Public </a:t>
            </a:r>
            <a:r>
              <a:rPr lang="en-US" dirty="0"/>
              <a:t>level of evidence</a:t>
            </a:r>
            <a:endParaRPr lang="es-MX" dirty="0"/>
          </a:p>
        </p:txBody>
      </p:sp>
      <p:sp>
        <p:nvSpPr>
          <p:cNvPr id="3" name="Content Placeholder 2">
            <a:extLst>
              <a:ext uri="{FF2B5EF4-FFF2-40B4-BE49-F238E27FC236}">
                <a16:creationId xmlns:a16="http://schemas.microsoft.com/office/drawing/2014/main" id="{3534880A-0118-4892-8CA6-A42FF127196A}"/>
              </a:ext>
            </a:extLst>
          </p:cNvPr>
          <p:cNvSpPr>
            <a:spLocks noGrp="1"/>
          </p:cNvSpPr>
          <p:nvPr>
            <p:ph idx="1"/>
          </p:nvPr>
        </p:nvSpPr>
        <p:spPr>
          <a:xfrm>
            <a:off x="427369" y="1540808"/>
            <a:ext cx="3986396" cy="4703381"/>
          </a:xfrm>
        </p:spPr>
        <p:txBody>
          <a:bodyPr>
            <a:normAutofit lnSpcReduction="10000"/>
          </a:bodyPr>
          <a:lstStyle/>
          <a:p>
            <a:pPr marL="0" indent="0">
              <a:buNone/>
            </a:pPr>
            <a:r>
              <a:rPr lang="en-US" b="1" i="1" dirty="0"/>
              <a:t>KPA 5.3.1 - Encourage women’s participation in scientific research work </a:t>
            </a:r>
          </a:p>
          <a:p>
            <a:pPr marL="0" indent="0">
              <a:buNone/>
            </a:pPr>
            <a:endParaRPr lang="en-US" sz="1800" dirty="0"/>
          </a:p>
          <a:p>
            <a:r>
              <a:rPr lang="en-US" sz="2400" dirty="0"/>
              <a:t>Question #26 from 3M State of Science survey 2020 </a:t>
            </a:r>
            <a:r>
              <a:rPr lang="en-US" sz="2400" b="1" dirty="0"/>
              <a:t>assesses perception of women’s ability to succeed as scientists when compared to men</a:t>
            </a:r>
            <a:r>
              <a:rPr lang="en-US" sz="2400" dirty="0"/>
              <a:t>. </a:t>
            </a:r>
          </a:p>
          <a:p>
            <a:r>
              <a:rPr lang="en-US" sz="2400" dirty="0"/>
              <a:t>Indicator: Progress in assuring equal opportunities for scientific research careers on basis of </a:t>
            </a:r>
            <a:r>
              <a:rPr lang="en-US" sz="2400" i="1" dirty="0"/>
              <a:t>gender</a:t>
            </a:r>
            <a:r>
              <a:rPr lang="en-US" sz="2400" dirty="0"/>
              <a:t>.</a:t>
            </a:r>
            <a:endParaRPr lang="es-MX" sz="2400" dirty="0"/>
          </a:p>
        </p:txBody>
      </p:sp>
      <p:sp>
        <p:nvSpPr>
          <p:cNvPr id="10" name="TextBox 9">
            <a:extLst>
              <a:ext uri="{FF2B5EF4-FFF2-40B4-BE49-F238E27FC236}">
                <a16:creationId xmlns:a16="http://schemas.microsoft.com/office/drawing/2014/main" id="{DFB48EB6-9A1C-4095-B0D4-0EAD7335D7B2}"/>
              </a:ext>
            </a:extLst>
          </p:cNvPr>
          <p:cNvSpPr txBox="1"/>
          <p:nvPr/>
        </p:nvSpPr>
        <p:spPr>
          <a:xfrm>
            <a:off x="5066169" y="1453918"/>
            <a:ext cx="686649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Question #26: 3M State of Science survey 2020</a:t>
            </a:r>
            <a:endParaRPr kumimoji="0" lang="es-MX" sz="2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BC860EC9-5F26-4EB5-81C2-A9C5CBAAE1D3}"/>
              </a:ext>
            </a:extLst>
          </p:cNvPr>
          <p:cNvGrpSpPr/>
          <p:nvPr/>
        </p:nvGrpSpPr>
        <p:grpSpPr>
          <a:xfrm>
            <a:off x="4704528" y="1918467"/>
            <a:ext cx="7228139" cy="2764272"/>
            <a:chOff x="0" y="0"/>
            <a:chExt cx="5706745" cy="2165887"/>
          </a:xfrm>
        </p:grpSpPr>
        <p:pic>
          <p:nvPicPr>
            <p:cNvPr id="13" name="Picture 12">
              <a:extLst>
                <a:ext uri="{FF2B5EF4-FFF2-40B4-BE49-F238E27FC236}">
                  <a16:creationId xmlns:a16="http://schemas.microsoft.com/office/drawing/2014/main" id="{94DF1E5D-F91D-4ADA-8721-85901FCE0B2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5706745" cy="1386205"/>
            </a:xfrm>
            <a:prstGeom prst="rect">
              <a:avLst/>
            </a:prstGeom>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E21FC63F-8C1D-4886-8D61-C16D912A59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56271" y="1327052"/>
              <a:ext cx="5616575" cy="838835"/>
            </a:xfrm>
            <a:prstGeom prst="rect">
              <a:avLst/>
            </a:prstGeom>
            <a:ln>
              <a:noFill/>
            </a:ln>
            <a:extLst>
              <a:ext uri="{53640926-AAD7-44D8-BBD7-CCE9431645EC}">
                <a14:shadowObscured xmlns:a14="http://schemas.microsoft.com/office/drawing/2010/main"/>
              </a:ext>
            </a:extLst>
          </p:spPr>
        </p:pic>
      </p:grpSp>
      <p:sp>
        <p:nvSpPr>
          <p:cNvPr id="4" name="Rectangle 3">
            <a:extLst>
              <a:ext uri="{FF2B5EF4-FFF2-40B4-BE49-F238E27FC236}">
                <a16:creationId xmlns:a16="http://schemas.microsoft.com/office/drawing/2014/main" id="{F43EBA69-17F9-4593-BA6F-74C1836F1955}"/>
              </a:ext>
            </a:extLst>
          </p:cNvPr>
          <p:cNvSpPr/>
          <p:nvPr/>
        </p:nvSpPr>
        <p:spPr>
          <a:xfrm>
            <a:off x="4843063" y="4702515"/>
            <a:ext cx="5870347" cy="1742918"/>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5BCC26B-68B9-494D-9A16-4F2631FD1C9A}"/>
              </a:ext>
            </a:extLst>
          </p:cNvPr>
          <p:cNvSpPr txBox="1"/>
          <p:nvPr/>
        </p:nvSpPr>
        <p:spPr>
          <a:xfrm>
            <a:off x="5360102" y="4766954"/>
            <a:ext cx="541567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‘Women are just as likely to excel in science, technology, engineering or math as men’</a:t>
            </a:r>
          </a:p>
        </p:txBody>
      </p:sp>
      <p:sp>
        <p:nvSpPr>
          <p:cNvPr id="9" name="TextBox 8">
            <a:extLst>
              <a:ext uri="{FF2B5EF4-FFF2-40B4-BE49-F238E27FC236}">
                <a16:creationId xmlns:a16="http://schemas.microsoft.com/office/drawing/2014/main" id="{C11EB30E-F01A-4D53-A3B6-6F5E7C3F28EB}"/>
              </a:ext>
            </a:extLst>
          </p:cNvPr>
          <p:cNvSpPr txBox="1"/>
          <p:nvPr/>
        </p:nvSpPr>
        <p:spPr>
          <a:xfrm>
            <a:off x="10713410" y="5035365"/>
            <a:ext cx="141622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s-MX" sz="1600" b="0" i="1" u="none" strike="noStrike" kern="1200" cap="none" spc="0" normalizeH="0" baseline="0" noProof="0" dirty="0" err="1">
                <a:ln>
                  <a:noFill/>
                </a:ln>
                <a:solidFill>
                  <a:prstClr val="black"/>
                </a:solidFill>
                <a:effectLst/>
                <a:uLnTx/>
                <a:uFillTx/>
                <a:latin typeface="Calibri" panose="020F0502020204030204"/>
                <a:ea typeface="+mn-ea"/>
                <a:cs typeface="+mn-cs"/>
              </a:rPr>
              <a:t>Extracted</a:t>
            </a:r>
            <a:r>
              <a:rPr kumimoji="0" lang="es-MX" sz="16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MX" sz="1600" b="0" i="1" u="none" strike="noStrike" kern="1200" cap="none" spc="0" normalizeH="0" baseline="0" noProof="0" dirty="0" err="1">
                <a:ln>
                  <a:noFill/>
                </a:ln>
                <a:solidFill>
                  <a:prstClr val="black"/>
                </a:solidFill>
                <a:effectLst/>
                <a:uLnTx/>
                <a:uFillTx/>
                <a:latin typeface="Calibri" panose="020F0502020204030204"/>
                <a:ea typeface="+mn-ea"/>
                <a:cs typeface="+mn-cs"/>
              </a:rPr>
              <a:t>from</a:t>
            </a:r>
            <a:r>
              <a:rPr kumimoji="0" lang="es-MX" sz="1600" b="0" i="1" u="none" strike="noStrike" kern="1200" cap="none" spc="0" normalizeH="0" baseline="0" noProof="0" dirty="0">
                <a:ln>
                  <a:noFill/>
                </a:ln>
                <a:solidFill>
                  <a:prstClr val="black"/>
                </a:solidFill>
                <a:effectLst/>
                <a:uLnTx/>
                <a:uFillTx/>
                <a:latin typeface="Calibri" panose="020F0502020204030204"/>
                <a:ea typeface="+mn-ea"/>
                <a:cs typeface="+mn-cs"/>
              </a:rPr>
              <a:t> South </a:t>
            </a:r>
            <a:r>
              <a:rPr kumimoji="0" lang="es-MX" sz="1600" b="0" i="1" u="none" strike="noStrike" kern="1200" cap="none" spc="0" normalizeH="0" baseline="0" noProof="0" dirty="0" err="1">
                <a:ln>
                  <a:noFill/>
                </a:ln>
                <a:solidFill>
                  <a:prstClr val="black"/>
                </a:solidFill>
                <a:effectLst/>
                <a:uLnTx/>
                <a:uFillTx/>
                <a:latin typeface="Calibri" panose="020F0502020204030204"/>
                <a:ea typeface="+mn-ea"/>
                <a:cs typeface="+mn-cs"/>
              </a:rPr>
              <a:t>Africa</a:t>
            </a:r>
            <a:r>
              <a:rPr kumimoji="0" lang="es-MX" sz="1600" b="0" i="1" u="none" strike="noStrike" kern="1200" cap="none" spc="0" normalizeH="0" baseline="0" noProof="0" dirty="0">
                <a:ln>
                  <a:noFill/>
                </a:ln>
                <a:solidFill>
                  <a:prstClr val="black"/>
                </a:solidFill>
                <a:effectLst/>
                <a:uLnTx/>
                <a:uFillTx/>
                <a:latin typeface="Calibri" panose="020F0502020204030204"/>
                <a:ea typeface="+mn-ea"/>
                <a:cs typeface="+mn-cs"/>
              </a:rPr>
              <a:t> country </a:t>
            </a:r>
            <a:r>
              <a:rPr kumimoji="0" lang="es-MX" sz="1600" b="0" i="1" u="none" strike="noStrike" kern="1200" cap="none" spc="0" normalizeH="0" baseline="0" noProof="0" dirty="0" err="1">
                <a:ln>
                  <a:noFill/>
                </a:ln>
                <a:solidFill>
                  <a:prstClr val="black"/>
                </a:solidFill>
                <a:effectLst/>
                <a:uLnTx/>
                <a:uFillTx/>
                <a:latin typeface="Calibri" panose="020F0502020204030204"/>
                <a:ea typeface="+mn-ea"/>
                <a:cs typeface="+mn-cs"/>
              </a:rPr>
              <a:t>report</a:t>
            </a:r>
            <a:endParaRPr kumimoji="0" lang="es-MX" sz="1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20838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E9C51-4EB2-4641-A85D-95A660DC1328}"/>
              </a:ext>
            </a:extLst>
          </p:cNvPr>
          <p:cNvSpPr>
            <a:spLocks noGrp="1"/>
          </p:cNvSpPr>
          <p:nvPr>
            <p:ph type="title"/>
          </p:nvPr>
        </p:nvSpPr>
        <p:spPr/>
        <p:txBody>
          <a:bodyPr/>
          <a:lstStyle/>
          <a:p>
            <a:r>
              <a:rPr lang="en-US" dirty="0"/>
              <a:t>EXAMPLES – </a:t>
            </a:r>
            <a:r>
              <a:rPr lang="en-US" b="1" dirty="0"/>
              <a:t>Research staff </a:t>
            </a:r>
            <a:r>
              <a:rPr lang="en-US" dirty="0"/>
              <a:t>level of evidence</a:t>
            </a:r>
            <a:endParaRPr lang="es-MX" dirty="0"/>
          </a:p>
        </p:txBody>
      </p:sp>
      <p:sp>
        <p:nvSpPr>
          <p:cNvPr id="3" name="Content Placeholder 2">
            <a:extLst>
              <a:ext uri="{FF2B5EF4-FFF2-40B4-BE49-F238E27FC236}">
                <a16:creationId xmlns:a16="http://schemas.microsoft.com/office/drawing/2014/main" id="{3534880A-0118-4892-8CA6-A42FF127196A}"/>
              </a:ext>
            </a:extLst>
          </p:cNvPr>
          <p:cNvSpPr>
            <a:spLocks noGrp="1"/>
          </p:cNvSpPr>
          <p:nvPr>
            <p:ph idx="1"/>
          </p:nvPr>
        </p:nvSpPr>
        <p:spPr>
          <a:xfrm>
            <a:off x="472552" y="2024099"/>
            <a:ext cx="4219221" cy="3699933"/>
          </a:xfrm>
        </p:spPr>
        <p:txBody>
          <a:bodyPr>
            <a:normAutofit fontScale="92500"/>
          </a:bodyPr>
          <a:lstStyle/>
          <a:p>
            <a:pPr marL="0" indent="0">
              <a:buNone/>
            </a:pPr>
            <a:r>
              <a:rPr lang="en-US" sz="2400" b="1" i="1" dirty="0"/>
              <a:t>KPA 3.1 Using scientific knowledge to inform national policy and decision-making in an inclusive and accountable manner</a:t>
            </a:r>
          </a:p>
          <a:p>
            <a:pPr marL="0" indent="0">
              <a:buNone/>
            </a:pPr>
            <a:endParaRPr lang="en-US" sz="1100" dirty="0"/>
          </a:p>
          <a:p>
            <a:pPr marL="0" indent="0">
              <a:buNone/>
            </a:pPr>
            <a:r>
              <a:rPr lang="en-US" sz="2400" dirty="0"/>
              <a:t>This question </a:t>
            </a:r>
            <a:r>
              <a:rPr lang="en-US" sz="2400" b="1" dirty="0"/>
              <a:t>assess researchers’ perception of whether policy makers have taken scientific advice into account sufficiently, focusing on the period of the present pandemic</a:t>
            </a:r>
            <a:r>
              <a:rPr lang="en-US" sz="2400" dirty="0"/>
              <a:t>.</a:t>
            </a:r>
          </a:p>
        </p:txBody>
      </p:sp>
      <p:sp>
        <p:nvSpPr>
          <p:cNvPr id="21" name="TextBox 20">
            <a:extLst>
              <a:ext uri="{FF2B5EF4-FFF2-40B4-BE49-F238E27FC236}">
                <a16:creationId xmlns:a16="http://schemas.microsoft.com/office/drawing/2014/main" id="{23649B87-9FC1-4CD2-88CA-3F9EBC8C27BE}"/>
              </a:ext>
            </a:extLst>
          </p:cNvPr>
          <p:cNvSpPr txBox="1"/>
          <p:nvPr/>
        </p:nvSpPr>
        <p:spPr>
          <a:xfrm>
            <a:off x="7421000" y="5761677"/>
            <a:ext cx="48944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s-MX" sz="2000" b="0" i="1" u="none" strike="noStrike" kern="1200" cap="none" spc="0" normalizeH="0" baseline="0" noProof="0" dirty="0" err="1">
                <a:ln>
                  <a:noFill/>
                </a:ln>
                <a:solidFill>
                  <a:prstClr val="black"/>
                </a:solidFill>
                <a:effectLst/>
                <a:uLnTx/>
                <a:uFillTx/>
                <a:latin typeface="Calibri" panose="020F0502020204030204"/>
                <a:ea typeface="+mn-ea"/>
                <a:cs typeface="+mn-cs"/>
              </a:rPr>
              <a:t>Extracted</a:t>
            </a:r>
            <a:r>
              <a:rPr kumimoji="0" lang="es-MX" sz="20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MX" sz="2000" b="0" i="1" u="none" strike="noStrike" kern="1200" cap="none" spc="0" normalizeH="0" baseline="0" noProof="0" dirty="0" err="1">
                <a:ln>
                  <a:noFill/>
                </a:ln>
                <a:solidFill>
                  <a:prstClr val="black"/>
                </a:solidFill>
                <a:effectLst/>
                <a:uLnTx/>
                <a:uFillTx/>
                <a:latin typeface="Calibri" panose="020F0502020204030204"/>
                <a:ea typeface="+mn-ea"/>
                <a:cs typeface="+mn-cs"/>
              </a:rPr>
              <a:t>from</a:t>
            </a:r>
            <a:r>
              <a:rPr kumimoji="0" lang="es-MX" sz="2000" b="0" i="1" u="none" strike="noStrike" kern="1200" cap="none" spc="0" normalizeH="0" baseline="0" noProof="0" dirty="0">
                <a:ln>
                  <a:noFill/>
                </a:ln>
                <a:solidFill>
                  <a:prstClr val="black"/>
                </a:solidFill>
                <a:effectLst/>
                <a:uLnTx/>
                <a:uFillTx/>
                <a:latin typeface="Calibri" panose="020F0502020204030204"/>
                <a:ea typeface="+mn-ea"/>
                <a:cs typeface="+mn-cs"/>
              </a:rPr>
              <a:t> South </a:t>
            </a:r>
            <a:r>
              <a:rPr kumimoji="0" lang="es-MX" sz="2000" b="0" i="1" u="none" strike="noStrike" kern="1200" cap="none" spc="0" normalizeH="0" baseline="0" noProof="0" dirty="0" err="1">
                <a:ln>
                  <a:noFill/>
                </a:ln>
                <a:solidFill>
                  <a:prstClr val="black"/>
                </a:solidFill>
                <a:effectLst/>
                <a:uLnTx/>
                <a:uFillTx/>
                <a:latin typeface="Calibri" panose="020F0502020204030204"/>
                <a:ea typeface="+mn-ea"/>
                <a:cs typeface="+mn-cs"/>
              </a:rPr>
              <a:t>Africa</a:t>
            </a:r>
            <a:r>
              <a:rPr kumimoji="0" lang="es-MX" sz="2000" b="0" i="1" u="none" strike="noStrike" kern="1200" cap="none" spc="0" normalizeH="0" baseline="0" noProof="0" dirty="0">
                <a:ln>
                  <a:noFill/>
                </a:ln>
                <a:solidFill>
                  <a:prstClr val="black"/>
                </a:solidFill>
                <a:effectLst/>
                <a:uLnTx/>
                <a:uFillTx/>
                <a:latin typeface="Calibri" panose="020F0502020204030204"/>
                <a:ea typeface="+mn-ea"/>
                <a:cs typeface="+mn-cs"/>
              </a:rPr>
              <a:t> country </a:t>
            </a:r>
            <a:r>
              <a:rPr kumimoji="0" lang="es-MX" sz="2000" b="0" i="1" u="none" strike="noStrike" kern="1200" cap="none" spc="0" normalizeH="0" baseline="0" noProof="0" dirty="0" err="1">
                <a:ln>
                  <a:noFill/>
                </a:ln>
                <a:solidFill>
                  <a:prstClr val="black"/>
                </a:solidFill>
                <a:effectLst/>
                <a:uLnTx/>
                <a:uFillTx/>
                <a:latin typeface="Calibri" panose="020F0502020204030204"/>
                <a:ea typeface="+mn-ea"/>
                <a:cs typeface="+mn-cs"/>
              </a:rPr>
              <a:t>report</a:t>
            </a:r>
            <a:endParaRPr kumimoji="0" lang="es-MX" sz="2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1CF8272C-18C9-4C70-8082-CB12D457BD49}"/>
              </a:ext>
            </a:extLst>
          </p:cNvPr>
          <p:cNvSpPr txBox="1"/>
          <p:nvPr/>
        </p:nvSpPr>
        <p:spPr>
          <a:xfrm>
            <a:off x="5743025" y="1690688"/>
            <a:ext cx="617344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Question from Frontiers’ Academic response to COVID-19 survey</a:t>
            </a:r>
            <a:endParaRPr kumimoji="0" lang="es-MX" sz="2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9341F500-AE27-490B-8E44-19AF412B9C43}"/>
              </a:ext>
            </a:extLst>
          </p:cNvPr>
          <p:cNvGrpSpPr/>
          <p:nvPr/>
        </p:nvGrpSpPr>
        <p:grpSpPr>
          <a:xfrm>
            <a:off x="4779129" y="2644794"/>
            <a:ext cx="7471810" cy="3073995"/>
            <a:chOff x="6016329" y="2240012"/>
            <a:chExt cx="5778500" cy="1567166"/>
          </a:xfrm>
        </p:grpSpPr>
        <p:pic>
          <p:nvPicPr>
            <p:cNvPr id="4" name="Picture 3">
              <a:extLst>
                <a:ext uri="{FF2B5EF4-FFF2-40B4-BE49-F238E27FC236}">
                  <a16:creationId xmlns:a16="http://schemas.microsoft.com/office/drawing/2014/main" id="{0E3E39DB-18D4-471A-8868-03AF6A74A3CE}"/>
                </a:ext>
              </a:extLst>
            </p:cNvPr>
            <p:cNvPicPr>
              <a:picLocks noChangeAspect="1"/>
            </p:cNvPicPr>
            <p:nvPr/>
          </p:nvPicPr>
          <p:blipFill>
            <a:blip r:embed="rId2"/>
            <a:stretch>
              <a:fillRect/>
            </a:stretch>
          </p:blipFill>
          <p:spPr>
            <a:xfrm>
              <a:off x="6016329" y="2240012"/>
              <a:ext cx="5713476" cy="585216"/>
            </a:xfrm>
            <a:prstGeom prst="rect">
              <a:avLst/>
            </a:prstGeom>
          </p:spPr>
        </p:pic>
        <p:pic>
          <p:nvPicPr>
            <p:cNvPr id="23" name="Picture 22">
              <a:extLst>
                <a:ext uri="{FF2B5EF4-FFF2-40B4-BE49-F238E27FC236}">
                  <a16:creationId xmlns:a16="http://schemas.microsoft.com/office/drawing/2014/main" id="{1EFE4BAC-E5BC-4557-AA63-F8EB09BBA702}"/>
                </a:ext>
              </a:extLst>
            </p:cNvPr>
            <p:cNvPicPr/>
            <p:nvPr/>
          </p:nvPicPr>
          <p:blipFill rotWithShape="1">
            <a:blip r:embed="rId3"/>
            <a:srcRect l="48611" t="71433" r="24736" b="18585"/>
            <a:stretch/>
          </p:blipFill>
          <p:spPr bwMode="auto">
            <a:xfrm>
              <a:off x="6016329" y="2866712"/>
              <a:ext cx="2913380" cy="613410"/>
            </a:xfrm>
            <a:prstGeom prst="rect">
              <a:avLst/>
            </a:prstGeom>
            <a:ln>
              <a:noFill/>
            </a:ln>
            <a:extLst>
              <a:ext uri="{53640926-AAD7-44D8-BBD7-CCE9431645EC}">
                <a14:shadowObscured xmlns:a14="http://schemas.microsoft.com/office/drawing/2010/main"/>
              </a:ext>
            </a:extLst>
          </p:spPr>
        </p:pic>
        <p:pic>
          <p:nvPicPr>
            <p:cNvPr id="24" name="Picture 23">
              <a:extLst>
                <a:ext uri="{FF2B5EF4-FFF2-40B4-BE49-F238E27FC236}">
                  <a16:creationId xmlns:a16="http://schemas.microsoft.com/office/drawing/2014/main" id="{D0A41801-E027-4E86-AF80-10B05A3C673A}"/>
                </a:ext>
              </a:extLst>
            </p:cNvPr>
            <p:cNvPicPr/>
            <p:nvPr/>
          </p:nvPicPr>
          <p:blipFill rotWithShape="1">
            <a:blip r:embed="rId4"/>
            <a:srcRect l="27538" t="57253" r="24142" b="39727"/>
            <a:stretch/>
          </p:blipFill>
          <p:spPr bwMode="auto">
            <a:xfrm>
              <a:off x="6016329" y="3603978"/>
              <a:ext cx="5778500" cy="20320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4105986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g6ee3f95140_0_247"/>
          <p:cNvSpPr>
            <a:spLocks noGrp="1"/>
          </p:cNvSpPr>
          <p:nvPr>
            <p:ph type="title"/>
          </p:nvPr>
        </p:nvSpPr>
        <p:spPr>
          <a:xfrm>
            <a:off x="1333710" y="764704"/>
            <a:ext cx="9664350" cy="1143000"/>
          </a:xfrm>
          <a:prstGeom prst="roundRect">
            <a:avLst>
              <a:gd name="adj" fmla="val 21667"/>
            </a:avLst>
          </a:prstGeom>
          <a:noFill/>
          <a:ln>
            <a:noFill/>
          </a:ln>
        </p:spPr>
        <p:txBody>
          <a:bodyPr spcFirstLastPara="1" vert="horz" wrap="square" lIns="91425" tIns="45700" rIns="91425" bIns="45700" rtlCol="0" anchor="b" anchorCtr="0">
            <a:noAutofit/>
          </a:bodyPr>
          <a:lstStyle/>
          <a:p>
            <a:pPr lvl="2" algn="ctr" rtl="0">
              <a:lnSpc>
                <a:spcPct val="90000"/>
              </a:lnSpc>
            </a:pPr>
            <a:r>
              <a:rPr lang="en-GB" sz="3000" b="1" dirty="0"/>
              <a:t>Global Researcher Survey Results (rring.eu)</a:t>
            </a:r>
            <a:br>
              <a:rPr lang="en-GB" sz="3000" dirty="0"/>
            </a:br>
            <a:r>
              <a:rPr lang="en-GB" sz="3000" i="1" dirty="0"/>
              <a:t>Responsive to</a:t>
            </a:r>
            <a:endParaRPr sz="3000" i="1" dirty="0"/>
          </a:p>
          <a:p>
            <a:pPr lvl="2" algn="ctr" rtl="0">
              <a:lnSpc>
                <a:spcPct val="90000"/>
              </a:lnSpc>
            </a:pPr>
            <a:r>
              <a:rPr lang="en-GB" sz="3000" i="1" dirty="0"/>
              <a:t>Societal Needs</a:t>
            </a:r>
            <a:endParaRPr sz="3000" i="1" dirty="0"/>
          </a:p>
        </p:txBody>
      </p:sp>
      <p:sp>
        <p:nvSpPr>
          <p:cNvPr id="345" name="Google Shape;345;g6ee3f95140_0_247"/>
          <p:cNvSpPr txBox="1"/>
          <p:nvPr/>
        </p:nvSpPr>
        <p:spPr>
          <a:xfrm>
            <a:off x="2915850" y="4670275"/>
            <a:ext cx="7188900" cy="18144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black"/>
                </a:solidFill>
                <a:effectLst/>
                <a:uLnTx/>
                <a:uFillTx/>
                <a:latin typeface="Calibri" panose="020F0502020204030204"/>
                <a:ea typeface="+mn-ea"/>
                <a:cs typeface="+mn-cs"/>
              </a:rPr>
              <a:t>'Research and innovation should address societal needs.'</a:t>
            </a:r>
            <a:endParaRPr kumimoji="0"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n=2224</a:t>
            </a: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[African=193, Arab=164, Asia &amp; Pac=257, Eur &amp; N. Am=1255, Lat. Am &amp; Car=210, US=145]</a:t>
            </a: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317500" algn="l" defTabSz="914400" rtl="0" eaLnBrk="1" fontAlgn="auto" latinLnBrk="0" hangingPunct="1">
              <a:lnSpc>
                <a:spcPct val="100000"/>
              </a:lnSpc>
              <a:spcBef>
                <a:spcPts val="0"/>
              </a:spcBef>
              <a:spcAft>
                <a:spcPts val="0"/>
              </a:spcAft>
              <a:buClrTx/>
              <a:buSzPts val="1400"/>
              <a:buFontTx/>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Overall sentiment leaning heavily on agreement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46" name="Google Shape;346;g6ee3f95140_0_247"/>
          <p:cNvPicPr preferRelativeResize="0"/>
          <p:nvPr/>
        </p:nvPicPr>
        <p:blipFill rotWithShape="1">
          <a:blip r:embed="rId3">
            <a:alphaModFix/>
          </a:blip>
          <a:srcRect t="10506"/>
          <a:stretch/>
        </p:blipFill>
        <p:spPr>
          <a:xfrm>
            <a:off x="1611567" y="1907704"/>
            <a:ext cx="9056433" cy="270069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Google Shape;393;p9">
            <a:extLst>
              <a:ext uri="{FF2B5EF4-FFF2-40B4-BE49-F238E27FC236}">
                <a16:creationId xmlns:a16="http://schemas.microsoft.com/office/drawing/2014/main" id="{C4658756-B0FF-400E-B837-CDC6C5B7406F}"/>
              </a:ext>
            </a:extLst>
          </p:cNvPr>
          <p:cNvSpPr txBox="1">
            <a:spLocks noChangeArrowheads="1"/>
          </p:cNvSpPr>
          <p:nvPr/>
        </p:nvSpPr>
        <p:spPr bwMode="auto">
          <a:xfrm>
            <a:off x="5022849" y="738188"/>
            <a:ext cx="6859299"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3366"/>
              </a:buClr>
              <a:buSzPts val="2400"/>
              <a:buFont typeface="Arial" panose="020B0604020202020204" pitchFamily="34" charset="0"/>
              <a:buNone/>
              <a:tabLst/>
              <a:defRPr/>
            </a:pPr>
            <a:r>
              <a:rPr kumimoji="0" lang="en-GB" altLang="en-US" sz="2400" b="1" i="0" u="none" strike="noStrike" kern="1200" cap="none" spc="0" normalizeH="0" baseline="0" noProof="0" dirty="0" err="1">
                <a:ln>
                  <a:noFill/>
                </a:ln>
                <a:solidFill>
                  <a:srgbClr val="003366"/>
                </a:solidFill>
                <a:effectLst/>
                <a:uLnTx/>
                <a:uFillTx/>
                <a:latin typeface="Arial" panose="020B0604020202020204" pitchFamily="34" charset="0"/>
                <a:ea typeface="+mn-ea"/>
                <a:cs typeface="Arial" panose="020B0604020202020204" pitchFamily="34" charset="0"/>
                <a:sym typeface="Arial" panose="020B0604020202020204" pitchFamily="34" charset="0"/>
              </a:rPr>
              <a:t>Dr.</a:t>
            </a:r>
            <a:r>
              <a:rPr kumimoji="0" lang="en-GB" altLang="en-US" sz="2400" b="1"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sym typeface="Arial" panose="020B0604020202020204" pitchFamily="34" charset="0"/>
              </a:rPr>
              <a:t> Eric A. Jensen </a:t>
            </a:r>
            <a:r>
              <a:rPr kumimoji="0" lang="en-GB" altLang="en-US" sz="2400" b="0"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sym typeface="Arial" panose="020B0604020202020204" pitchFamily="34" charset="0"/>
              </a:rPr>
              <a:t>– </a:t>
            </a:r>
            <a:r>
              <a:rPr kumimoji="0" lang="en-GB" altLang="en-US" sz="2400" b="0" i="0" u="sng"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sym typeface="Arial" panose="020B0604020202020204" pitchFamily="34" charset="0"/>
              </a:rPr>
              <a:t>e.jensen@warwick.ac.uk</a:t>
            </a:r>
            <a:br>
              <a:rPr kumimoji="0" lang="en-GB" altLang="en-US" sz="2400" b="0"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sym typeface="Arial" panose="020B0604020202020204" pitchFamily="34" charset="0"/>
              </a:rPr>
            </a:br>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4340" name="Picture 2" descr="Science Communication cover">
            <a:extLst>
              <a:ext uri="{FF2B5EF4-FFF2-40B4-BE49-F238E27FC236}">
                <a16:creationId xmlns:a16="http://schemas.microsoft.com/office/drawing/2014/main" id="{2F6AAA25-EA30-44F7-8D13-6FABD8B5698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1" y="69851"/>
            <a:ext cx="1662113"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2" descr="A close up of a device&#10;&#10;Description automatically generated">
            <a:extLst>
              <a:ext uri="{FF2B5EF4-FFF2-40B4-BE49-F238E27FC236}">
                <a16:creationId xmlns:a16="http://schemas.microsoft.com/office/drawing/2014/main" id="{7F400BFB-40E5-4BBE-BFB2-D4C4D4BC0D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6113" y="69851"/>
            <a:ext cx="1738312"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Google Shape;394;p9">
            <a:extLst>
              <a:ext uri="{FF2B5EF4-FFF2-40B4-BE49-F238E27FC236}">
                <a16:creationId xmlns:a16="http://schemas.microsoft.com/office/drawing/2014/main" id="{BE170A17-296B-49F0-8491-7BA8A0D7FDC3}"/>
              </a:ext>
            </a:extLst>
          </p:cNvPr>
          <p:cNvSpPr txBox="1">
            <a:spLocks noChangeArrowheads="1"/>
          </p:cNvSpPr>
          <p:nvPr/>
        </p:nvSpPr>
        <p:spPr bwMode="auto">
          <a:xfrm>
            <a:off x="5011182" y="1418265"/>
            <a:ext cx="3209925"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kumimoji="0" lang="en-GB"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a:t>
            </a:r>
            <a:r>
              <a:rPr kumimoji="0" lang="en-GB" altLang="en-US"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JensenWarwick</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7" name="Picture 6">
            <a:extLst>
              <a:ext uri="{FF2B5EF4-FFF2-40B4-BE49-F238E27FC236}">
                <a16:creationId xmlns:a16="http://schemas.microsoft.com/office/drawing/2014/main" id="{CEF70608-0AD8-4179-A4E2-D91BAA0EE60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612065"/>
            <a:ext cx="7455343" cy="4245935"/>
          </a:xfrm>
          <a:prstGeom prst="rect">
            <a:avLst/>
          </a:prstGeom>
          <a:noFill/>
          <a:ln>
            <a:noFill/>
          </a:ln>
        </p:spPr>
      </p:pic>
      <p:pic>
        <p:nvPicPr>
          <p:cNvPr id="8" name="Picture 7" descr="A screenshot of a video game&#10;&#10;Description automatically generated with low confidence">
            <a:extLst>
              <a:ext uri="{FF2B5EF4-FFF2-40B4-BE49-F238E27FC236}">
                <a16:creationId xmlns:a16="http://schemas.microsoft.com/office/drawing/2014/main" id="{5C990F47-9872-43C7-A38E-4749AE3F57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41861" y="5113074"/>
            <a:ext cx="3076440" cy="715273"/>
          </a:xfrm>
          <a:prstGeom prst="rect">
            <a:avLst/>
          </a:prstGeom>
          <a:ln>
            <a:noFill/>
          </a:ln>
        </p:spPr>
      </p:pic>
      <p:sp>
        <p:nvSpPr>
          <p:cNvPr id="10" name="TextBox 9">
            <a:extLst>
              <a:ext uri="{FF2B5EF4-FFF2-40B4-BE49-F238E27FC236}">
                <a16:creationId xmlns:a16="http://schemas.microsoft.com/office/drawing/2014/main" id="{7385B15A-7B9A-4092-8056-D3E92128A604}"/>
              </a:ext>
            </a:extLst>
          </p:cNvPr>
          <p:cNvSpPr txBox="1"/>
          <p:nvPr/>
        </p:nvSpPr>
        <p:spPr>
          <a:xfrm>
            <a:off x="7998680" y="3272563"/>
            <a:ext cx="3962801" cy="1692771"/>
          </a:xfrm>
          <a:prstGeom prst="rect">
            <a:avLst/>
          </a:prstGeom>
          <a:noFill/>
        </p:spPr>
        <p:txBody>
          <a:bodyPr wrap="square">
            <a:spAutoFit/>
          </a:bodyPr>
          <a:lstStyle/>
          <a:p>
            <a:pPr marL="38100" marR="0" lvl="0" indent="0" algn="ctr" defTabSz="914400" rtl="0" eaLnBrk="1" fontAlgn="auto" latinLnBrk="0" hangingPunct="1">
              <a:lnSpc>
                <a:spcPct val="100000"/>
              </a:lnSpc>
              <a:spcBef>
                <a:spcPts val="0"/>
              </a:spcBef>
              <a:spcAft>
                <a:spcPts val="0"/>
              </a:spcAft>
              <a:buClr>
                <a:prstClr val="black"/>
              </a:buClr>
              <a:buSzPts val="3000"/>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Training on impact evaluation available</a:t>
            </a:r>
          </a:p>
          <a:p>
            <a:pPr marL="38100" marR="0" lvl="0" indent="0" algn="ctr" defTabSz="914400" rtl="0" eaLnBrk="1" fontAlgn="auto" latinLnBrk="0" hangingPunct="1">
              <a:lnSpc>
                <a:spcPct val="100000"/>
              </a:lnSpc>
              <a:spcBef>
                <a:spcPts val="0"/>
              </a:spcBef>
              <a:spcAft>
                <a:spcPts val="0"/>
              </a:spcAft>
              <a:buClr>
                <a:prstClr val="black"/>
              </a:buClr>
              <a:buSzPts val="3000"/>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8100" marR="0" lvl="0" indent="0" algn="ctr" defTabSz="914400" rtl="0" eaLnBrk="1" fontAlgn="auto" latinLnBrk="0" hangingPunct="1">
              <a:lnSpc>
                <a:spcPct val="100000"/>
              </a:lnSpc>
              <a:spcBef>
                <a:spcPts val="0"/>
              </a:spcBef>
              <a:spcAft>
                <a:spcPts val="0"/>
              </a:spcAft>
              <a:buClr>
                <a:prstClr val="black"/>
              </a:buClr>
              <a:buSzPts val="3000"/>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Methodsforchange.org</a:t>
            </a:r>
          </a:p>
        </p:txBody>
      </p:sp>
    </p:spTree>
    <p:extLst>
      <p:ext uri="{BB962C8B-B14F-4D97-AF65-F5344CB8AC3E}">
        <p14:creationId xmlns:p14="http://schemas.microsoft.com/office/powerpoint/2010/main" val="26657665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443890"/>
            <a:ext cx="8825948" cy="3790587"/>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br>
              <a:rPr lang="nl-NL" sz="3600" dirty="0">
                <a:latin typeface="Garamond" panose="02020404030301010803" pitchFamily="18" charset="0"/>
              </a:rPr>
            </a:br>
            <a:endParaRPr lang="nl-NL" sz="3600" dirty="0">
              <a:latin typeface="Garamond" panose="02020404030301010803" pitchFamily="18" charset="0"/>
            </a:endParaRPr>
          </a:p>
          <a:p>
            <a:pPr algn="ctr">
              <a:spcAft>
                <a:spcPts val="1800"/>
              </a:spcAft>
            </a:pPr>
            <a:r>
              <a:rPr lang="nl-NL" sz="2900" b="1" dirty="0">
                <a:solidFill>
                  <a:srgbClr val="820000"/>
                </a:solidFill>
                <a:latin typeface="Garamond" panose="02020404030301010803" pitchFamily="18" charset="0"/>
              </a:rPr>
              <a:t>Alan </a:t>
            </a:r>
            <a:r>
              <a:rPr lang="nl-NL" sz="2900" b="1" dirty="0" err="1">
                <a:solidFill>
                  <a:srgbClr val="820000"/>
                </a:solidFill>
                <a:latin typeface="Garamond" panose="02020404030301010803" pitchFamily="18" charset="0"/>
              </a:rPr>
              <a:t>Paic</a:t>
            </a:r>
            <a:r>
              <a:rPr lang="nl-NL" sz="2900" b="1" dirty="0">
                <a:solidFill>
                  <a:srgbClr val="820000"/>
                </a:solidFill>
                <a:latin typeface="Garamond" panose="02020404030301010803" pitchFamily="18" charset="0"/>
              </a:rPr>
              <a:t>  </a:t>
            </a:r>
          </a:p>
          <a:p>
            <a:pPr algn="ctr">
              <a:lnSpc>
                <a:spcPct val="134000"/>
              </a:lnSpc>
              <a:spcAft>
                <a:spcPts val="600"/>
              </a:spcAft>
            </a:pPr>
            <a:r>
              <a:rPr lang="en-AU" sz="2500" i="1" dirty="0">
                <a:latin typeface="Garamond" panose="02020404030301010803" pitchFamily="18" charset="0"/>
              </a:rPr>
              <a:t>Senior Policy Analyst at Organisation for Economic Co-operation and Development (OECD), France </a:t>
            </a:r>
          </a:p>
          <a:p>
            <a:pPr algn="ctr">
              <a:lnSpc>
                <a:spcPct val="134000"/>
              </a:lnSpc>
              <a:spcAft>
                <a:spcPts val="600"/>
              </a:spcAft>
            </a:pPr>
            <a:br>
              <a:rPr lang="nl-NL" sz="3600" dirty="0">
                <a:latin typeface="Garamond" panose="02020404030301010803" pitchFamily="18" charset="0"/>
              </a:rPr>
            </a:br>
            <a:endParaRPr lang="nl-NL" sz="3600" dirty="0">
              <a:latin typeface="Garamond" panose="02020404030301010803" pitchFamily="18" charset="0"/>
            </a:endParaRPr>
          </a:p>
        </p:txBody>
      </p:sp>
      <p:sp>
        <p:nvSpPr>
          <p:cNvPr id="13" name="Tekstvak 14">
            <a:extLst>
              <a:ext uri="{FF2B5EF4-FFF2-40B4-BE49-F238E27FC236}">
                <a16:creationId xmlns:a16="http://schemas.microsoft.com/office/drawing/2014/main" id="{74A62895-764F-49FF-9F34-65DE46DAA367}"/>
              </a:ext>
            </a:extLst>
          </p:cNvPr>
          <p:cNvSpPr txBox="1"/>
          <p:nvPr/>
        </p:nvSpPr>
        <p:spPr>
          <a:xfrm>
            <a:off x="9620834" y="6234477"/>
            <a:ext cx="2478275" cy="461665"/>
          </a:xfrm>
          <a:prstGeom prst="rect">
            <a:avLst/>
          </a:prstGeom>
          <a:noFill/>
        </p:spPr>
        <p:txBody>
          <a:bodyPr wrap="square" rtlCol="0">
            <a:spAutoFit/>
          </a:bodyPr>
          <a:lstStyle/>
          <a:p>
            <a:pPr algn="r"/>
            <a:r>
              <a:rPr lang="nl-NL" sz="2400" b="1" dirty="0">
                <a:latin typeface="Garamond" panose="02020404030301010803" pitchFamily="18" charset="0"/>
              </a:rPr>
              <a:t>#IOS21</a:t>
            </a:r>
          </a:p>
        </p:txBody>
      </p:sp>
      <p:sp>
        <p:nvSpPr>
          <p:cNvPr id="11" name="Tekstvak 5">
            <a:extLst>
              <a:ext uri="{FF2B5EF4-FFF2-40B4-BE49-F238E27FC236}">
                <a16:creationId xmlns:a16="http://schemas.microsoft.com/office/drawing/2014/main" id="{92A72207-1788-41FD-B3EC-A6DA58DCD3E9}"/>
              </a:ext>
            </a:extLst>
          </p:cNvPr>
          <p:cNvSpPr txBox="1">
            <a:spLocks/>
          </p:cNvSpPr>
          <p:nvPr/>
        </p:nvSpPr>
        <p:spPr>
          <a:xfrm>
            <a:off x="4428309" y="-19281"/>
            <a:ext cx="7670800" cy="769441"/>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Science  </a:t>
            </a:r>
          </a:p>
          <a:p>
            <a:pPr lvl="0" algn="r"/>
            <a:r>
              <a:rPr lang="en-US" sz="2000" dirty="0">
                <a:solidFill>
                  <a:prstClr val="black"/>
                </a:solidFill>
                <a:latin typeface="Garamond" panose="02020404030301010803" pitchFamily="18" charset="0"/>
              </a:rPr>
              <a:t>23-25 June, 2021</a:t>
            </a:r>
          </a:p>
        </p:txBody>
      </p:sp>
    </p:spTree>
    <p:extLst>
      <p:ext uri="{BB962C8B-B14F-4D97-AF65-F5344CB8AC3E}">
        <p14:creationId xmlns:p14="http://schemas.microsoft.com/office/powerpoint/2010/main" val="514044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Google Shape;115;g6efa3314d1_0_22">
            <a:extLst>
              <a:ext uri="{FF2B5EF4-FFF2-40B4-BE49-F238E27FC236}">
                <a16:creationId xmlns:a16="http://schemas.microsoft.com/office/drawing/2014/main" id="{580A4EF7-7CD9-49A7-BD50-55A9F9F6D09A}"/>
              </a:ext>
            </a:extLst>
          </p:cNvPr>
          <p:cNvSpPr>
            <a:spLocks noGrp="1" noChangeArrowheads="1"/>
          </p:cNvSpPr>
          <p:nvPr>
            <p:ph type="title"/>
          </p:nvPr>
        </p:nvSpPr>
        <p:spPr>
          <a:prstGeom prst="roundRect">
            <a:avLst>
              <a:gd name="adj" fmla="val 16667"/>
            </a:avLst>
          </a:prstGeom>
        </p:spPr>
        <p:txBody>
          <a:bodyPr/>
          <a:lstStyle/>
          <a:p>
            <a:pPr eaLnBrk="1" hangingPunct="1">
              <a:spcBef>
                <a:spcPct val="0"/>
              </a:spcBef>
              <a:spcAft>
                <a:spcPct val="0"/>
              </a:spcAft>
            </a:pPr>
            <a:endParaRPr lang="en-US" altLang="en-US" sz="3600" b="1">
              <a:solidFill>
                <a:srgbClr val="006666"/>
              </a:solidFill>
              <a:latin typeface="Arial" panose="020B0604020202020204" pitchFamily="34" charset="0"/>
              <a:cs typeface="Arial" panose="020B0604020202020204" pitchFamily="34" charset="0"/>
            </a:endParaRPr>
          </a:p>
        </p:txBody>
      </p:sp>
      <p:pic>
        <p:nvPicPr>
          <p:cNvPr id="6147" name="Google Shape;117;g6efa3314d1_0_22">
            <a:extLst>
              <a:ext uri="{FF2B5EF4-FFF2-40B4-BE49-F238E27FC236}">
                <a16:creationId xmlns:a16="http://schemas.microsoft.com/office/drawing/2014/main" id="{862D170A-6BDB-4C2E-B253-283E3204B98F}"/>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2"/>
          <a:stretch>
            <a:fillRect/>
          </a:stretch>
        </p:blipFill>
        <p:spPr bwMode="auto">
          <a:xfrm>
            <a:off x="838199" y="722545"/>
            <a:ext cx="7951999" cy="4709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2" descr="Science Communication cover">
            <a:extLst>
              <a:ext uri="{FF2B5EF4-FFF2-40B4-BE49-F238E27FC236}">
                <a16:creationId xmlns:a16="http://schemas.microsoft.com/office/drawing/2014/main" id="{27094AEF-C334-49B0-AD00-E400483B1D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3025" y="12517"/>
            <a:ext cx="3008976" cy="445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Google Shape;101;p1">
            <a:extLst>
              <a:ext uri="{FF2B5EF4-FFF2-40B4-BE49-F238E27FC236}">
                <a16:creationId xmlns:a16="http://schemas.microsoft.com/office/drawing/2014/main" id="{F30FC876-D780-41BA-9E08-0C5CF0F8D846}"/>
              </a:ext>
            </a:extLst>
          </p:cNvPr>
          <p:cNvSpPr txBox="1">
            <a:spLocks noChangeArrowheads="1"/>
          </p:cNvSpPr>
          <p:nvPr/>
        </p:nvSpPr>
        <p:spPr bwMode="auto">
          <a:xfrm>
            <a:off x="5974686" y="496887"/>
            <a:ext cx="3208338"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GB"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a:t>
            </a:r>
            <a:r>
              <a:rPr kumimoji="0" lang="en-GB" altLang="en-US"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JensenWarwick</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99361331"/>
      </p:ext>
    </p:extLst>
  </p:cSld>
  <p:clrMapOvr>
    <a:masterClrMapping/>
  </p:clrMapOvr>
  <p:transition spd="slow" advTm="25408"/>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95600" y="2362200"/>
            <a:ext cx="7315200" cy="1183978"/>
          </a:xfrm>
        </p:spPr>
        <p:txBody>
          <a:bodyPr/>
          <a:lstStyle/>
          <a:p>
            <a:r>
              <a:rPr lang="en-GB" sz="2800" dirty="0"/>
              <a:t>Evaluation OF science beyond </a:t>
            </a:r>
            <a:r>
              <a:rPr lang="en-GB" sz="2800" dirty="0" err="1"/>
              <a:t>bibliometrics</a:t>
            </a:r>
            <a:endParaRPr lang="en-GB" sz="2800" dirty="0"/>
          </a:p>
        </p:txBody>
      </p:sp>
      <p:sp>
        <p:nvSpPr>
          <p:cNvPr id="3" name="Subtitle 2"/>
          <p:cNvSpPr>
            <a:spLocks noGrp="1"/>
          </p:cNvSpPr>
          <p:nvPr>
            <p:ph type="subTitle" idx="1"/>
          </p:nvPr>
        </p:nvSpPr>
        <p:spPr>
          <a:xfrm>
            <a:off x="2743200" y="3946840"/>
            <a:ext cx="6376200" cy="2657138"/>
          </a:xfrm>
        </p:spPr>
        <p:txBody>
          <a:bodyPr/>
          <a:lstStyle/>
          <a:p>
            <a:br>
              <a:rPr lang="en-GB" sz="2400" dirty="0"/>
            </a:br>
            <a:r>
              <a:rPr lang="en-GB" sz="2400" dirty="0"/>
              <a:t>Alan Paic</a:t>
            </a:r>
          </a:p>
          <a:p>
            <a:endParaRPr lang="fr-FR" sz="2400" dirty="0"/>
          </a:p>
          <a:p>
            <a:r>
              <a:rPr lang="fr-FR" sz="2400" dirty="0"/>
              <a:t>OECD Science, </a:t>
            </a:r>
            <a:r>
              <a:rPr lang="fr-FR" sz="2400" dirty="0" err="1"/>
              <a:t>Technology</a:t>
            </a:r>
            <a:r>
              <a:rPr lang="fr-FR" sz="2400" dirty="0"/>
              <a:t> and Innovation</a:t>
            </a:r>
            <a:endParaRPr lang="en-GB" sz="2400" dirty="0"/>
          </a:p>
          <a:p>
            <a:endParaRPr lang="en-GB" sz="2400" dirty="0"/>
          </a:p>
          <a:p>
            <a:endParaRPr lang="en-US" sz="2400" dirty="0"/>
          </a:p>
          <a:p>
            <a:r>
              <a:rPr lang="fr-FR" sz="2400" dirty="0"/>
              <a:t>AESIS</a:t>
            </a:r>
          </a:p>
          <a:p>
            <a:endParaRPr lang="fr-FR" sz="2400" dirty="0"/>
          </a:p>
          <a:p>
            <a:r>
              <a:rPr lang="fr-FR" sz="2400" dirty="0"/>
              <a:t>24 </a:t>
            </a:r>
            <a:r>
              <a:rPr lang="fr-FR" sz="2400" dirty="0" err="1"/>
              <a:t>June</a:t>
            </a:r>
            <a:r>
              <a:rPr lang="fr-FR" sz="2400" dirty="0"/>
              <a:t> 2021</a:t>
            </a:r>
            <a:endParaRPr lang="en-GB" sz="2400" dirty="0"/>
          </a:p>
          <a:p>
            <a:endParaRPr lang="en-GB" sz="2400" dirty="0"/>
          </a:p>
        </p:txBody>
      </p:sp>
    </p:spTree>
    <p:extLst>
      <p:ext uri="{BB962C8B-B14F-4D97-AF65-F5344CB8AC3E}">
        <p14:creationId xmlns:p14="http://schemas.microsoft.com/office/powerpoint/2010/main" val="17280925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dirty="0" err="1"/>
              <a:t>What</a:t>
            </a:r>
            <a:r>
              <a:rPr lang="fr-FR" dirty="0"/>
              <a:t> </a:t>
            </a:r>
            <a:r>
              <a:rPr lang="fr-FR" dirty="0" err="1"/>
              <a:t>is</a:t>
            </a:r>
            <a:r>
              <a:rPr lang="fr-FR" dirty="0"/>
              <a:t> </a:t>
            </a:r>
            <a:r>
              <a:rPr lang="fr-FR" dirty="0" err="1"/>
              <a:t>research</a:t>
            </a:r>
            <a:r>
              <a:rPr lang="fr-FR" dirty="0"/>
              <a:t> impact?</a:t>
            </a:r>
            <a:br>
              <a:rPr lang="fr-FR" dirty="0"/>
            </a:br>
            <a:r>
              <a:rPr lang="fr-FR" dirty="0"/>
              <a:t>A </a:t>
            </a:r>
            <a:r>
              <a:rPr lang="fr-FR" dirty="0" err="1"/>
              <a:t>consultant’s</a:t>
            </a:r>
            <a:r>
              <a:rPr lang="fr-FR" dirty="0"/>
              <a:t> </a:t>
            </a:r>
            <a:r>
              <a:rPr lang="fr-FR" dirty="0" err="1"/>
              <a:t>view</a:t>
            </a:r>
            <a:endParaRPr lang="en-GB"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04200" y="1601788"/>
            <a:ext cx="7794712" cy="4525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56318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04000" y="237600"/>
            <a:ext cx="7759200" cy="1022400"/>
          </a:xfrm>
        </p:spPr>
        <p:txBody>
          <a:bodyPr/>
          <a:lstStyle/>
          <a:p>
            <a:r>
              <a:rPr lang="fr-FR" dirty="0" err="1"/>
              <a:t>What</a:t>
            </a:r>
            <a:r>
              <a:rPr lang="fr-FR" dirty="0"/>
              <a:t> </a:t>
            </a:r>
            <a:r>
              <a:rPr lang="fr-FR" dirty="0" err="1"/>
              <a:t>is</a:t>
            </a:r>
            <a:r>
              <a:rPr lang="fr-FR" dirty="0"/>
              <a:t> </a:t>
            </a:r>
            <a:r>
              <a:rPr lang="fr-FR" dirty="0" err="1"/>
              <a:t>research</a:t>
            </a:r>
            <a:r>
              <a:rPr lang="fr-FR" dirty="0"/>
              <a:t> impact?</a:t>
            </a:r>
            <a:br>
              <a:rPr lang="fr-FR" dirty="0"/>
            </a:br>
            <a:r>
              <a:rPr lang="fr-FR" dirty="0"/>
              <a:t>UK </a:t>
            </a:r>
            <a:r>
              <a:rPr lang="fr-FR" dirty="0" err="1"/>
              <a:t>academic</a:t>
            </a:r>
            <a:r>
              <a:rPr lang="fr-FR" dirty="0"/>
              <a:t>, </a:t>
            </a:r>
            <a:r>
              <a:rPr lang="fr-FR" dirty="0" err="1"/>
              <a:t>policy</a:t>
            </a:r>
            <a:r>
              <a:rPr lang="fr-FR" dirty="0"/>
              <a:t> maker &amp; </a:t>
            </a:r>
            <a:r>
              <a:rPr lang="fr-FR" dirty="0" err="1"/>
              <a:t>funder</a:t>
            </a:r>
            <a:r>
              <a:rPr lang="fr-FR" dirty="0"/>
              <a:t> </a:t>
            </a:r>
            <a:r>
              <a:rPr lang="fr-FR" dirty="0" err="1"/>
              <a:t>view</a:t>
            </a:r>
            <a:endParaRPr lang="en-GB" dirty="0"/>
          </a:p>
        </p:txBody>
      </p:sp>
      <p:sp>
        <p:nvSpPr>
          <p:cNvPr id="6" name="Content Placeholder 1"/>
          <p:cNvSpPr txBox="1">
            <a:spLocks/>
          </p:cNvSpPr>
          <p:nvPr/>
        </p:nvSpPr>
        <p:spPr>
          <a:xfrm>
            <a:off x="1905000" y="1447801"/>
            <a:ext cx="8458200" cy="5279923"/>
          </a:xfrm>
          <a:prstGeom prst="rect">
            <a:avLst/>
          </a:prstGeom>
        </p:spPr>
        <p:txBody>
          <a:bodyPr vert="horz">
            <a:noAutofit/>
          </a:bodyPr>
          <a:lstStyle>
            <a:lvl1pPr marL="342000" indent="-342000" algn="l" rtl="0" eaLnBrk="1" latinLnBrk="0" hangingPunct="1">
              <a:spcBef>
                <a:spcPts val="768"/>
              </a:spcBef>
              <a:buClr>
                <a:schemeClr val="tx1"/>
              </a:buClr>
              <a:buFont typeface="Arial" pitchFamily="34" charset="0"/>
              <a:buChar char="•"/>
              <a:defRPr kumimoji="0" sz="3200" kern="1200">
                <a:solidFill>
                  <a:schemeClr val="tx1"/>
                </a:solidFill>
                <a:latin typeface="+mn-lt"/>
                <a:ea typeface="+mn-ea"/>
                <a:cs typeface="+mn-cs"/>
              </a:defRPr>
            </a:lvl1pPr>
            <a:lvl2pPr marL="741600" indent="-284400" algn="l" rtl="0" eaLnBrk="1" latinLnBrk="0" hangingPunct="1">
              <a:spcBef>
                <a:spcPts val="672"/>
              </a:spcBef>
              <a:buClr>
                <a:schemeClr val="tx1"/>
              </a:buClr>
              <a:buFont typeface="Arial" pitchFamily="34" charset="0"/>
              <a:buChar char="–"/>
              <a:defRPr kumimoji="0" sz="2800" kern="1200">
                <a:solidFill>
                  <a:schemeClr val="tx1"/>
                </a:solidFill>
                <a:latin typeface="+mn-lt"/>
                <a:ea typeface="+mn-ea"/>
                <a:cs typeface="+mn-cs"/>
              </a:defRPr>
            </a:lvl2pPr>
            <a:lvl3pPr marL="1144800" indent="-230400" algn="l" rtl="0" eaLnBrk="1" latinLnBrk="0" hangingPunct="1">
              <a:spcBef>
                <a:spcPts val="576"/>
              </a:spcBef>
              <a:buClr>
                <a:schemeClr val="tx1"/>
              </a:buClr>
              <a:buFont typeface="Arial" pitchFamily="34" charset="0"/>
              <a:buChar char="•"/>
              <a:defRPr kumimoji="0" sz="2400" kern="1200">
                <a:solidFill>
                  <a:schemeClr val="tx1"/>
                </a:solidFill>
                <a:latin typeface="+mn-lt"/>
                <a:ea typeface="+mn-ea"/>
                <a:cs typeface="+mn-cs"/>
              </a:defRPr>
            </a:lvl3pPr>
            <a:lvl4pPr marL="1602000" indent="-230400" algn="l" rtl="0" eaLnBrk="1" latinLnBrk="0" hangingPunct="1">
              <a:spcBef>
                <a:spcPts val="480"/>
              </a:spcBef>
              <a:buClr>
                <a:schemeClr val="tx1"/>
              </a:buClr>
              <a:buFont typeface="Arial" pitchFamily="34" charset="0"/>
              <a:buChar char="–"/>
              <a:defRPr kumimoji="0" sz="2000" kern="1200">
                <a:solidFill>
                  <a:schemeClr val="tx1"/>
                </a:solidFill>
                <a:latin typeface="+mn-lt"/>
                <a:ea typeface="+mn-ea"/>
                <a:cs typeface="+mn-cs"/>
              </a:defRPr>
            </a:lvl4pPr>
            <a:lvl5pPr marL="2059200" indent="-230400" algn="l" rtl="0" eaLnBrk="1" latinLnBrk="0" hangingPunct="1">
              <a:spcBef>
                <a:spcPts val="480"/>
              </a:spcBef>
              <a:buClr>
                <a:schemeClr val="tx1"/>
              </a:buClr>
              <a:buFont typeface="Arial" pitchFamily="34" charset="0"/>
              <a:buChar char="»"/>
              <a:defRPr kumimoji="0" sz="2000" kern="1200">
                <a:solidFill>
                  <a:schemeClr val="tx1"/>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buClr>
                <a:srgbClr val="727272"/>
              </a:buClr>
              <a:buNone/>
            </a:pPr>
            <a:endParaRPr lang="fr-FR" sz="1600" dirty="0">
              <a:solidFill>
                <a:srgbClr val="727272"/>
              </a:solidFill>
              <a:latin typeface="Georgia"/>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295401"/>
            <a:ext cx="5010150" cy="5613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68460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dirty="0"/>
              <a:t>The </a:t>
            </a:r>
            <a:r>
              <a:rPr lang="fr-FR" dirty="0" err="1"/>
              <a:t>complexity</a:t>
            </a:r>
            <a:r>
              <a:rPr lang="fr-FR" dirty="0"/>
              <a:t> of impact </a:t>
            </a:r>
            <a:br>
              <a:rPr lang="fr-FR" dirty="0"/>
            </a:br>
            <a:r>
              <a:rPr lang="fr-FR" dirty="0"/>
              <a:t>– no </a:t>
            </a:r>
            <a:r>
              <a:rPr lang="fr-FR" dirty="0" err="1"/>
              <a:t>linear</a:t>
            </a:r>
            <a:r>
              <a:rPr lang="fr-FR" dirty="0"/>
              <a:t> model!</a:t>
            </a:r>
            <a:endParaRPr lang="en-GB" dirty="0"/>
          </a:p>
        </p:txBody>
      </p:sp>
      <p:sp>
        <p:nvSpPr>
          <p:cNvPr id="25" name="Text Box 4"/>
          <p:cNvSpPr txBox="1">
            <a:spLocks noChangeArrowheads="1"/>
          </p:cNvSpPr>
          <p:nvPr/>
        </p:nvSpPr>
        <p:spPr bwMode="auto">
          <a:xfrm>
            <a:off x="1493316" y="2527300"/>
            <a:ext cx="1080000" cy="57150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fontAlgn="base">
              <a:spcBef>
                <a:spcPct val="0"/>
              </a:spcBef>
              <a:spcAft>
                <a:spcPct val="0"/>
              </a:spcAft>
            </a:pPr>
            <a:r>
              <a:rPr lang="en-US" sz="1000" dirty="0">
                <a:solidFill>
                  <a:srgbClr val="727272"/>
                </a:solidFill>
                <a:latin typeface="Cambria" pitchFamily="-65" charset="0"/>
                <a:ea typeface="Times New Roman" pitchFamily="-65" charset="0"/>
                <a:cs typeface="Arial" charset="0"/>
              </a:rPr>
              <a:t>Infrastructure, facilities for research</a:t>
            </a:r>
            <a:endParaRPr lang="en-US" sz="1000" dirty="0">
              <a:solidFill>
                <a:srgbClr val="727272"/>
              </a:solidFill>
              <a:latin typeface="Times New Roman" pitchFamily="-65" charset="0"/>
              <a:ea typeface="Times New Roman" pitchFamily="-65" charset="0"/>
              <a:cs typeface="Arial" charset="0"/>
            </a:endParaRPr>
          </a:p>
        </p:txBody>
      </p:sp>
      <p:sp>
        <p:nvSpPr>
          <p:cNvPr id="26" name="Text Box 5"/>
          <p:cNvSpPr txBox="1">
            <a:spLocks noChangeArrowheads="1"/>
          </p:cNvSpPr>
          <p:nvPr/>
        </p:nvSpPr>
        <p:spPr bwMode="auto">
          <a:xfrm>
            <a:off x="1493316" y="3175000"/>
            <a:ext cx="1080000" cy="57150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fontAlgn="base">
              <a:spcBef>
                <a:spcPct val="0"/>
              </a:spcBef>
              <a:spcAft>
                <a:spcPct val="0"/>
              </a:spcAft>
            </a:pPr>
            <a:r>
              <a:rPr lang="en-US" sz="1000" dirty="0">
                <a:solidFill>
                  <a:srgbClr val="727272"/>
                </a:solidFill>
                <a:latin typeface="Cambria" pitchFamily="-65" charset="0"/>
                <a:ea typeface="Times New Roman" pitchFamily="-65" charset="0"/>
                <a:cs typeface="Arial" charset="0"/>
              </a:rPr>
              <a:t>Agenda-setting in research (can cause lock-in)</a:t>
            </a:r>
            <a:endParaRPr lang="en-US" sz="1000" dirty="0">
              <a:solidFill>
                <a:srgbClr val="727272"/>
              </a:solidFill>
              <a:latin typeface="Times New Roman" pitchFamily="-65" charset="0"/>
              <a:ea typeface="Times New Roman" pitchFamily="-65" charset="0"/>
              <a:cs typeface="Arial" charset="0"/>
            </a:endParaRPr>
          </a:p>
        </p:txBody>
      </p:sp>
      <p:sp>
        <p:nvSpPr>
          <p:cNvPr id="27" name="Text Box 6"/>
          <p:cNvSpPr txBox="1">
            <a:spLocks noChangeArrowheads="1"/>
          </p:cNvSpPr>
          <p:nvPr/>
        </p:nvSpPr>
        <p:spPr bwMode="auto">
          <a:xfrm>
            <a:off x="1493316" y="3822700"/>
            <a:ext cx="1080000" cy="68580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fontAlgn="base">
              <a:spcBef>
                <a:spcPct val="0"/>
              </a:spcBef>
              <a:spcAft>
                <a:spcPct val="0"/>
              </a:spcAft>
            </a:pPr>
            <a:r>
              <a:rPr lang="en-US" sz="1000" dirty="0">
                <a:solidFill>
                  <a:srgbClr val="727272"/>
                </a:solidFill>
                <a:latin typeface="Cambria" pitchFamily="-65" charset="0"/>
                <a:ea typeface="Times New Roman" pitchFamily="-65" charset="0"/>
                <a:cs typeface="Arial" charset="0"/>
              </a:rPr>
              <a:t>R&amp;D coordination mechanisms (road maps, methodologies, standards, </a:t>
            </a:r>
            <a:r>
              <a:rPr lang="en-US" sz="1000" dirty="0" err="1">
                <a:solidFill>
                  <a:srgbClr val="727272"/>
                </a:solidFill>
                <a:latin typeface="Cambria" pitchFamily="-65" charset="0"/>
                <a:ea typeface="Times New Roman" pitchFamily="-65" charset="0"/>
                <a:cs typeface="Arial" charset="0"/>
              </a:rPr>
              <a:t>etc</a:t>
            </a:r>
            <a:r>
              <a:rPr lang="en-US" sz="1000" dirty="0">
                <a:solidFill>
                  <a:srgbClr val="727272"/>
                </a:solidFill>
                <a:latin typeface="Cambria" pitchFamily="-65" charset="0"/>
                <a:ea typeface="Times New Roman" pitchFamily="-65" charset="0"/>
                <a:cs typeface="Arial" charset="0"/>
              </a:rPr>
              <a:t>)</a:t>
            </a:r>
            <a:endParaRPr lang="en-US" sz="1000" dirty="0">
              <a:solidFill>
                <a:srgbClr val="727272"/>
              </a:solidFill>
              <a:latin typeface="Times New Roman" pitchFamily="-65" charset="0"/>
              <a:ea typeface="Times New Roman" pitchFamily="-65" charset="0"/>
              <a:cs typeface="Arial" charset="0"/>
            </a:endParaRPr>
          </a:p>
        </p:txBody>
      </p:sp>
      <p:sp>
        <p:nvSpPr>
          <p:cNvPr id="28" name="Text Box 7"/>
          <p:cNvSpPr txBox="1">
            <a:spLocks noChangeArrowheads="1"/>
          </p:cNvSpPr>
          <p:nvPr/>
        </p:nvSpPr>
        <p:spPr bwMode="auto">
          <a:xfrm>
            <a:off x="1493316" y="4876800"/>
            <a:ext cx="1080000" cy="57150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fontAlgn="base">
              <a:spcBef>
                <a:spcPct val="0"/>
              </a:spcBef>
              <a:spcAft>
                <a:spcPct val="0"/>
              </a:spcAft>
            </a:pPr>
            <a:r>
              <a:rPr lang="en-US" sz="1000" dirty="0">
                <a:solidFill>
                  <a:srgbClr val="727272"/>
                </a:solidFill>
                <a:latin typeface="Cambria" pitchFamily="-65" charset="0"/>
                <a:ea typeface="Times New Roman" pitchFamily="-65" charset="0"/>
                <a:cs typeface="Arial" charset="0"/>
              </a:rPr>
              <a:t>Agenda-setting in markets; market intelligence</a:t>
            </a:r>
            <a:endParaRPr lang="en-US" sz="1000" dirty="0">
              <a:solidFill>
                <a:srgbClr val="727272"/>
              </a:solidFill>
              <a:latin typeface="Times New Roman" pitchFamily="-65" charset="0"/>
              <a:ea typeface="Times New Roman" pitchFamily="-65" charset="0"/>
              <a:cs typeface="Arial" charset="0"/>
            </a:endParaRPr>
          </a:p>
        </p:txBody>
      </p:sp>
      <p:sp>
        <p:nvSpPr>
          <p:cNvPr id="29" name="Text Box 8"/>
          <p:cNvSpPr txBox="1">
            <a:spLocks noChangeArrowheads="1"/>
          </p:cNvSpPr>
          <p:nvPr/>
        </p:nvSpPr>
        <p:spPr bwMode="auto">
          <a:xfrm>
            <a:off x="2655111" y="3287137"/>
            <a:ext cx="1362075" cy="57150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fontAlgn="base">
              <a:spcBef>
                <a:spcPct val="0"/>
              </a:spcBef>
              <a:spcAft>
                <a:spcPct val="0"/>
              </a:spcAft>
            </a:pPr>
            <a:r>
              <a:rPr lang="en-US" sz="1000" dirty="0">
                <a:solidFill>
                  <a:srgbClr val="727272"/>
                </a:solidFill>
                <a:latin typeface="Cambria" pitchFamily="-65" charset="0"/>
                <a:ea typeface="Times New Roman" pitchFamily="-65" charset="0"/>
                <a:cs typeface="Arial" charset="0"/>
              </a:rPr>
              <a:t>R&amp;D activities</a:t>
            </a:r>
            <a:endParaRPr lang="en-US" sz="1000" dirty="0">
              <a:solidFill>
                <a:srgbClr val="727272"/>
              </a:solidFill>
              <a:latin typeface="Times New Roman" pitchFamily="-65" charset="0"/>
              <a:ea typeface="Times New Roman" pitchFamily="-65" charset="0"/>
              <a:cs typeface="Arial" charset="0"/>
            </a:endParaRPr>
          </a:p>
        </p:txBody>
      </p:sp>
      <p:sp>
        <p:nvSpPr>
          <p:cNvPr id="30" name="Text Box 9"/>
          <p:cNvSpPr txBox="1">
            <a:spLocks noChangeArrowheads="1"/>
          </p:cNvSpPr>
          <p:nvPr/>
        </p:nvSpPr>
        <p:spPr bwMode="auto">
          <a:xfrm>
            <a:off x="2655111" y="3784600"/>
            <a:ext cx="1362075" cy="68580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fontAlgn="base">
              <a:spcBef>
                <a:spcPct val="0"/>
              </a:spcBef>
              <a:spcAft>
                <a:spcPct val="0"/>
              </a:spcAft>
            </a:pPr>
            <a:r>
              <a:rPr lang="en-US" sz="1000" dirty="0">
                <a:solidFill>
                  <a:srgbClr val="727272"/>
                </a:solidFill>
                <a:latin typeface="Cambria" pitchFamily="-65" charset="0"/>
                <a:ea typeface="Times New Roman" pitchFamily="-65" charset="0"/>
                <a:cs typeface="Arial" charset="0"/>
              </a:rPr>
              <a:t>More, riskier R&amp;D, combating market failure, creating </a:t>
            </a:r>
            <a:r>
              <a:rPr lang="en-US" sz="1000" dirty="0" err="1">
                <a:solidFill>
                  <a:srgbClr val="727272"/>
                </a:solidFill>
                <a:latin typeface="Cambria" pitchFamily="-65" charset="0"/>
                <a:ea typeface="Times New Roman" pitchFamily="-65" charset="0"/>
                <a:cs typeface="Arial" charset="0"/>
              </a:rPr>
              <a:t>additionalites</a:t>
            </a:r>
            <a:endParaRPr lang="en-US" sz="1000" dirty="0">
              <a:solidFill>
                <a:srgbClr val="727272"/>
              </a:solidFill>
              <a:latin typeface="Times New Roman" pitchFamily="-65" charset="0"/>
              <a:ea typeface="Times New Roman" pitchFamily="-65" charset="0"/>
              <a:cs typeface="Arial" charset="0"/>
            </a:endParaRPr>
          </a:p>
        </p:txBody>
      </p:sp>
      <p:sp>
        <p:nvSpPr>
          <p:cNvPr id="31" name="Text Box 10"/>
          <p:cNvSpPr txBox="1">
            <a:spLocks noChangeArrowheads="1"/>
          </p:cNvSpPr>
          <p:nvPr/>
        </p:nvSpPr>
        <p:spPr bwMode="auto">
          <a:xfrm>
            <a:off x="4191000" y="2438400"/>
            <a:ext cx="1476000" cy="57150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fontAlgn="base">
              <a:spcBef>
                <a:spcPct val="0"/>
              </a:spcBef>
              <a:spcAft>
                <a:spcPct val="0"/>
              </a:spcAft>
            </a:pPr>
            <a:r>
              <a:rPr lang="en-US" sz="1000" dirty="0">
                <a:solidFill>
                  <a:srgbClr val="727272"/>
                </a:solidFill>
                <a:latin typeface="Cambria" pitchFamily="-65" charset="0"/>
                <a:ea typeface="Times New Roman" pitchFamily="-65" charset="0"/>
                <a:cs typeface="Arial" charset="0"/>
              </a:rPr>
              <a:t>Trained people (PhDs </a:t>
            </a:r>
            <a:r>
              <a:rPr lang="en-US" sz="1000" dirty="0" err="1">
                <a:solidFill>
                  <a:srgbClr val="727272"/>
                </a:solidFill>
                <a:latin typeface="Cambria" pitchFamily="-65" charset="0"/>
                <a:ea typeface="Times New Roman" pitchFamily="-65" charset="0"/>
                <a:cs typeface="Arial" charset="0"/>
              </a:rPr>
              <a:t>etc</a:t>
            </a:r>
            <a:r>
              <a:rPr lang="en-US" sz="1000" dirty="0">
                <a:solidFill>
                  <a:srgbClr val="727272"/>
                </a:solidFill>
                <a:latin typeface="Cambria" pitchFamily="-65" charset="0"/>
                <a:ea typeface="Times New Roman" pitchFamily="-65" charset="0"/>
                <a:cs typeface="Arial" charset="0"/>
              </a:rPr>
              <a:t>)</a:t>
            </a:r>
            <a:endParaRPr lang="en-US" sz="1000" dirty="0">
              <a:solidFill>
                <a:srgbClr val="727272"/>
              </a:solidFill>
              <a:latin typeface="Times New Roman" pitchFamily="-65" charset="0"/>
              <a:ea typeface="Times New Roman" pitchFamily="-65" charset="0"/>
              <a:cs typeface="Arial" charset="0"/>
            </a:endParaRPr>
          </a:p>
        </p:txBody>
      </p:sp>
      <p:sp>
        <p:nvSpPr>
          <p:cNvPr id="32" name="Text Box 11"/>
          <p:cNvSpPr txBox="1">
            <a:spLocks noChangeArrowheads="1"/>
          </p:cNvSpPr>
          <p:nvPr/>
        </p:nvSpPr>
        <p:spPr bwMode="auto">
          <a:xfrm>
            <a:off x="4191000" y="2895600"/>
            <a:ext cx="1476000" cy="57150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fontAlgn="base">
              <a:spcBef>
                <a:spcPct val="0"/>
              </a:spcBef>
              <a:spcAft>
                <a:spcPct val="0"/>
              </a:spcAft>
            </a:pPr>
            <a:r>
              <a:rPr lang="en-US" sz="1000" dirty="0">
                <a:solidFill>
                  <a:srgbClr val="727272"/>
                </a:solidFill>
                <a:latin typeface="Cambria" pitchFamily="-65" charset="0"/>
                <a:ea typeface="Times New Roman" pitchFamily="-65" charset="0"/>
                <a:cs typeface="Arial" charset="0"/>
              </a:rPr>
              <a:t>Changed knowledge networks</a:t>
            </a:r>
            <a:endParaRPr lang="en-US" sz="1000" dirty="0">
              <a:solidFill>
                <a:srgbClr val="727272"/>
              </a:solidFill>
              <a:latin typeface="Times New Roman" pitchFamily="-65" charset="0"/>
              <a:ea typeface="Times New Roman" pitchFamily="-65" charset="0"/>
              <a:cs typeface="Arial" charset="0"/>
            </a:endParaRPr>
          </a:p>
        </p:txBody>
      </p:sp>
      <p:sp>
        <p:nvSpPr>
          <p:cNvPr id="33" name="Text Box 12"/>
          <p:cNvSpPr txBox="1">
            <a:spLocks noChangeArrowheads="1"/>
          </p:cNvSpPr>
          <p:nvPr/>
        </p:nvSpPr>
        <p:spPr bwMode="auto">
          <a:xfrm>
            <a:off x="4191000" y="3276600"/>
            <a:ext cx="1476000" cy="57150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fontAlgn="base">
              <a:spcBef>
                <a:spcPct val="0"/>
              </a:spcBef>
              <a:spcAft>
                <a:spcPct val="0"/>
              </a:spcAft>
            </a:pPr>
            <a:r>
              <a:rPr lang="en-US" sz="1000" dirty="0">
                <a:solidFill>
                  <a:srgbClr val="727272"/>
                </a:solidFill>
                <a:latin typeface="Cambria" pitchFamily="-65" charset="0"/>
                <a:ea typeface="Times New Roman" pitchFamily="-65" charset="0"/>
                <a:cs typeface="Arial" charset="0"/>
              </a:rPr>
              <a:t>Advice for policy or regulation</a:t>
            </a:r>
            <a:endParaRPr lang="en-US" sz="1000" dirty="0">
              <a:solidFill>
                <a:srgbClr val="727272"/>
              </a:solidFill>
              <a:latin typeface="Times New Roman" pitchFamily="-65" charset="0"/>
              <a:ea typeface="Times New Roman" pitchFamily="-65" charset="0"/>
              <a:cs typeface="Arial" charset="0"/>
            </a:endParaRPr>
          </a:p>
        </p:txBody>
      </p:sp>
      <p:sp>
        <p:nvSpPr>
          <p:cNvPr id="34" name="Text Box 13"/>
          <p:cNvSpPr txBox="1">
            <a:spLocks noChangeArrowheads="1"/>
          </p:cNvSpPr>
          <p:nvPr/>
        </p:nvSpPr>
        <p:spPr bwMode="auto">
          <a:xfrm>
            <a:off x="4191000" y="3810000"/>
            <a:ext cx="1476000" cy="57150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fontAlgn="base">
              <a:spcBef>
                <a:spcPct val="0"/>
              </a:spcBef>
              <a:spcAft>
                <a:spcPct val="0"/>
              </a:spcAft>
            </a:pPr>
            <a:r>
              <a:rPr lang="en-US" sz="1000" dirty="0">
                <a:solidFill>
                  <a:srgbClr val="727272"/>
                </a:solidFill>
                <a:latin typeface="Cambria" pitchFamily="-65" charset="0"/>
                <a:ea typeface="Times New Roman" pitchFamily="-65" charset="0"/>
                <a:cs typeface="Arial" charset="0"/>
              </a:rPr>
              <a:t>Research outputs (papers, proceedings, courses ..)</a:t>
            </a:r>
            <a:endParaRPr lang="en-US" sz="1000" dirty="0">
              <a:solidFill>
                <a:srgbClr val="727272"/>
              </a:solidFill>
              <a:latin typeface="Times New Roman" pitchFamily="-65" charset="0"/>
              <a:ea typeface="Times New Roman" pitchFamily="-65" charset="0"/>
              <a:cs typeface="Arial" charset="0"/>
            </a:endParaRPr>
          </a:p>
        </p:txBody>
      </p:sp>
      <p:sp>
        <p:nvSpPr>
          <p:cNvPr id="35" name="Text Box 14"/>
          <p:cNvSpPr txBox="1">
            <a:spLocks noChangeArrowheads="1"/>
          </p:cNvSpPr>
          <p:nvPr/>
        </p:nvSpPr>
        <p:spPr bwMode="auto">
          <a:xfrm>
            <a:off x="4191000" y="4419600"/>
            <a:ext cx="1476000" cy="80010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fontAlgn="base">
              <a:spcBef>
                <a:spcPct val="0"/>
              </a:spcBef>
              <a:spcAft>
                <a:spcPct val="0"/>
              </a:spcAft>
            </a:pPr>
            <a:r>
              <a:rPr lang="en-US" sz="1000" dirty="0">
                <a:solidFill>
                  <a:srgbClr val="727272"/>
                </a:solidFill>
                <a:latin typeface="Cambria" pitchFamily="-65" charset="0"/>
                <a:ea typeface="Times New Roman" pitchFamily="-65" charset="0"/>
                <a:cs typeface="Arial" charset="0"/>
              </a:rPr>
              <a:t>Intermediate knowledge product (discoveries, concepts, tools, techniques, methods, technologies</a:t>
            </a:r>
            <a:endParaRPr lang="en-US" sz="1000" dirty="0">
              <a:solidFill>
                <a:srgbClr val="727272"/>
              </a:solidFill>
              <a:latin typeface="Times New Roman" pitchFamily="-65" charset="0"/>
              <a:ea typeface="Times New Roman" pitchFamily="-65" charset="0"/>
              <a:cs typeface="Arial" charset="0"/>
            </a:endParaRPr>
          </a:p>
        </p:txBody>
      </p:sp>
      <p:sp>
        <p:nvSpPr>
          <p:cNvPr id="36" name="Text Box 15"/>
          <p:cNvSpPr txBox="1">
            <a:spLocks noChangeArrowheads="1"/>
          </p:cNvSpPr>
          <p:nvPr/>
        </p:nvSpPr>
        <p:spPr bwMode="auto">
          <a:xfrm>
            <a:off x="4191000" y="5257800"/>
            <a:ext cx="1476000" cy="68580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fontAlgn="base">
              <a:spcBef>
                <a:spcPct val="0"/>
              </a:spcBef>
              <a:spcAft>
                <a:spcPct val="0"/>
              </a:spcAft>
            </a:pPr>
            <a:r>
              <a:rPr lang="en-US" sz="1000" dirty="0">
                <a:solidFill>
                  <a:srgbClr val="727272"/>
                </a:solidFill>
                <a:latin typeface="Cambria" pitchFamily="-65" charset="0"/>
                <a:ea typeface="Times New Roman" pitchFamily="-65" charset="0"/>
                <a:cs typeface="Arial" charset="0"/>
              </a:rPr>
              <a:t>Intermediate innovation products (feasibility, prototypes, demonstrations … )</a:t>
            </a:r>
            <a:endParaRPr lang="en-US" sz="1000" dirty="0">
              <a:solidFill>
                <a:srgbClr val="727272"/>
              </a:solidFill>
              <a:latin typeface="Times New Roman" pitchFamily="-65" charset="0"/>
              <a:ea typeface="Times New Roman" pitchFamily="-65" charset="0"/>
              <a:cs typeface="Arial" charset="0"/>
            </a:endParaRPr>
          </a:p>
        </p:txBody>
      </p:sp>
      <p:sp>
        <p:nvSpPr>
          <p:cNvPr id="37" name="Text Box 16"/>
          <p:cNvSpPr txBox="1">
            <a:spLocks noChangeArrowheads="1"/>
          </p:cNvSpPr>
          <p:nvPr/>
        </p:nvSpPr>
        <p:spPr bwMode="auto">
          <a:xfrm>
            <a:off x="6231590" y="2527300"/>
            <a:ext cx="1362075" cy="57150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fontAlgn="base">
              <a:spcBef>
                <a:spcPct val="0"/>
              </a:spcBef>
              <a:spcAft>
                <a:spcPct val="0"/>
              </a:spcAft>
            </a:pPr>
            <a:r>
              <a:rPr lang="en-US" sz="1000">
                <a:solidFill>
                  <a:srgbClr val="727272"/>
                </a:solidFill>
                <a:latin typeface="Cambria" pitchFamily="-65" charset="0"/>
                <a:ea typeface="Times New Roman" pitchFamily="-65" charset="0"/>
                <a:cs typeface="Arial" charset="0"/>
              </a:rPr>
              <a:t>New disciplines and technologies</a:t>
            </a:r>
            <a:endParaRPr lang="en-US" sz="1000">
              <a:solidFill>
                <a:srgbClr val="727272"/>
              </a:solidFill>
              <a:latin typeface="Times New Roman" pitchFamily="-65" charset="0"/>
              <a:ea typeface="Times New Roman" pitchFamily="-65" charset="0"/>
              <a:cs typeface="Arial" charset="0"/>
            </a:endParaRPr>
          </a:p>
        </p:txBody>
      </p:sp>
      <p:sp>
        <p:nvSpPr>
          <p:cNvPr id="38" name="Text Box 17"/>
          <p:cNvSpPr txBox="1">
            <a:spLocks noChangeArrowheads="1"/>
          </p:cNvSpPr>
          <p:nvPr/>
        </p:nvSpPr>
        <p:spPr bwMode="auto">
          <a:xfrm>
            <a:off x="6231590" y="2984500"/>
            <a:ext cx="1362075" cy="57150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fontAlgn="base">
              <a:spcBef>
                <a:spcPct val="0"/>
              </a:spcBef>
              <a:spcAft>
                <a:spcPct val="0"/>
              </a:spcAft>
            </a:pPr>
            <a:r>
              <a:rPr lang="en-US" sz="1000">
                <a:solidFill>
                  <a:srgbClr val="727272"/>
                </a:solidFill>
                <a:latin typeface="Cambria" pitchFamily="-65" charset="0"/>
                <a:ea typeface="Times New Roman" pitchFamily="-65" charset="0"/>
                <a:cs typeface="Arial" charset="0"/>
              </a:rPr>
              <a:t>Changed education</a:t>
            </a:r>
            <a:endParaRPr lang="en-US" sz="1000">
              <a:solidFill>
                <a:srgbClr val="727272"/>
              </a:solidFill>
              <a:latin typeface="Times New Roman" pitchFamily="-65" charset="0"/>
              <a:ea typeface="Times New Roman" pitchFamily="-65" charset="0"/>
              <a:cs typeface="Arial" charset="0"/>
            </a:endParaRPr>
          </a:p>
        </p:txBody>
      </p:sp>
      <p:sp>
        <p:nvSpPr>
          <p:cNvPr id="39" name="Text Box 18"/>
          <p:cNvSpPr txBox="1">
            <a:spLocks noChangeArrowheads="1"/>
          </p:cNvSpPr>
          <p:nvPr/>
        </p:nvSpPr>
        <p:spPr bwMode="auto">
          <a:xfrm>
            <a:off x="6231590" y="3327400"/>
            <a:ext cx="1362075" cy="57150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fontAlgn="base">
              <a:spcBef>
                <a:spcPct val="0"/>
              </a:spcBef>
              <a:spcAft>
                <a:spcPct val="0"/>
              </a:spcAft>
            </a:pPr>
            <a:r>
              <a:rPr lang="en-US" sz="1000">
                <a:solidFill>
                  <a:srgbClr val="FF6600"/>
                </a:solidFill>
                <a:latin typeface="Cambria" pitchFamily="-65" charset="0"/>
                <a:ea typeface="Times New Roman" pitchFamily="-65" charset="0"/>
                <a:cs typeface="Arial" charset="0"/>
              </a:rPr>
              <a:t>New products, processes, services</a:t>
            </a:r>
          </a:p>
        </p:txBody>
      </p:sp>
      <p:sp>
        <p:nvSpPr>
          <p:cNvPr id="40" name="Text Box 19"/>
          <p:cNvSpPr txBox="1">
            <a:spLocks noChangeArrowheads="1"/>
          </p:cNvSpPr>
          <p:nvPr/>
        </p:nvSpPr>
        <p:spPr bwMode="auto">
          <a:xfrm>
            <a:off x="6231590" y="3898900"/>
            <a:ext cx="1362075" cy="57150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fontAlgn="base">
              <a:spcBef>
                <a:spcPct val="0"/>
              </a:spcBef>
              <a:spcAft>
                <a:spcPct val="0"/>
              </a:spcAft>
            </a:pPr>
            <a:r>
              <a:rPr lang="en-US" sz="1000">
                <a:solidFill>
                  <a:srgbClr val="727272"/>
                </a:solidFill>
                <a:latin typeface="Cambria" pitchFamily="-65" charset="0"/>
                <a:ea typeface="Times New Roman" pitchFamily="-65" charset="0"/>
                <a:cs typeface="Arial" charset="0"/>
              </a:rPr>
              <a:t>Reconfigurations of the fabric or institutions of R&amp;D</a:t>
            </a:r>
            <a:endParaRPr lang="en-US" sz="1000">
              <a:solidFill>
                <a:srgbClr val="727272"/>
              </a:solidFill>
              <a:latin typeface="Times New Roman" pitchFamily="-65" charset="0"/>
              <a:ea typeface="Times New Roman" pitchFamily="-65" charset="0"/>
              <a:cs typeface="Arial" charset="0"/>
            </a:endParaRPr>
          </a:p>
        </p:txBody>
      </p:sp>
      <p:sp>
        <p:nvSpPr>
          <p:cNvPr id="41" name="Text Box 20"/>
          <p:cNvSpPr txBox="1">
            <a:spLocks noChangeArrowheads="1"/>
          </p:cNvSpPr>
          <p:nvPr/>
        </p:nvSpPr>
        <p:spPr bwMode="auto">
          <a:xfrm>
            <a:off x="6231590" y="4356100"/>
            <a:ext cx="1362075" cy="57150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fontAlgn="base">
              <a:spcBef>
                <a:spcPct val="0"/>
              </a:spcBef>
              <a:spcAft>
                <a:spcPct val="0"/>
              </a:spcAft>
            </a:pPr>
            <a:r>
              <a:rPr lang="en-US" sz="1000">
                <a:solidFill>
                  <a:srgbClr val="727272"/>
                </a:solidFill>
                <a:latin typeface="Cambria" pitchFamily="-65" charset="0"/>
                <a:ea typeface="Times New Roman" pitchFamily="-65" charset="0"/>
                <a:cs typeface="Arial" charset="0"/>
              </a:rPr>
              <a:t>Institutional reforms (addressing systems failures)</a:t>
            </a:r>
            <a:endParaRPr lang="en-US" sz="1000">
              <a:solidFill>
                <a:srgbClr val="727272"/>
              </a:solidFill>
              <a:latin typeface="Times New Roman" pitchFamily="-65" charset="0"/>
              <a:ea typeface="Times New Roman" pitchFamily="-65" charset="0"/>
              <a:cs typeface="Arial" charset="0"/>
            </a:endParaRPr>
          </a:p>
        </p:txBody>
      </p:sp>
      <p:sp>
        <p:nvSpPr>
          <p:cNvPr id="42" name="Text Box 21"/>
          <p:cNvSpPr txBox="1">
            <a:spLocks noChangeArrowheads="1"/>
          </p:cNvSpPr>
          <p:nvPr/>
        </p:nvSpPr>
        <p:spPr bwMode="auto">
          <a:xfrm>
            <a:off x="6231590" y="5041900"/>
            <a:ext cx="1362075" cy="68580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fontAlgn="base">
              <a:spcBef>
                <a:spcPct val="0"/>
              </a:spcBef>
              <a:spcAft>
                <a:spcPct val="0"/>
              </a:spcAft>
            </a:pPr>
            <a:r>
              <a:rPr lang="en-US" sz="1000">
                <a:solidFill>
                  <a:srgbClr val="727272"/>
                </a:solidFill>
                <a:latin typeface="Cambria" pitchFamily="-65" charset="0"/>
                <a:ea typeface="Times New Roman" pitchFamily="-65" charset="0"/>
                <a:cs typeface="Arial" charset="0"/>
              </a:rPr>
              <a:t>Improved technological capabilities and competitiveness of firms</a:t>
            </a:r>
            <a:endParaRPr lang="en-US" sz="1000">
              <a:solidFill>
                <a:srgbClr val="727272"/>
              </a:solidFill>
              <a:latin typeface="Times New Roman" pitchFamily="-65" charset="0"/>
              <a:ea typeface="Times New Roman" pitchFamily="-65" charset="0"/>
              <a:cs typeface="Arial" charset="0"/>
            </a:endParaRPr>
          </a:p>
        </p:txBody>
      </p:sp>
      <p:sp>
        <p:nvSpPr>
          <p:cNvPr id="43" name="Text Box 22"/>
          <p:cNvSpPr txBox="1">
            <a:spLocks noChangeArrowheads="1"/>
          </p:cNvSpPr>
          <p:nvPr/>
        </p:nvSpPr>
        <p:spPr bwMode="auto">
          <a:xfrm>
            <a:off x="7717490" y="3898900"/>
            <a:ext cx="1362075" cy="57150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fontAlgn="base">
              <a:spcBef>
                <a:spcPct val="0"/>
              </a:spcBef>
              <a:spcAft>
                <a:spcPct val="0"/>
              </a:spcAft>
            </a:pPr>
            <a:r>
              <a:rPr lang="en-US" sz="1000">
                <a:solidFill>
                  <a:srgbClr val="727272"/>
                </a:solidFill>
                <a:latin typeface="Cambria" pitchFamily="-65" charset="0"/>
                <a:ea typeface="Times New Roman" pitchFamily="-65" charset="0"/>
                <a:cs typeface="Arial" charset="0"/>
              </a:rPr>
              <a:t>Knowledge spillover to other policies</a:t>
            </a:r>
            <a:endParaRPr lang="en-US" sz="1000">
              <a:solidFill>
                <a:srgbClr val="727272"/>
              </a:solidFill>
              <a:latin typeface="Times New Roman" pitchFamily="-65" charset="0"/>
              <a:ea typeface="Times New Roman" pitchFamily="-65" charset="0"/>
              <a:cs typeface="Arial" charset="0"/>
            </a:endParaRPr>
          </a:p>
        </p:txBody>
      </p:sp>
      <p:sp>
        <p:nvSpPr>
          <p:cNvPr id="44" name="Text Box 23"/>
          <p:cNvSpPr txBox="1">
            <a:spLocks noChangeArrowheads="1"/>
          </p:cNvSpPr>
          <p:nvPr/>
        </p:nvSpPr>
        <p:spPr bwMode="auto">
          <a:xfrm>
            <a:off x="7717490" y="2527300"/>
            <a:ext cx="1362075" cy="57150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fontAlgn="base">
              <a:spcBef>
                <a:spcPct val="0"/>
              </a:spcBef>
              <a:spcAft>
                <a:spcPct val="0"/>
              </a:spcAft>
            </a:pPr>
            <a:r>
              <a:rPr lang="en-US" sz="1000">
                <a:solidFill>
                  <a:srgbClr val="727272"/>
                </a:solidFill>
                <a:latin typeface="Cambria" pitchFamily="-65" charset="0"/>
                <a:ea typeface="Times New Roman" pitchFamily="-65" charset="0"/>
                <a:cs typeface="Arial" charset="0"/>
              </a:rPr>
              <a:t>Changed policies, regulations</a:t>
            </a:r>
            <a:endParaRPr lang="en-US" sz="1000">
              <a:solidFill>
                <a:srgbClr val="727272"/>
              </a:solidFill>
              <a:latin typeface="Times New Roman" pitchFamily="-65" charset="0"/>
              <a:ea typeface="Times New Roman" pitchFamily="-65" charset="0"/>
              <a:cs typeface="Arial" charset="0"/>
            </a:endParaRPr>
          </a:p>
        </p:txBody>
      </p:sp>
      <p:sp>
        <p:nvSpPr>
          <p:cNvPr id="45" name="Text Box 24"/>
          <p:cNvSpPr txBox="1">
            <a:spLocks noChangeArrowheads="1"/>
          </p:cNvSpPr>
          <p:nvPr/>
        </p:nvSpPr>
        <p:spPr bwMode="auto">
          <a:xfrm>
            <a:off x="7717490" y="3098800"/>
            <a:ext cx="1362075" cy="57150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fontAlgn="base">
              <a:spcBef>
                <a:spcPct val="0"/>
              </a:spcBef>
              <a:spcAft>
                <a:spcPct val="0"/>
              </a:spcAft>
            </a:pPr>
            <a:r>
              <a:rPr lang="en-US" sz="1000">
                <a:solidFill>
                  <a:srgbClr val="727272"/>
                </a:solidFill>
                <a:latin typeface="Cambria" pitchFamily="-65" charset="0"/>
                <a:ea typeface="Times New Roman" pitchFamily="-65" charset="0"/>
                <a:cs typeface="Arial" charset="0"/>
              </a:rPr>
              <a:t>Economic spillovers, diffusion in the economy and society</a:t>
            </a:r>
            <a:endParaRPr lang="en-US" sz="1000">
              <a:solidFill>
                <a:srgbClr val="727272"/>
              </a:solidFill>
              <a:latin typeface="Times New Roman" pitchFamily="-65" charset="0"/>
              <a:ea typeface="Times New Roman" pitchFamily="-65" charset="0"/>
              <a:cs typeface="Arial" charset="0"/>
            </a:endParaRPr>
          </a:p>
        </p:txBody>
      </p:sp>
      <p:sp>
        <p:nvSpPr>
          <p:cNvPr id="46" name="Text Box 25"/>
          <p:cNvSpPr txBox="1">
            <a:spLocks noChangeArrowheads="1"/>
          </p:cNvSpPr>
          <p:nvPr/>
        </p:nvSpPr>
        <p:spPr bwMode="auto">
          <a:xfrm>
            <a:off x="7717490" y="4356100"/>
            <a:ext cx="1362075" cy="57150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fontAlgn="base">
              <a:spcBef>
                <a:spcPct val="0"/>
              </a:spcBef>
              <a:spcAft>
                <a:spcPct val="0"/>
              </a:spcAft>
            </a:pPr>
            <a:r>
              <a:rPr lang="en-US" sz="1000">
                <a:solidFill>
                  <a:srgbClr val="727272"/>
                </a:solidFill>
                <a:latin typeface="Cambria" pitchFamily="-65" charset="0"/>
                <a:ea typeface="Times New Roman" pitchFamily="-65" charset="0"/>
                <a:cs typeface="Arial" charset="0"/>
              </a:rPr>
              <a:t>Changed character of products and processes, (eg ‘greener’) </a:t>
            </a:r>
            <a:endParaRPr lang="en-US" sz="1000">
              <a:solidFill>
                <a:srgbClr val="727272"/>
              </a:solidFill>
              <a:latin typeface="Times New Roman" pitchFamily="-65" charset="0"/>
              <a:ea typeface="Times New Roman" pitchFamily="-65" charset="0"/>
              <a:cs typeface="Arial" charset="0"/>
            </a:endParaRPr>
          </a:p>
        </p:txBody>
      </p:sp>
      <p:sp>
        <p:nvSpPr>
          <p:cNvPr id="47" name="Text Box 26"/>
          <p:cNvSpPr txBox="1">
            <a:spLocks noChangeArrowheads="1"/>
          </p:cNvSpPr>
          <p:nvPr/>
        </p:nvSpPr>
        <p:spPr bwMode="auto">
          <a:xfrm>
            <a:off x="9203390" y="3441700"/>
            <a:ext cx="1362075" cy="57150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fontAlgn="base">
              <a:spcBef>
                <a:spcPct val="0"/>
              </a:spcBef>
              <a:spcAft>
                <a:spcPct val="0"/>
              </a:spcAft>
            </a:pPr>
            <a:r>
              <a:rPr lang="en-US" sz="1000">
                <a:solidFill>
                  <a:srgbClr val="727272"/>
                </a:solidFill>
                <a:latin typeface="Cambria" pitchFamily="-65" charset="0"/>
                <a:ea typeface="Times New Roman" pitchFamily="-65" charset="0"/>
                <a:cs typeface="Arial" charset="0"/>
              </a:rPr>
              <a:t>Economic and social development; growth</a:t>
            </a:r>
            <a:endParaRPr lang="en-US" sz="1000">
              <a:solidFill>
                <a:srgbClr val="727272"/>
              </a:solidFill>
              <a:latin typeface="Times New Roman" pitchFamily="-65" charset="0"/>
              <a:ea typeface="Times New Roman" pitchFamily="-65" charset="0"/>
              <a:cs typeface="Arial" charset="0"/>
            </a:endParaRPr>
          </a:p>
        </p:txBody>
      </p:sp>
      <p:sp>
        <p:nvSpPr>
          <p:cNvPr id="8" name="Text Box 27"/>
          <p:cNvSpPr txBox="1">
            <a:spLocks noChangeArrowheads="1"/>
          </p:cNvSpPr>
          <p:nvPr/>
        </p:nvSpPr>
        <p:spPr bwMode="auto">
          <a:xfrm>
            <a:off x="1707849" y="2049780"/>
            <a:ext cx="8784008" cy="312420"/>
          </a:xfrm>
          <a:prstGeom prst="rect">
            <a:avLst/>
          </a:prstGeom>
          <a:noFill/>
          <a:ln w="9525">
            <a:solidFill>
              <a:srgbClr val="FF0000"/>
            </a:solidFill>
            <a:miter lim="800000"/>
            <a:headEnd/>
            <a:tailEnd/>
          </a:ln>
        </p:spPr>
        <p:txBody>
          <a:bodyPr vert="horz" wrap="square" lIns="91440" tIns="91440" rIns="91440" bIns="91440" numCol="1" anchor="ctr" anchorCtr="0" compatLnSpc="1">
            <a:prstTxWarp prst="textNoShape">
              <a:avLst/>
            </a:prstTxWarp>
          </a:bodyPr>
          <a:lstStyle/>
          <a:p>
            <a:pPr algn="ctr" fontAlgn="base">
              <a:spcBef>
                <a:spcPct val="0"/>
              </a:spcBef>
              <a:spcAft>
                <a:spcPct val="0"/>
              </a:spcAft>
            </a:pPr>
            <a:r>
              <a:rPr lang="en-US" sz="1600">
                <a:solidFill>
                  <a:srgbClr val="FF6600"/>
                </a:solidFill>
                <a:latin typeface="Cambria" pitchFamily="-65" charset="0"/>
                <a:ea typeface="Times New Roman" pitchFamily="-65" charset="0"/>
                <a:cs typeface="Arial" charset="0"/>
              </a:rPr>
              <a:t>Needs, Demand</a:t>
            </a:r>
          </a:p>
        </p:txBody>
      </p:sp>
      <p:sp>
        <p:nvSpPr>
          <p:cNvPr id="9" name="Text Box 28"/>
          <p:cNvSpPr txBox="1">
            <a:spLocks noChangeArrowheads="1"/>
          </p:cNvSpPr>
          <p:nvPr/>
        </p:nvSpPr>
        <p:spPr bwMode="auto">
          <a:xfrm>
            <a:off x="1705785" y="6024880"/>
            <a:ext cx="8784008" cy="452120"/>
          </a:xfrm>
          <a:prstGeom prst="rect">
            <a:avLst/>
          </a:prstGeom>
          <a:noFill/>
          <a:ln w="9525">
            <a:solidFill>
              <a:srgbClr val="FF0000"/>
            </a:solidFill>
            <a:miter lim="800000"/>
            <a:headEnd/>
            <a:tailEnd/>
          </a:ln>
        </p:spPr>
        <p:txBody>
          <a:bodyPr vert="horz" wrap="square" lIns="91440" tIns="91440" rIns="91440" bIns="91440" numCol="1" anchor="t" anchorCtr="0" compatLnSpc="1">
            <a:prstTxWarp prst="textNoShape">
              <a:avLst/>
            </a:prstTxWarp>
          </a:bodyPr>
          <a:lstStyle/>
          <a:p>
            <a:pPr algn="ctr" fontAlgn="base">
              <a:spcBef>
                <a:spcPct val="0"/>
              </a:spcBef>
              <a:spcAft>
                <a:spcPct val="0"/>
              </a:spcAft>
            </a:pPr>
            <a:r>
              <a:rPr lang="en-US" sz="1600">
                <a:solidFill>
                  <a:srgbClr val="FF6600"/>
                </a:solidFill>
                <a:latin typeface="Cambria" pitchFamily="-65" charset="0"/>
                <a:ea typeface="Times New Roman" pitchFamily="-65" charset="0"/>
                <a:cs typeface="Arial" charset="0"/>
              </a:rPr>
              <a:t>Scientific and technological opportunities – both new and existing in the stock of knowledge</a:t>
            </a:r>
            <a:endParaRPr lang="en-US" sz="1600">
              <a:solidFill>
                <a:srgbClr val="FF6600"/>
              </a:solidFill>
              <a:latin typeface="Times New Roman" pitchFamily="-65" charset="0"/>
              <a:ea typeface="Times New Roman" pitchFamily="-65" charset="0"/>
              <a:cs typeface="Arial" charset="0"/>
            </a:endParaRPr>
          </a:p>
        </p:txBody>
      </p:sp>
      <p:sp>
        <p:nvSpPr>
          <p:cNvPr id="10" name="AutoShape 29"/>
          <p:cNvSpPr>
            <a:spLocks noChangeArrowheads="1"/>
          </p:cNvSpPr>
          <p:nvPr/>
        </p:nvSpPr>
        <p:spPr bwMode="auto">
          <a:xfrm>
            <a:off x="6039660" y="5791200"/>
            <a:ext cx="247650" cy="228600"/>
          </a:xfrm>
          <a:prstGeom prst="upArrow">
            <a:avLst>
              <a:gd name="adj1" fmla="val 50000"/>
              <a:gd name="adj2" fmla="val 25000"/>
            </a:avLst>
          </a:prstGeom>
          <a:solidFill>
            <a:srgbClr val="FF0000"/>
          </a:solidFill>
          <a:ln w="19050">
            <a:solidFill>
              <a:srgbClr val="FF0000"/>
            </a:solidFill>
            <a:miter lim="800000"/>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pPr fontAlgn="base">
              <a:spcBef>
                <a:spcPct val="0"/>
              </a:spcBef>
              <a:spcAft>
                <a:spcPct val="0"/>
              </a:spcAft>
            </a:pPr>
            <a:endParaRPr lang="en-GB" sz="2400">
              <a:solidFill>
                <a:srgbClr val="727272"/>
              </a:solidFill>
              <a:latin typeface="Arial" charset="0"/>
              <a:cs typeface="Arial" charset="0"/>
            </a:endParaRPr>
          </a:p>
        </p:txBody>
      </p:sp>
      <p:sp>
        <p:nvSpPr>
          <p:cNvPr id="11" name="AutoShape 30"/>
          <p:cNvSpPr>
            <a:spLocks noChangeArrowheads="1"/>
          </p:cNvSpPr>
          <p:nvPr/>
        </p:nvSpPr>
        <p:spPr bwMode="auto">
          <a:xfrm>
            <a:off x="6039660" y="2298700"/>
            <a:ext cx="247650" cy="228600"/>
          </a:xfrm>
          <a:prstGeom prst="downArrow">
            <a:avLst>
              <a:gd name="adj1" fmla="val 50000"/>
              <a:gd name="adj2" fmla="val 25000"/>
            </a:avLst>
          </a:prstGeom>
          <a:solidFill>
            <a:srgbClr val="FF0000"/>
          </a:solidFill>
          <a:ln w="19050">
            <a:solidFill>
              <a:srgbClr val="FF0000"/>
            </a:solidFill>
            <a:miter lim="800000"/>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pPr fontAlgn="base">
              <a:spcBef>
                <a:spcPct val="0"/>
              </a:spcBef>
              <a:spcAft>
                <a:spcPct val="0"/>
              </a:spcAft>
            </a:pPr>
            <a:endParaRPr lang="en-GB" sz="2400">
              <a:solidFill>
                <a:srgbClr val="727272"/>
              </a:solidFill>
              <a:latin typeface="Arial" charset="0"/>
              <a:cs typeface="Arial" charset="0"/>
            </a:endParaRPr>
          </a:p>
        </p:txBody>
      </p:sp>
      <p:sp>
        <p:nvSpPr>
          <p:cNvPr id="12" name="Line 31"/>
          <p:cNvSpPr>
            <a:spLocks noChangeShapeType="1"/>
          </p:cNvSpPr>
          <p:nvPr/>
        </p:nvSpPr>
        <p:spPr bwMode="auto">
          <a:xfrm flipV="1">
            <a:off x="7236636" y="2832100"/>
            <a:ext cx="619125" cy="571500"/>
          </a:xfrm>
          <a:prstGeom prst="line">
            <a:avLst/>
          </a:prstGeom>
          <a:noFill/>
          <a:ln w="19050">
            <a:solidFill>
              <a:srgbClr val="FF0000"/>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pPr fontAlgn="base">
              <a:spcBef>
                <a:spcPct val="0"/>
              </a:spcBef>
              <a:spcAft>
                <a:spcPct val="0"/>
              </a:spcAft>
            </a:pPr>
            <a:endParaRPr lang="en-GB" sz="2400">
              <a:solidFill>
                <a:srgbClr val="727272"/>
              </a:solidFill>
              <a:latin typeface="Arial" charset="0"/>
              <a:cs typeface="Arial" charset="0"/>
            </a:endParaRPr>
          </a:p>
        </p:txBody>
      </p:sp>
      <p:sp>
        <p:nvSpPr>
          <p:cNvPr id="13" name="Line 32"/>
          <p:cNvSpPr>
            <a:spLocks noChangeShapeType="1"/>
          </p:cNvSpPr>
          <p:nvPr/>
        </p:nvSpPr>
        <p:spPr bwMode="auto">
          <a:xfrm>
            <a:off x="7236636" y="2298700"/>
            <a:ext cx="742950" cy="304800"/>
          </a:xfrm>
          <a:prstGeom prst="line">
            <a:avLst/>
          </a:prstGeom>
          <a:noFill/>
          <a:ln w="19050">
            <a:solidFill>
              <a:srgbClr val="FF0000"/>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pPr fontAlgn="base">
              <a:spcBef>
                <a:spcPct val="0"/>
              </a:spcBef>
              <a:spcAft>
                <a:spcPct val="0"/>
              </a:spcAft>
            </a:pPr>
            <a:endParaRPr lang="en-GB" sz="2400">
              <a:solidFill>
                <a:srgbClr val="727272"/>
              </a:solidFill>
              <a:latin typeface="Arial" charset="0"/>
              <a:cs typeface="Arial" charset="0"/>
            </a:endParaRPr>
          </a:p>
        </p:txBody>
      </p:sp>
      <p:sp>
        <p:nvSpPr>
          <p:cNvPr id="14" name="Line 33"/>
          <p:cNvSpPr>
            <a:spLocks noChangeShapeType="1"/>
          </p:cNvSpPr>
          <p:nvPr/>
        </p:nvSpPr>
        <p:spPr bwMode="auto">
          <a:xfrm flipH="1">
            <a:off x="2498115" y="2717800"/>
            <a:ext cx="5233820" cy="514350"/>
          </a:xfrm>
          <a:prstGeom prst="line">
            <a:avLst/>
          </a:prstGeom>
          <a:noFill/>
          <a:ln w="19050">
            <a:solidFill>
              <a:srgbClr val="FF0000"/>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pPr fontAlgn="base">
              <a:spcBef>
                <a:spcPct val="0"/>
              </a:spcBef>
              <a:spcAft>
                <a:spcPct val="0"/>
              </a:spcAft>
            </a:pPr>
            <a:endParaRPr lang="en-GB" sz="2400">
              <a:solidFill>
                <a:srgbClr val="727272"/>
              </a:solidFill>
              <a:latin typeface="Arial" charset="0"/>
              <a:cs typeface="Arial" charset="0"/>
            </a:endParaRPr>
          </a:p>
        </p:txBody>
      </p:sp>
      <p:sp>
        <p:nvSpPr>
          <p:cNvPr id="15" name="Line 34"/>
          <p:cNvSpPr>
            <a:spLocks noChangeShapeType="1"/>
          </p:cNvSpPr>
          <p:nvPr/>
        </p:nvSpPr>
        <p:spPr bwMode="auto">
          <a:xfrm flipV="1">
            <a:off x="2498116" y="3517900"/>
            <a:ext cx="492343" cy="95250"/>
          </a:xfrm>
          <a:prstGeom prst="line">
            <a:avLst/>
          </a:prstGeom>
          <a:noFill/>
          <a:ln w="19050">
            <a:solidFill>
              <a:srgbClr val="FF0000"/>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pPr fontAlgn="base">
              <a:spcBef>
                <a:spcPct val="0"/>
              </a:spcBef>
              <a:spcAft>
                <a:spcPct val="0"/>
              </a:spcAft>
            </a:pPr>
            <a:endParaRPr lang="en-GB" sz="2400">
              <a:solidFill>
                <a:srgbClr val="727272"/>
              </a:solidFill>
              <a:latin typeface="Arial" charset="0"/>
              <a:cs typeface="Arial" charset="0"/>
            </a:endParaRPr>
          </a:p>
        </p:txBody>
      </p:sp>
      <p:sp>
        <p:nvSpPr>
          <p:cNvPr id="16" name="Line 35"/>
          <p:cNvSpPr>
            <a:spLocks noChangeShapeType="1"/>
          </p:cNvSpPr>
          <p:nvPr/>
        </p:nvSpPr>
        <p:spPr bwMode="auto">
          <a:xfrm>
            <a:off x="3657601" y="3497580"/>
            <a:ext cx="982021" cy="487680"/>
          </a:xfrm>
          <a:prstGeom prst="line">
            <a:avLst/>
          </a:prstGeom>
          <a:noFill/>
          <a:ln w="19050">
            <a:solidFill>
              <a:srgbClr val="FF0000"/>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pPr fontAlgn="base">
              <a:spcBef>
                <a:spcPct val="0"/>
              </a:spcBef>
              <a:spcAft>
                <a:spcPct val="0"/>
              </a:spcAft>
            </a:pPr>
            <a:endParaRPr lang="en-GB" sz="2400">
              <a:solidFill>
                <a:srgbClr val="727272"/>
              </a:solidFill>
              <a:latin typeface="Arial" charset="0"/>
              <a:cs typeface="Arial" charset="0"/>
            </a:endParaRPr>
          </a:p>
        </p:txBody>
      </p:sp>
      <p:sp>
        <p:nvSpPr>
          <p:cNvPr id="17" name="Line 36"/>
          <p:cNvSpPr>
            <a:spLocks noChangeShapeType="1"/>
          </p:cNvSpPr>
          <p:nvPr/>
        </p:nvSpPr>
        <p:spPr bwMode="auto">
          <a:xfrm>
            <a:off x="3583798" y="3497580"/>
            <a:ext cx="619125" cy="1918202"/>
          </a:xfrm>
          <a:prstGeom prst="line">
            <a:avLst/>
          </a:prstGeom>
          <a:noFill/>
          <a:ln w="19050">
            <a:solidFill>
              <a:srgbClr val="FF0000"/>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pPr fontAlgn="base">
              <a:spcBef>
                <a:spcPct val="0"/>
              </a:spcBef>
              <a:spcAft>
                <a:spcPct val="0"/>
              </a:spcAft>
            </a:pPr>
            <a:endParaRPr lang="en-GB" sz="2400">
              <a:solidFill>
                <a:srgbClr val="727272"/>
              </a:solidFill>
              <a:latin typeface="Arial" charset="0"/>
              <a:cs typeface="Arial" charset="0"/>
            </a:endParaRPr>
          </a:p>
        </p:txBody>
      </p:sp>
      <p:sp>
        <p:nvSpPr>
          <p:cNvPr id="18" name="Line 37"/>
          <p:cNvSpPr>
            <a:spLocks noChangeShapeType="1"/>
          </p:cNvSpPr>
          <p:nvPr/>
        </p:nvSpPr>
        <p:spPr bwMode="auto">
          <a:xfrm>
            <a:off x="5750735" y="5346700"/>
            <a:ext cx="495300" cy="0"/>
          </a:xfrm>
          <a:prstGeom prst="line">
            <a:avLst/>
          </a:prstGeom>
          <a:noFill/>
          <a:ln w="19050">
            <a:solidFill>
              <a:srgbClr val="FF0000"/>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pPr fontAlgn="base">
              <a:spcBef>
                <a:spcPct val="0"/>
              </a:spcBef>
              <a:spcAft>
                <a:spcPct val="0"/>
              </a:spcAft>
            </a:pPr>
            <a:endParaRPr lang="en-GB" sz="2400">
              <a:solidFill>
                <a:srgbClr val="727272"/>
              </a:solidFill>
              <a:latin typeface="Arial" charset="0"/>
              <a:cs typeface="Arial" charset="0"/>
            </a:endParaRPr>
          </a:p>
        </p:txBody>
      </p:sp>
      <p:sp>
        <p:nvSpPr>
          <p:cNvPr id="19" name="Line 38"/>
          <p:cNvSpPr>
            <a:spLocks noChangeShapeType="1"/>
          </p:cNvSpPr>
          <p:nvPr/>
        </p:nvSpPr>
        <p:spPr bwMode="auto">
          <a:xfrm flipV="1">
            <a:off x="7360460" y="4660900"/>
            <a:ext cx="495300" cy="457200"/>
          </a:xfrm>
          <a:prstGeom prst="line">
            <a:avLst/>
          </a:prstGeom>
          <a:noFill/>
          <a:ln w="19050">
            <a:solidFill>
              <a:srgbClr val="FF0000"/>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pPr fontAlgn="base">
              <a:spcBef>
                <a:spcPct val="0"/>
              </a:spcBef>
              <a:spcAft>
                <a:spcPct val="0"/>
              </a:spcAft>
            </a:pPr>
            <a:endParaRPr lang="en-GB" sz="2400">
              <a:solidFill>
                <a:srgbClr val="727272"/>
              </a:solidFill>
              <a:latin typeface="Arial" charset="0"/>
              <a:cs typeface="Arial" charset="0"/>
            </a:endParaRPr>
          </a:p>
        </p:txBody>
      </p:sp>
      <p:sp>
        <p:nvSpPr>
          <p:cNvPr id="20" name="Line 39"/>
          <p:cNvSpPr>
            <a:spLocks noChangeShapeType="1"/>
          </p:cNvSpPr>
          <p:nvPr/>
        </p:nvSpPr>
        <p:spPr bwMode="auto">
          <a:xfrm flipV="1">
            <a:off x="8970186" y="3746500"/>
            <a:ext cx="866775" cy="685800"/>
          </a:xfrm>
          <a:prstGeom prst="line">
            <a:avLst/>
          </a:prstGeom>
          <a:noFill/>
          <a:ln w="19050">
            <a:solidFill>
              <a:srgbClr val="FF0000"/>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pPr fontAlgn="base">
              <a:spcBef>
                <a:spcPct val="0"/>
              </a:spcBef>
              <a:spcAft>
                <a:spcPct val="0"/>
              </a:spcAft>
            </a:pPr>
            <a:endParaRPr lang="en-GB" sz="2400">
              <a:solidFill>
                <a:srgbClr val="727272"/>
              </a:solidFill>
              <a:latin typeface="Arial" charset="0"/>
              <a:cs typeface="Arial" charset="0"/>
            </a:endParaRPr>
          </a:p>
        </p:txBody>
      </p:sp>
      <p:sp>
        <p:nvSpPr>
          <p:cNvPr id="21" name="Line 40"/>
          <p:cNvSpPr>
            <a:spLocks noChangeShapeType="1"/>
          </p:cNvSpPr>
          <p:nvPr/>
        </p:nvSpPr>
        <p:spPr bwMode="auto">
          <a:xfrm flipV="1">
            <a:off x="5255435" y="3175000"/>
            <a:ext cx="990600" cy="800100"/>
          </a:xfrm>
          <a:prstGeom prst="line">
            <a:avLst/>
          </a:prstGeom>
          <a:noFill/>
          <a:ln w="19050">
            <a:solidFill>
              <a:srgbClr val="FF0000"/>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pPr fontAlgn="base">
              <a:spcBef>
                <a:spcPct val="0"/>
              </a:spcBef>
              <a:spcAft>
                <a:spcPct val="0"/>
              </a:spcAft>
            </a:pPr>
            <a:endParaRPr lang="en-GB" sz="2400">
              <a:solidFill>
                <a:srgbClr val="727272"/>
              </a:solidFill>
              <a:latin typeface="Arial" charset="0"/>
              <a:cs typeface="Arial" charset="0"/>
            </a:endParaRPr>
          </a:p>
        </p:txBody>
      </p:sp>
      <p:sp>
        <p:nvSpPr>
          <p:cNvPr id="22" name="Line 41"/>
          <p:cNvSpPr>
            <a:spLocks noChangeShapeType="1"/>
          </p:cNvSpPr>
          <p:nvPr/>
        </p:nvSpPr>
        <p:spPr bwMode="auto">
          <a:xfrm>
            <a:off x="7360460" y="3175000"/>
            <a:ext cx="495300" cy="114300"/>
          </a:xfrm>
          <a:prstGeom prst="line">
            <a:avLst/>
          </a:prstGeom>
          <a:noFill/>
          <a:ln w="19050">
            <a:solidFill>
              <a:srgbClr val="FF0000"/>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pPr fontAlgn="base">
              <a:spcBef>
                <a:spcPct val="0"/>
              </a:spcBef>
              <a:spcAft>
                <a:spcPct val="0"/>
              </a:spcAft>
            </a:pPr>
            <a:endParaRPr lang="en-GB" sz="2400">
              <a:solidFill>
                <a:srgbClr val="727272"/>
              </a:solidFill>
              <a:latin typeface="Arial" charset="0"/>
              <a:cs typeface="Arial" charset="0"/>
            </a:endParaRPr>
          </a:p>
        </p:txBody>
      </p:sp>
      <p:sp>
        <p:nvSpPr>
          <p:cNvPr id="23" name="Line 42"/>
          <p:cNvSpPr>
            <a:spLocks noChangeShapeType="1"/>
          </p:cNvSpPr>
          <p:nvPr/>
        </p:nvSpPr>
        <p:spPr bwMode="auto">
          <a:xfrm>
            <a:off x="8970186" y="3289300"/>
            <a:ext cx="866775" cy="228600"/>
          </a:xfrm>
          <a:prstGeom prst="line">
            <a:avLst/>
          </a:prstGeom>
          <a:noFill/>
          <a:ln w="19050">
            <a:solidFill>
              <a:srgbClr val="FF0000"/>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pPr fontAlgn="base">
              <a:spcBef>
                <a:spcPct val="0"/>
              </a:spcBef>
              <a:spcAft>
                <a:spcPct val="0"/>
              </a:spcAft>
            </a:pPr>
            <a:endParaRPr lang="en-GB" sz="2400">
              <a:solidFill>
                <a:srgbClr val="727272"/>
              </a:solidFill>
              <a:latin typeface="Arial" charset="0"/>
              <a:cs typeface="Arial" charset="0"/>
            </a:endParaRPr>
          </a:p>
        </p:txBody>
      </p:sp>
      <p:sp>
        <p:nvSpPr>
          <p:cNvPr id="24" name="Line 43"/>
          <p:cNvSpPr>
            <a:spLocks noChangeShapeType="1"/>
          </p:cNvSpPr>
          <p:nvPr/>
        </p:nvSpPr>
        <p:spPr bwMode="auto">
          <a:xfrm flipV="1">
            <a:off x="3521886" y="5600700"/>
            <a:ext cx="681037" cy="431800"/>
          </a:xfrm>
          <a:prstGeom prst="line">
            <a:avLst/>
          </a:prstGeom>
          <a:noFill/>
          <a:ln w="19050">
            <a:solidFill>
              <a:srgbClr val="FF0000"/>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pPr fontAlgn="base">
              <a:spcBef>
                <a:spcPct val="0"/>
              </a:spcBef>
              <a:spcAft>
                <a:spcPct val="0"/>
              </a:spcAft>
            </a:pPr>
            <a:endParaRPr lang="en-GB" sz="2400">
              <a:solidFill>
                <a:srgbClr val="727272"/>
              </a:solidFill>
              <a:latin typeface="Arial" charset="0"/>
              <a:cs typeface="Arial" charset="0"/>
            </a:endParaRPr>
          </a:p>
        </p:txBody>
      </p:sp>
      <p:sp>
        <p:nvSpPr>
          <p:cNvPr id="48" name="Text Placeholder 2"/>
          <p:cNvSpPr txBox="1">
            <a:spLocks/>
          </p:cNvSpPr>
          <p:nvPr/>
        </p:nvSpPr>
        <p:spPr bwMode="auto">
          <a:xfrm>
            <a:off x="1905000" y="6607969"/>
            <a:ext cx="8763000"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600" tIns="0" rIns="228600" bIns="0"/>
          <a:lstStyle>
            <a:lvl1pPr>
              <a:spcBef>
                <a:spcPct val="20000"/>
              </a:spcBef>
              <a:buFont typeface="Arial" charset="0"/>
              <a:buChar char="•"/>
              <a:defRPr sz="3200">
                <a:solidFill>
                  <a:schemeClr val="tx1"/>
                </a:solidFill>
                <a:latin typeface="Arial" charset="0"/>
                <a:ea typeface="ＭＳ Ｐゴシック" pitchFamily="34" charset="-128"/>
              </a:defRPr>
            </a:lvl1pPr>
            <a:lvl2pPr marL="742950" indent="-285750">
              <a:spcBef>
                <a:spcPct val="20000"/>
              </a:spcBef>
              <a:buFont typeface="Arial" charset="0"/>
              <a:buChar char="–"/>
              <a:defRPr sz="2800">
                <a:solidFill>
                  <a:schemeClr val="tx1"/>
                </a:solidFill>
                <a:latin typeface="Arial" charset="0"/>
                <a:ea typeface="ＭＳ Ｐゴシック" pitchFamily="34" charset="-128"/>
              </a:defRPr>
            </a:lvl2pPr>
            <a:lvl3pPr marL="1143000" indent="-228600">
              <a:spcBef>
                <a:spcPct val="20000"/>
              </a:spcBef>
              <a:buFont typeface="Arial" charset="0"/>
              <a:buChar char="•"/>
              <a:defRPr sz="2400">
                <a:solidFill>
                  <a:schemeClr val="tx1"/>
                </a:solidFill>
                <a:latin typeface="Arial" charset="0"/>
                <a:ea typeface="ＭＳ Ｐゴシック" pitchFamily="34" charset="-128"/>
              </a:defRPr>
            </a:lvl3pPr>
            <a:lvl4pPr marL="1600200" indent="-228600">
              <a:spcBef>
                <a:spcPct val="20000"/>
              </a:spcBef>
              <a:buFont typeface="Arial" charset="0"/>
              <a:buChar char="–"/>
              <a:defRPr sz="2000">
                <a:solidFill>
                  <a:schemeClr val="tx1"/>
                </a:solidFill>
                <a:latin typeface="Arial" charset="0"/>
                <a:ea typeface="ＭＳ Ｐゴシック" pitchFamily="34" charset="-128"/>
              </a:defRPr>
            </a:lvl4pPr>
            <a:lvl5pPr marL="2057400" indent="-228600">
              <a:spcBef>
                <a:spcPct val="20000"/>
              </a:spcBef>
              <a:buFont typeface="Arial" charset="0"/>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defRPr>
            </a:lvl9pPr>
          </a:lstStyle>
          <a:p>
            <a:pPr fontAlgn="base">
              <a:spcBef>
                <a:spcPct val="0"/>
              </a:spcBef>
              <a:spcAft>
                <a:spcPct val="0"/>
              </a:spcAft>
              <a:buNone/>
            </a:pPr>
            <a:r>
              <a:rPr lang="en-US" altLang="en-US" sz="1400" dirty="0">
                <a:solidFill>
                  <a:srgbClr val="727272"/>
                </a:solidFill>
                <a:cs typeface="Arial" charset="0"/>
              </a:rPr>
              <a:t>Source: </a:t>
            </a:r>
            <a:r>
              <a:rPr lang="en-US" altLang="en-US" sz="1400" dirty="0" err="1">
                <a:solidFill>
                  <a:srgbClr val="727272"/>
                </a:solidFill>
                <a:cs typeface="Arial" charset="0"/>
              </a:rPr>
              <a:t>Technopolis</a:t>
            </a:r>
            <a:endParaRPr lang="en-US" altLang="en-US" sz="1200" dirty="0">
              <a:solidFill>
                <a:srgbClr val="727272"/>
              </a:solidFill>
              <a:cs typeface="Arial" charset="0"/>
            </a:endParaRPr>
          </a:p>
        </p:txBody>
      </p:sp>
      <p:sp>
        <p:nvSpPr>
          <p:cNvPr id="49" name="Text Box 27"/>
          <p:cNvSpPr txBox="1">
            <a:spLocks noChangeArrowheads="1"/>
          </p:cNvSpPr>
          <p:nvPr/>
        </p:nvSpPr>
        <p:spPr bwMode="auto">
          <a:xfrm>
            <a:off x="1600200" y="1447800"/>
            <a:ext cx="1054910" cy="533400"/>
          </a:xfrm>
          <a:prstGeom prst="rect">
            <a:avLst/>
          </a:prstGeom>
          <a:noFill/>
          <a:ln w="9525">
            <a:solidFill>
              <a:srgbClr val="000000"/>
            </a:solidFill>
            <a:prstDash val="dash"/>
            <a:miter lim="800000"/>
            <a:headEnd/>
            <a:tailEnd/>
          </a:ln>
        </p:spPr>
        <p:txBody>
          <a:bodyPr vert="horz" wrap="square" lIns="91440" tIns="91440" rIns="91440" bIns="91440" numCol="1" anchor="t" anchorCtr="0" compatLnSpc="1">
            <a:prstTxWarp prst="textNoShape">
              <a:avLst/>
            </a:prstTxWarp>
          </a:bodyPr>
          <a:lstStyle/>
          <a:p>
            <a:pPr algn="ctr" fontAlgn="base">
              <a:spcBef>
                <a:spcPct val="0"/>
              </a:spcBef>
              <a:spcAft>
                <a:spcPct val="0"/>
              </a:spcAft>
            </a:pPr>
            <a:r>
              <a:rPr lang="en-US" sz="1200" dirty="0">
                <a:solidFill>
                  <a:srgbClr val="727272"/>
                </a:solidFill>
                <a:latin typeface="Cambria" pitchFamily="-65" charset="0"/>
                <a:ea typeface="Times New Roman" pitchFamily="-65" charset="0"/>
                <a:cs typeface="Arial" charset="0"/>
              </a:rPr>
              <a:t>Agenda setting</a:t>
            </a:r>
          </a:p>
        </p:txBody>
      </p:sp>
      <p:sp>
        <p:nvSpPr>
          <p:cNvPr id="50" name="Text Box 28"/>
          <p:cNvSpPr txBox="1">
            <a:spLocks noChangeArrowheads="1"/>
          </p:cNvSpPr>
          <p:nvPr/>
        </p:nvSpPr>
        <p:spPr bwMode="auto">
          <a:xfrm>
            <a:off x="4382556" y="1447800"/>
            <a:ext cx="1092888" cy="533400"/>
          </a:xfrm>
          <a:prstGeom prst="rect">
            <a:avLst/>
          </a:prstGeom>
          <a:noFill/>
          <a:ln w="9525">
            <a:solidFill>
              <a:srgbClr val="000000"/>
            </a:solidFill>
            <a:prstDash val="dash"/>
            <a:miter lim="800000"/>
            <a:headEnd/>
            <a:tailEnd/>
          </a:ln>
        </p:spPr>
        <p:txBody>
          <a:bodyPr vert="horz" wrap="square" lIns="91440" tIns="91440" rIns="91440" bIns="91440" numCol="1" anchor="t" anchorCtr="0" compatLnSpc="1">
            <a:prstTxWarp prst="textNoShape">
              <a:avLst/>
            </a:prstTxWarp>
          </a:bodyPr>
          <a:lstStyle/>
          <a:p>
            <a:pPr algn="ctr" fontAlgn="base">
              <a:spcBef>
                <a:spcPct val="0"/>
              </a:spcBef>
              <a:spcAft>
                <a:spcPct val="0"/>
              </a:spcAft>
            </a:pPr>
            <a:r>
              <a:rPr lang="en-US" sz="1200">
                <a:solidFill>
                  <a:srgbClr val="727272"/>
                </a:solidFill>
                <a:latin typeface="Cambria" pitchFamily="-65" charset="0"/>
                <a:ea typeface="Times New Roman" pitchFamily="-65" charset="0"/>
                <a:cs typeface="Arial" charset="0"/>
              </a:rPr>
              <a:t>Outputs</a:t>
            </a:r>
          </a:p>
        </p:txBody>
      </p:sp>
      <p:sp>
        <p:nvSpPr>
          <p:cNvPr id="51" name="Text Box 29"/>
          <p:cNvSpPr txBox="1">
            <a:spLocks noChangeArrowheads="1"/>
          </p:cNvSpPr>
          <p:nvPr/>
        </p:nvSpPr>
        <p:spPr bwMode="auto">
          <a:xfrm>
            <a:off x="6348105" y="1447800"/>
            <a:ext cx="1092888" cy="533400"/>
          </a:xfrm>
          <a:prstGeom prst="rect">
            <a:avLst/>
          </a:prstGeom>
          <a:noFill/>
          <a:ln w="9525">
            <a:solidFill>
              <a:srgbClr val="000000"/>
            </a:solidFill>
            <a:prstDash val="dash"/>
            <a:miter lim="800000"/>
            <a:headEnd/>
            <a:tailEnd/>
          </a:ln>
        </p:spPr>
        <p:txBody>
          <a:bodyPr vert="horz" wrap="square" lIns="91440" tIns="91440" rIns="91440" bIns="91440" numCol="1" anchor="t" anchorCtr="0" compatLnSpc="1">
            <a:prstTxWarp prst="textNoShape">
              <a:avLst/>
            </a:prstTxWarp>
          </a:bodyPr>
          <a:lstStyle/>
          <a:p>
            <a:pPr algn="ctr" fontAlgn="base">
              <a:spcBef>
                <a:spcPct val="0"/>
              </a:spcBef>
              <a:spcAft>
                <a:spcPct val="0"/>
              </a:spcAft>
            </a:pPr>
            <a:r>
              <a:rPr lang="en-US" sz="1200">
                <a:solidFill>
                  <a:srgbClr val="727272"/>
                </a:solidFill>
                <a:latin typeface="Cambria" pitchFamily="-65" charset="0"/>
                <a:ea typeface="Times New Roman" pitchFamily="-65" charset="0"/>
                <a:cs typeface="Arial" charset="0"/>
              </a:rPr>
              <a:t>Outcomes</a:t>
            </a:r>
          </a:p>
        </p:txBody>
      </p:sp>
      <p:sp>
        <p:nvSpPr>
          <p:cNvPr id="52" name="Text Box 30"/>
          <p:cNvSpPr txBox="1">
            <a:spLocks noChangeArrowheads="1"/>
          </p:cNvSpPr>
          <p:nvPr/>
        </p:nvSpPr>
        <p:spPr bwMode="auto">
          <a:xfrm>
            <a:off x="7812521" y="1447800"/>
            <a:ext cx="2679337" cy="533400"/>
          </a:xfrm>
          <a:prstGeom prst="rect">
            <a:avLst/>
          </a:prstGeom>
          <a:noFill/>
          <a:ln w="9525">
            <a:solidFill>
              <a:srgbClr val="000000"/>
            </a:solidFill>
            <a:prstDash val="dash"/>
            <a:miter lim="800000"/>
            <a:headEnd/>
            <a:tailEnd/>
          </a:ln>
        </p:spPr>
        <p:txBody>
          <a:bodyPr vert="horz" wrap="square" lIns="91440" tIns="91440" rIns="91440" bIns="91440" numCol="1" anchor="t" anchorCtr="0" compatLnSpc="1">
            <a:prstTxWarp prst="textNoShape">
              <a:avLst/>
            </a:prstTxWarp>
          </a:bodyPr>
          <a:lstStyle/>
          <a:p>
            <a:pPr algn="ctr" fontAlgn="base">
              <a:spcBef>
                <a:spcPct val="0"/>
              </a:spcBef>
              <a:spcAft>
                <a:spcPct val="0"/>
              </a:spcAft>
            </a:pPr>
            <a:r>
              <a:rPr lang="en-US" sz="1200">
                <a:solidFill>
                  <a:srgbClr val="727272"/>
                </a:solidFill>
                <a:latin typeface="Cambria" pitchFamily="-65" charset="0"/>
                <a:ea typeface="Times New Roman" pitchFamily="-65" charset="0"/>
                <a:cs typeface="Arial" charset="0"/>
              </a:rPr>
              <a:t>Impacts</a:t>
            </a:r>
          </a:p>
        </p:txBody>
      </p:sp>
      <p:sp>
        <p:nvSpPr>
          <p:cNvPr id="54" name="Text Box 27"/>
          <p:cNvSpPr txBox="1">
            <a:spLocks noChangeArrowheads="1"/>
          </p:cNvSpPr>
          <p:nvPr/>
        </p:nvSpPr>
        <p:spPr bwMode="auto">
          <a:xfrm>
            <a:off x="2838449" y="1447800"/>
            <a:ext cx="1054910" cy="533400"/>
          </a:xfrm>
          <a:prstGeom prst="rect">
            <a:avLst/>
          </a:prstGeom>
          <a:noFill/>
          <a:ln w="9525">
            <a:solidFill>
              <a:srgbClr val="000000"/>
            </a:solidFill>
            <a:prstDash val="dash"/>
            <a:miter lim="800000"/>
            <a:headEnd/>
            <a:tailEnd/>
          </a:ln>
        </p:spPr>
        <p:txBody>
          <a:bodyPr vert="horz" wrap="square" lIns="91440" tIns="91440" rIns="91440" bIns="91440" numCol="1" anchor="t" anchorCtr="0" compatLnSpc="1">
            <a:prstTxWarp prst="textNoShape">
              <a:avLst/>
            </a:prstTxWarp>
          </a:bodyPr>
          <a:lstStyle/>
          <a:p>
            <a:pPr algn="ctr" fontAlgn="base">
              <a:spcBef>
                <a:spcPct val="0"/>
              </a:spcBef>
              <a:spcAft>
                <a:spcPct val="0"/>
              </a:spcAft>
            </a:pPr>
            <a:r>
              <a:rPr lang="en-US" sz="1200" dirty="0">
                <a:solidFill>
                  <a:srgbClr val="727272"/>
                </a:solidFill>
                <a:latin typeface="Cambria" pitchFamily="-65" charset="0"/>
                <a:ea typeface="Times New Roman" pitchFamily="-65" charset="0"/>
                <a:cs typeface="Arial" charset="0"/>
              </a:rPr>
              <a:t>R&amp;D</a:t>
            </a:r>
          </a:p>
        </p:txBody>
      </p:sp>
    </p:spTree>
    <p:extLst>
      <p:ext uri="{BB962C8B-B14F-4D97-AF65-F5344CB8AC3E}">
        <p14:creationId xmlns:p14="http://schemas.microsoft.com/office/powerpoint/2010/main" val="13874713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dirty="0"/>
              <a:t>Four main groups of impacts to </a:t>
            </a:r>
            <a:r>
              <a:rPr lang="fr-FR" dirty="0" err="1"/>
              <a:t>be</a:t>
            </a:r>
            <a:r>
              <a:rPr lang="fr-FR" dirty="0"/>
              <a:t> </a:t>
            </a:r>
            <a:r>
              <a:rPr lang="fr-FR" dirty="0" err="1"/>
              <a:t>considered</a:t>
            </a:r>
            <a:endParaRPr lang="en-GB" dirty="0"/>
          </a:p>
        </p:txBody>
      </p:sp>
      <p:graphicFrame>
        <p:nvGraphicFramePr>
          <p:cNvPr id="2" name="Diagram 1"/>
          <p:cNvGraphicFramePr/>
          <p:nvPr>
            <p:extLst/>
          </p:nvPr>
        </p:nvGraphicFramePr>
        <p:xfrm>
          <a:off x="1981200" y="1524000"/>
          <a:ext cx="8229600" cy="515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3191298" y="3810001"/>
            <a:ext cx="1749197" cy="646331"/>
          </a:xfrm>
          <a:prstGeom prst="rect">
            <a:avLst/>
          </a:prstGeom>
          <a:noFill/>
        </p:spPr>
        <p:txBody>
          <a:bodyPr wrap="none" lIns="91440" tIns="45720" rIns="91440" bIns="45720">
            <a:spAutoFit/>
          </a:bodyPr>
          <a:lstStyle/>
          <a:p>
            <a:pPr algn="ctr" fontAlgn="base">
              <a:spcBef>
                <a:spcPct val="0"/>
              </a:spcBef>
              <a:spcAft>
                <a:spcPct val="0"/>
              </a:spcAft>
            </a:pPr>
            <a:r>
              <a:rPr lang="en-US" sz="3600" b="1" spc="100" dirty="0">
                <a:ln w="18000">
                  <a:solidFill>
                    <a:srgbClr val="4F81BD">
                      <a:satMod val="200000"/>
                      <a:tint val="72000"/>
                    </a:srgbClr>
                  </a:solidFill>
                  <a:prstDash val="solid"/>
                </a:ln>
                <a:solidFill>
                  <a:srgbClr val="4F81BD">
                    <a:satMod val="280000"/>
                    <a:tint val="100000"/>
                    <a:alpha val="5700"/>
                  </a:srgbClr>
                </a:solidFill>
                <a:effectLst>
                  <a:outerShdw blurRad="25000" dist="20000" dir="16020000" algn="tl">
                    <a:srgbClr val="4F81BD">
                      <a:satMod val="200000"/>
                      <a:shade val="1000"/>
                      <a:alpha val="60000"/>
                    </a:srgbClr>
                  </a:outerShdw>
                </a:effectLst>
                <a:latin typeface="Arial" charset="0"/>
                <a:cs typeface="Arial" charset="0"/>
              </a:rPr>
              <a:t>Impact</a:t>
            </a:r>
          </a:p>
        </p:txBody>
      </p:sp>
    </p:spTree>
    <p:extLst>
      <p:ext uri="{BB962C8B-B14F-4D97-AF65-F5344CB8AC3E}">
        <p14:creationId xmlns:p14="http://schemas.microsoft.com/office/powerpoint/2010/main" val="37230707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92000" y="1602000"/>
            <a:ext cx="8218800" cy="4951200"/>
          </a:xfrm>
        </p:spPr>
        <p:txBody>
          <a:bodyPr>
            <a:normAutofit/>
          </a:bodyPr>
          <a:lstStyle/>
          <a:p>
            <a:r>
              <a:rPr lang="en-GB" sz="1600" dirty="0" err="1"/>
              <a:t>Guellec</a:t>
            </a:r>
            <a:r>
              <a:rPr lang="en-GB" sz="1600" dirty="0"/>
              <a:t> and van </a:t>
            </a:r>
            <a:r>
              <a:rPr lang="en-GB" sz="1600" dirty="0" err="1"/>
              <a:t>Pottelsberghe</a:t>
            </a:r>
            <a:r>
              <a:rPr lang="en-GB" sz="1600" dirty="0"/>
              <a:t> de la </a:t>
            </a:r>
            <a:r>
              <a:rPr lang="en-GB" sz="1600" dirty="0" err="1"/>
              <a:t>Potterie</a:t>
            </a:r>
            <a:r>
              <a:rPr lang="en-GB" sz="1600" dirty="0"/>
              <a:t>, 2001, 2004  find that </a:t>
            </a:r>
            <a:r>
              <a:rPr lang="en-GB" sz="1600" b="1" dirty="0"/>
              <a:t>knowledge created through R&amp;D</a:t>
            </a:r>
            <a:r>
              <a:rPr lang="en-GB" sz="1600" dirty="0"/>
              <a:t> performed by businesses, the public sector and foreign firms is a </a:t>
            </a:r>
            <a:r>
              <a:rPr lang="en-GB" sz="1600" b="1" dirty="0"/>
              <a:t>determinant of long-term productivity growth</a:t>
            </a:r>
            <a:r>
              <a:rPr lang="en-GB" sz="1600" dirty="0"/>
              <a:t>.</a:t>
            </a:r>
          </a:p>
          <a:p>
            <a:r>
              <a:rPr lang="en-US" sz="1600" dirty="0"/>
              <a:t>Bravo-Ortega and Garcıa Marın (2011), using a panel of 65 countries over 1965–2005 period, indicate that: ‘‘a </a:t>
            </a:r>
            <a:r>
              <a:rPr lang="en-US" sz="1600" b="1" dirty="0"/>
              <a:t>10% increase in R&amp;D per capita </a:t>
            </a:r>
            <a:r>
              <a:rPr lang="en-US" sz="1600" dirty="0"/>
              <a:t>generates an average increase of about </a:t>
            </a:r>
            <a:r>
              <a:rPr lang="en-US" sz="1600" b="1" dirty="0"/>
              <a:t>1.6% in the long-run TFP</a:t>
            </a:r>
            <a:r>
              <a:rPr lang="en-US" sz="1600" dirty="0"/>
              <a:t>’’</a:t>
            </a:r>
          </a:p>
          <a:p>
            <a:r>
              <a:rPr lang="en-US" sz="1600" dirty="0" err="1"/>
              <a:t>Coccia</a:t>
            </a:r>
            <a:r>
              <a:rPr lang="en-US" sz="1600" dirty="0"/>
              <a:t> (2012) finds a very likely </a:t>
            </a:r>
            <a:r>
              <a:rPr lang="en-US" sz="1600" b="1" dirty="0"/>
              <a:t>positive correlation </a:t>
            </a:r>
            <a:r>
              <a:rPr lang="en-US" sz="1600" dirty="0"/>
              <a:t>(r=63%), across some advanced countries, between </a:t>
            </a:r>
            <a:r>
              <a:rPr lang="en-US" sz="1600" b="1" dirty="0"/>
              <a:t>labor productivity growth and private R&amp;D expenditure higher than public R&amp;D expenditure</a:t>
            </a:r>
            <a:r>
              <a:rPr lang="en-US" sz="1600" dirty="0"/>
              <a:t>. </a:t>
            </a:r>
          </a:p>
          <a:p>
            <a:r>
              <a:rPr lang="en-US" sz="1600" dirty="0" err="1"/>
              <a:t>D’Artis</a:t>
            </a:r>
            <a:r>
              <a:rPr lang="en-US" sz="1600" dirty="0"/>
              <a:t>  and </a:t>
            </a:r>
            <a:r>
              <a:rPr lang="en-US" sz="1600" dirty="0" err="1"/>
              <a:t>Siliverstovs</a:t>
            </a:r>
            <a:r>
              <a:rPr lang="en-US" sz="1600" dirty="0"/>
              <a:t> (2016) find </a:t>
            </a:r>
            <a:r>
              <a:rPr lang="en-US" sz="1600" b="1" dirty="0"/>
              <a:t>non-linear effects </a:t>
            </a:r>
            <a:r>
              <a:rPr lang="en-US" sz="1600" dirty="0"/>
              <a:t>of R&amp;D on productivity growth:  “the estimated </a:t>
            </a:r>
            <a:r>
              <a:rPr lang="en-US" sz="1600" b="1" dirty="0"/>
              <a:t>productivity elasticity ranges from −0.02 for low levels of R&amp;D intensity to 0.33 for high levels of R&amp;D intensity</a:t>
            </a:r>
            <a:r>
              <a:rPr lang="en-US" sz="1600" dirty="0"/>
              <a:t>;  only after a certain </a:t>
            </a:r>
            <a:r>
              <a:rPr lang="en-US" sz="1600" b="1" dirty="0"/>
              <a:t>critical mass of knowledge </a:t>
            </a:r>
            <a:r>
              <a:rPr lang="en-US" sz="1600" dirty="0"/>
              <a:t>is accumulated, is the productivity growth significantly positive; […] firms in high-tech sectors not only invest more in R&amp;D, but also achieve more in terms of productivity gains connected with research activities. </a:t>
            </a:r>
            <a:endParaRPr lang="en-GB" sz="1600" dirty="0"/>
          </a:p>
          <a:p>
            <a:r>
              <a:rPr lang="en-US" sz="1600" dirty="0" err="1"/>
              <a:t>Coccia</a:t>
            </a:r>
            <a:r>
              <a:rPr lang="en-US" sz="1600" dirty="0"/>
              <a:t> (2017) finds that the </a:t>
            </a:r>
            <a:r>
              <a:rPr lang="en-US" sz="1600" b="1" dirty="0"/>
              <a:t>optimal level of R&amp;D intensity is 2.5% of GDP  </a:t>
            </a:r>
            <a:r>
              <a:rPr lang="en-US" sz="1600" dirty="0"/>
              <a:t>and tax on corporate profits of 3.1% of GDP to </a:t>
            </a:r>
            <a:r>
              <a:rPr lang="en-US" sz="1600" b="1" dirty="0"/>
              <a:t>maximize the labor productivity of nations</a:t>
            </a:r>
            <a:r>
              <a:rPr lang="en-US" sz="1600" dirty="0"/>
              <a:t>.</a:t>
            </a:r>
          </a:p>
        </p:txBody>
      </p:sp>
      <p:sp>
        <p:nvSpPr>
          <p:cNvPr id="3" name="Title 2"/>
          <p:cNvSpPr>
            <a:spLocks noGrp="1"/>
          </p:cNvSpPr>
          <p:nvPr>
            <p:ph type="title"/>
          </p:nvPr>
        </p:nvSpPr>
        <p:spPr/>
        <p:txBody>
          <a:bodyPr/>
          <a:lstStyle/>
          <a:p>
            <a:r>
              <a:rPr lang="fr-FR" dirty="0"/>
              <a:t>R&amp;D influence on </a:t>
            </a:r>
            <a:r>
              <a:rPr lang="fr-FR" dirty="0" err="1"/>
              <a:t>productivity</a:t>
            </a:r>
            <a:endParaRPr lang="en-GB" dirty="0"/>
          </a:p>
        </p:txBody>
      </p:sp>
    </p:spTree>
    <p:extLst>
      <p:ext uri="{BB962C8B-B14F-4D97-AF65-F5344CB8AC3E}">
        <p14:creationId xmlns:p14="http://schemas.microsoft.com/office/powerpoint/2010/main" val="37290280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95600" y="260648"/>
            <a:ext cx="7992888" cy="1022400"/>
          </a:xfrm>
        </p:spPr>
        <p:txBody>
          <a:bodyPr/>
          <a:lstStyle/>
          <a:p>
            <a:r>
              <a:rPr lang="en-GB" sz="2800" dirty="0"/>
              <a:t>Impact on societal challenges</a:t>
            </a:r>
            <a:br>
              <a:rPr lang="en-GB" sz="2800" dirty="0"/>
            </a:br>
            <a:r>
              <a:rPr lang="en-GB" sz="2800" dirty="0"/>
              <a:t>Example: Biotechnology impact on the SDGs</a:t>
            </a:r>
          </a:p>
        </p:txBody>
      </p:sp>
      <p:pic>
        <p:nvPicPr>
          <p:cNvPr id="1028" name="Picture 4" descr="https://sustainabledevelopment.un.org/content/images/E_SDG_Icons-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1504" y="2400290"/>
            <a:ext cx="900000" cy="900000"/>
          </a:xfrm>
          <a:prstGeom prst="rect">
            <a:avLst/>
          </a:prstGeom>
          <a:noFill/>
          <a:extLst>
            <a:ext uri="{909E8E84-426E-40DD-AFC4-6F175D3DCCD1}">
              <a14:hiddenFill xmlns:a14="http://schemas.microsoft.com/office/drawing/2010/main">
                <a:solidFill>
                  <a:srgbClr val="FFFFFF"/>
                </a:solidFill>
              </a14:hiddenFill>
            </a:ext>
          </a:extLst>
        </p:spPr>
      </p:pic>
      <p:sp>
        <p:nvSpPr>
          <p:cNvPr id="22" name="Content Placeholder 1"/>
          <p:cNvSpPr txBox="1">
            <a:spLocks/>
          </p:cNvSpPr>
          <p:nvPr/>
        </p:nvSpPr>
        <p:spPr>
          <a:xfrm>
            <a:off x="2531504" y="2276872"/>
            <a:ext cx="3636608" cy="1080120"/>
          </a:xfrm>
          <a:prstGeom prst="rect">
            <a:avLst/>
          </a:prstGeom>
        </p:spPr>
        <p:txBody>
          <a:bodyPr vert="horz">
            <a:noAutofit/>
          </a:bodyPr>
          <a:lstStyle>
            <a:lvl1pPr marL="342000" indent="-342000" algn="l" rtl="0" eaLnBrk="1" latinLnBrk="0" hangingPunct="1">
              <a:spcBef>
                <a:spcPts val="768"/>
              </a:spcBef>
              <a:buClr>
                <a:schemeClr val="tx1"/>
              </a:buClr>
              <a:buFont typeface="Arial" pitchFamily="34" charset="0"/>
              <a:buChar char="•"/>
              <a:defRPr kumimoji="0" sz="3200" kern="1200">
                <a:solidFill>
                  <a:schemeClr val="tx1"/>
                </a:solidFill>
                <a:latin typeface="+mn-lt"/>
                <a:ea typeface="+mn-ea"/>
                <a:cs typeface="+mn-cs"/>
              </a:defRPr>
            </a:lvl1pPr>
            <a:lvl2pPr marL="741600" indent="-284400" algn="l" rtl="0" eaLnBrk="1" latinLnBrk="0" hangingPunct="1">
              <a:spcBef>
                <a:spcPts val="672"/>
              </a:spcBef>
              <a:buClr>
                <a:schemeClr val="tx1"/>
              </a:buClr>
              <a:buFont typeface="Arial" pitchFamily="34" charset="0"/>
              <a:buChar char="–"/>
              <a:defRPr kumimoji="0" sz="2800" kern="1200">
                <a:solidFill>
                  <a:schemeClr val="tx1"/>
                </a:solidFill>
                <a:latin typeface="+mn-lt"/>
                <a:ea typeface="+mn-ea"/>
                <a:cs typeface="+mn-cs"/>
              </a:defRPr>
            </a:lvl2pPr>
            <a:lvl3pPr marL="1144800" indent="-230400" algn="l" rtl="0" eaLnBrk="1" latinLnBrk="0" hangingPunct="1">
              <a:spcBef>
                <a:spcPts val="576"/>
              </a:spcBef>
              <a:buClr>
                <a:schemeClr val="tx1"/>
              </a:buClr>
              <a:buFont typeface="Arial" pitchFamily="34" charset="0"/>
              <a:buChar char="•"/>
              <a:defRPr kumimoji="0" sz="2400" kern="1200">
                <a:solidFill>
                  <a:schemeClr val="tx1"/>
                </a:solidFill>
                <a:latin typeface="+mn-lt"/>
                <a:ea typeface="+mn-ea"/>
                <a:cs typeface="+mn-cs"/>
              </a:defRPr>
            </a:lvl3pPr>
            <a:lvl4pPr marL="1602000" indent="-230400" algn="l" rtl="0" eaLnBrk="1" latinLnBrk="0" hangingPunct="1">
              <a:spcBef>
                <a:spcPts val="480"/>
              </a:spcBef>
              <a:buClr>
                <a:schemeClr val="tx1"/>
              </a:buClr>
              <a:buFont typeface="Arial" pitchFamily="34" charset="0"/>
              <a:buChar char="–"/>
              <a:defRPr kumimoji="0" sz="2000" kern="1200">
                <a:solidFill>
                  <a:schemeClr val="tx1"/>
                </a:solidFill>
                <a:latin typeface="+mn-lt"/>
                <a:ea typeface="+mn-ea"/>
                <a:cs typeface="+mn-cs"/>
              </a:defRPr>
            </a:lvl4pPr>
            <a:lvl5pPr marL="2059200" indent="-230400" algn="l" rtl="0" eaLnBrk="1" latinLnBrk="0" hangingPunct="1">
              <a:spcBef>
                <a:spcPts val="480"/>
              </a:spcBef>
              <a:buClr>
                <a:schemeClr val="tx1"/>
              </a:buClr>
              <a:buFont typeface="Arial" pitchFamily="34" charset="0"/>
              <a:buChar char="»"/>
              <a:defRPr kumimoji="0" sz="2000" kern="1200">
                <a:solidFill>
                  <a:schemeClr val="tx1"/>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82550" indent="-82550" fontAlgn="base">
              <a:spcBef>
                <a:spcPts val="0"/>
              </a:spcBef>
              <a:spcAft>
                <a:spcPct val="0"/>
              </a:spcAft>
              <a:buClr>
                <a:srgbClr val="727272"/>
              </a:buClr>
            </a:pPr>
            <a:r>
              <a:rPr lang="en-US" sz="1400" dirty="0">
                <a:solidFill>
                  <a:srgbClr val="727272"/>
                </a:solidFill>
                <a:latin typeface="Georgia"/>
              </a:rPr>
              <a:t>Biopharmaceuticals and microbiome-based approaches for  diseases such as </a:t>
            </a:r>
            <a:r>
              <a:rPr lang="en-US" sz="1400" b="1" dirty="0">
                <a:solidFill>
                  <a:srgbClr val="727272"/>
                </a:solidFill>
                <a:latin typeface="Georgia"/>
              </a:rPr>
              <a:t>malaria, diabetes </a:t>
            </a:r>
            <a:r>
              <a:rPr lang="en-US" sz="1400" dirty="0">
                <a:solidFill>
                  <a:srgbClr val="727272"/>
                </a:solidFill>
                <a:latin typeface="Georgia"/>
              </a:rPr>
              <a:t>and </a:t>
            </a:r>
            <a:r>
              <a:rPr lang="en-US" sz="1400" b="1" dirty="0">
                <a:solidFill>
                  <a:srgbClr val="727272"/>
                </a:solidFill>
                <a:latin typeface="Georgia"/>
              </a:rPr>
              <a:t>obesity </a:t>
            </a:r>
          </a:p>
          <a:p>
            <a:pPr marL="82550" indent="-82550" fontAlgn="base">
              <a:spcBef>
                <a:spcPts val="0"/>
              </a:spcBef>
              <a:spcAft>
                <a:spcPct val="0"/>
              </a:spcAft>
              <a:buClr>
                <a:srgbClr val="727272"/>
              </a:buClr>
            </a:pPr>
            <a:r>
              <a:rPr lang="en-US" sz="1400" dirty="0">
                <a:solidFill>
                  <a:srgbClr val="727272"/>
                </a:solidFill>
                <a:latin typeface="Georgia"/>
              </a:rPr>
              <a:t>Human </a:t>
            </a:r>
            <a:r>
              <a:rPr lang="en-US" sz="1400" b="1" dirty="0">
                <a:solidFill>
                  <a:srgbClr val="727272"/>
                </a:solidFill>
                <a:latin typeface="Georgia"/>
              </a:rPr>
              <a:t>aging</a:t>
            </a:r>
          </a:p>
          <a:p>
            <a:pPr marL="82550" indent="-82550" fontAlgn="base">
              <a:spcBef>
                <a:spcPts val="0"/>
              </a:spcBef>
              <a:spcAft>
                <a:spcPct val="0"/>
              </a:spcAft>
              <a:buClr>
                <a:srgbClr val="727272"/>
              </a:buClr>
            </a:pPr>
            <a:r>
              <a:rPr lang="en-US" sz="1400" b="1" dirty="0">
                <a:solidFill>
                  <a:srgbClr val="727272"/>
                </a:solidFill>
                <a:latin typeface="Georgia"/>
              </a:rPr>
              <a:t>Mental disease</a:t>
            </a:r>
            <a:endParaRPr lang="en-GB" sz="1400" b="1" dirty="0">
              <a:solidFill>
                <a:srgbClr val="727272"/>
              </a:solidFill>
              <a:latin typeface="Georgia"/>
            </a:endParaRPr>
          </a:p>
        </p:txBody>
      </p:sp>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504" y="3415268"/>
            <a:ext cx="900000"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Content Placeholder 1"/>
          <p:cNvSpPr txBox="1">
            <a:spLocks/>
          </p:cNvSpPr>
          <p:nvPr/>
        </p:nvSpPr>
        <p:spPr>
          <a:xfrm>
            <a:off x="2531504" y="3456512"/>
            <a:ext cx="3564496" cy="864096"/>
          </a:xfrm>
          <a:prstGeom prst="rect">
            <a:avLst/>
          </a:prstGeom>
        </p:spPr>
        <p:txBody>
          <a:bodyPr vert="horz">
            <a:noAutofit/>
          </a:bodyPr>
          <a:lstStyle>
            <a:lvl1pPr marL="342000" indent="-342000" algn="l" rtl="0" eaLnBrk="1" latinLnBrk="0" hangingPunct="1">
              <a:spcBef>
                <a:spcPts val="768"/>
              </a:spcBef>
              <a:buClr>
                <a:schemeClr val="tx1"/>
              </a:buClr>
              <a:buFont typeface="Arial" pitchFamily="34" charset="0"/>
              <a:buChar char="•"/>
              <a:defRPr kumimoji="0" sz="3200" kern="1200">
                <a:solidFill>
                  <a:schemeClr val="tx1"/>
                </a:solidFill>
                <a:latin typeface="+mn-lt"/>
                <a:ea typeface="+mn-ea"/>
                <a:cs typeface="+mn-cs"/>
              </a:defRPr>
            </a:lvl1pPr>
            <a:lvl2pPr marL="741600" indent="-284400" algn="l" rtl="0" eaLnBrk="1" latinLnBrk="0" hangingPunct="1">
              <a:spcBef>
                <a:spcPts val="672"/>
              </a:spcBef>
              <a:buClr>
                <a:schemeClr val="tx1"/>
              </a:buClr>
              <a:buFont typeface="Arial" pitchFamily="34" charset="0"/>
              <a:buChar char="–"/>
              <a:defRPr kumimoji="0" sz="2800" kern="1200">
                <a:solidFill>
                  <a:schemeClr val="tx1"/>
                </a:solidFill>
                <a:latin typeface="+mn-lt"/>
                <a:ea typeface="+mn-ea"/>
                <a:cs typeface="+mn-cs"/>
              </a:defRPr>
            </a:lvl2pPr>
            <a:lvl3pPr marL="1144800" indent="-230400" algn="l" rtl="0" eaLnBrk="1" latinLnBrk="0" hangingPunct="1">
              <a:spcBef>
                <a:spcPts val="576"/>
              </a:spcBef>
              <a:buClr>
                <a:schemeClr val="tx1"/>
              </a:buClr>
              <a:buFont typeface="Arial" pitchFamily="34" charset="0"/>
              <a:buChar char="•"/>
              <a:defRPr kumimoji="0" sz="2400" kern="1200">
                <a:solidFill>
                  <a:schemeClr val="tx1"/>
                </a:solidFill>
                <a:latin typeface="+mn-lt"/>
                <a:ea typeface="+mn-ea"/>
                <a:cs typeface="+mn-cs"/>
              </a:defRPr>
            </a:lvl3pPr>
            <a:lvl4pPr marL="1602000" indent="-230400" algn="l" rtl="0" eaLnBrk="1" latinLnBrk="0" hangingPunct="1">
              <a:spcBef>
                <a:spcPts val="480"/>
              </a:spcBef>
              <a:buClr>
                <a:schemeClr val="tx1"/>
              </a:buClr>
              <a:buFont typeface="Arial" pitchFamily="34" charset="0"/>
              <a:buChar char="–"/>
              <a:defRPr kumimoji="0" sz="2000" kern="1200">
                <a:solidFill>
                  <a:schemeClr val="tx1"/>
                </a:solidFill>
                <a:latin typeface="+mn-lt"/>
                <a:ea typeface="+mn-ea"/>
                <a:cs typeface="+mn-cs"/>
              </a:defRPr>
            </a:lvl4pPr>
            <a:lvl5pPr marL="2059200" indent="-230400" algn="l" rtl="0" eaLnBrk="1" latinLnBrk="0" hangingPunct="1">
              <a:spcBef>
                <a:spcPts val="480"/>
              </a:spcBef>
              <a:buClr>
                <a:schemeClr val="tx1"/>
              </a:buClr>
              <a:buFont typeface="Arial" pitchFamily="34" charset="0"/>
              <a:buChar char="»"/>
              <a:defRPr kumimoji="0" sz="2000" kern="1200">
                <a:solidFill>
                  <a:schemeClr val="tx1"/>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82550" indent="-82550" fontAlgn="base">
              <a:spcBef>
                <a:spcPts val="0"/>
              </a:spcBef>
              <a:spcAft>
                <a:spcPct val="0"/>
              </a:spcAft>
              <a:buClr>
                <a:srgbClr val="727272"/>
              </a:buClr>
            </a:pPr>
            <a:r>
              <a:rPr lang="en-US" sz="1400" dirty="0">
                <a:solidFill>
                  <a:srgbClr val="727272"/>
                </a:solidFill>
                <a:latin typeface="Georgia"/>
              </a:rPr>
              <a:t>Biological </a:t>
            </a:r>
            <a:r>
              <a:rPr lang="en-US" sz="1400" b="1" dirty="0">
                <a:solidFill>
                  <a:srgbClr val="727272"/>
                </a:solidFill>
                <a:latin typeface="Georgia"/>
              </a:rPr>
              <a:t>wastewater</a:t>
            </a:r>
            <a:r>
              <a:rPr lang="en-US" sz="1400" dirty="0">
                <a:solidFill>
                  <a:srgbClr val="727272"/>
                </a:solidFill>
                <a:latin typeface="Georgia"/>
              </a:rPr>
              <a:t> </a:t>
            </a:r>
            <a:r>
              <a:rPr lang="en-US" sz="1400" b="1" dirty="0">
                <a:solidFill>
                  <a:srgbClr val="727272"/>
                </a:solidFill>
                <a:latin typeface="Georgia"/>
              </a:rPr>
              <a:t>treatment</a:t>
            </a:r>
            <a:r>
              <a:rPr lang="en-US" sz="1400" dirty="0">
                <a:solidFill>
                  <a:srgbClr val="727272"/>
                </a:solidFill>
                <a:latin typeface="Georgia"/>
              </a:rPr>
              <a:t>, including phosphorus removal and nitrification</a:t>
            </a:r>
          </a:p>
        </p:txBody>
      </p:sp>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1504" y="4430246"/>
            <a:ext cx="900000"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Content Placeholder 1"/>
          <p:cNvSpPr txBox="1">
            <a:spLocks/>
          </p:cNvSpPr>
          <p:nvPr/>
        </p:nvSpPr>
        <p:spPr>
          <a:xfrm>
            <a:off x="2510014" y="4266552"/>
            <a:ext cx="3585986" cy="1116128"/>
          </a:xfrm>
          <a:prstGeom prst="rect">
            <a:avLst/>
          </a:prstGeom>
        </p:spPr>
        <p:txBody>
          <a:bodyPr vert="horz">
            <a:noAutofit/>
          </a:bodyPr>
          <a:lstStyle>
            <a:lvl1pPr marL="342000" indent="-342000" algn="l" rtl="0" eaLnBrk="1" latinLnBrk="0" hangingPunct="1">
              <a:spcBef>
                <a:spcPts val="768"/>
              </a:spcBef>
              <a:buClr>
                <a:schemeClr val="tx1"/>
              </a:buClr>
              <a:buFont typeface="Arial" pitchFamily="34" charset="0"/>
              <a:buChar char="•"/>
              <a:defRPr kumimoji="0" sz="3200" kern="1200">
                <a:solidFill>
                  <a:schemeClr val="tx1"/>
                </a:solidFill>
                <a:latin typeface="+mn-lt"/>
                <a:ea typeface="+mn-ea"/>
                <a:cs typeface="+mn-cs"/>
              </a:defRPr>
            </a:lvl1pPr>
            <a:lvl2pPr marL="741600" indent="-284400" algn="l" rtl="0" eaLnBrk="1" latinLnBrk="0" hangingPunct="1">
              <a:spcBef>
                <a:spcPts val="672"/>
              </a:spcBef>
              <a:buClr>
                <a:schemeClr val="tx1"/>
              </a:buClr>
              <a:buFont typeface="Arial" pitchFamily="34" charset="0"/>
              <a:buChar char="–"/>
              <a:defRPr kumimoji="0" sz="2800" kern="1200">
                <a:solidFill>
                  <a:schemeClr val="tx1"/>
                </a:solidFill>
                <a:latin typeface="+mn-lt"/>
                <a:ea typeface="+mn-ea"/>
                <a:cs typeface="+mn-cs"/>
              </a:defRPr>
            </a:lvl2pPr>
            <a:lvl3pPr marL="1144800" indent="-230400" algn="l" rtl="0" eaLnBrk="1" latinLnBrk="0" hangingPunct="1">
              <a:spcBef>
                <a:spcPts val="576"/>
              </a:spcBef>
              <a:buClr>
                <a:schemeClr val="tx1"/>
              </a:buClr>
              <a:buFont typeface="Arial" pitchFamily="34" charset="0"/>
              <a:buChar char="•"/>
              <a:defRPr kumimoji="0" sz="2400" kern="1200">
                <a:solidFill>
                  <a:schemeClr val="tx1"/>
                </a:solidFill>
                <a:latin typeface="+mn-lt"/>
                <a:ea typeface="+mn-ea"/>
                <a:cs typeface="+mn-cs"/>
              </a:defRPr>
            </a:lvl3pPr>
            <a:lvl4pPr marL="1602000" indent="-230400" algn="l" rtl="0" eaLnBrk="1" latinLnBrk="0" hangingPunct="1">
              <a:spcBef>
                <a:spcPts val="480"/>
              </a:spcBef>
              <a:buClr>
                <a:schemeClr val="tx1"/>
              </a:buClr>
              <a:buFont typeface="Arial" pitchFamily="34" charset="0"/>
              <a:buChar char="–"/>
              <a:defRPr kumimoji="0" sz="2000" kern="1200">
                <a:solidFill>
                  <a:schemeClr val="tx1"/>
                </a:solidFill>
                <a:latin typeface="+mn-lt"/>
                <a:ea typeface="+mn-ea"/>
                <a:cs typeface="+mn-cs"/>
              </a:defRPr>
            </a:lvl4pPr>
            <a:lvl5pPr marL="2059200" indent="-230400" algn="l" rtl="0" eaLnBrk="1" latinLnBrk="0" hangingPunct="1">
              <a:spcBef>
                <a:spcPts val="480"/>
              </a:spcBef>
              <a:buClr>
                <a:schemeClr val="tx1"/>
              </a:buClr>
              <a:buFont typeface="Arial" pitchFamily="34" charset="0"/>
              <a:buChar char="»"/>
              <a:defRPr kumimoji="0" sz="2000" kern="1200">
                <a:solidFill>
                  <a:schemeClr val="tx1"/>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82550" indent="-82550" fontAlgn="base">
              <a:spcBef>
                <a:spcPts val="0"/>
              </a:spcBef>
              <a:spcAft>
                <a:spcPct val="0"/>
              </a:spcAft>
              <a:buClr>
                <a:srgbClr val="727272"/>
              </a:buClr>
            </a:pPr>
            <a:r>
              <a:rPr lang="en-US" sz="1400" dirty="0">
                <a:solidFill>
                  <a:srgbClr val="727272"/>
                </a:solidFill>
                <a:latin typeface="Georgia"/>
              </a:rPr>
              <a:t>Development of </a:t>
            </a:r>
            <a:r>
              <a:rPr lang="en-US" sz="1400" b="1" dirty="0">
                <a:solidFill>
                  <a:srgbClr val="727272"/>
                </a:solidFill>
                <a:latin typeface="Georgia"/>
              </a:rPr>
              <a:t>biofuels</a:t>
            </a:r>
            <a:r>
              <a:rPr lang="en-US" sz="1400" dirty="0">
                <a:solidFill>
                  <a:srgbClr val="727272"/>
                </a:solidFill>
                <a:latin typeface="Georgia"/>
              </a:rPr>
              <a:t> (cellulosic, algal, biogas from waste…)</a:t>
            </a:r>
          </a:p>
          <a:p>
            <a:pPr marL="82550" indent="-82550" fontAlgn="base">
              <a:spcBef>
                <a:spcPts val="0"/>
              </a:spcBef>
              <a:spcAft>
                <a:spcPct val="0"/>
              </a:spcAft>
              <a:buClr>
                <a:srgbClr val="727272"/>
              </a:buClr>
            </a:pPr>
            <a:r>
              <a:rPr lang="en-US" sz="1400" dirty="0">
                <a:solidFill>
                  <a:srgbClr val="727272"/>
                </a:solidFill>
                <a:latin typeface="Georgia"/>
              </a:rPr>
              <a:t>Decentralized, modern solutions that </a:t>
            </a:r>
            <a:r>
              <a:rPr lang="en-US" sz="1400" b="1" dirty="0">
                <a:solidFill>
                  <a:srgbClr val="727272"/>
                </a:solidFill>
                <a:latin typeface="Georgia"/>
              </a:rPr>
              <a:t>combine bioenergy with other renewables </a:t>
            </a:r>
            <a:r>
              <a:rPr lang="en-US" sz="1400" dirty="0">
                <a:solidFill>
                  <a:srgbClr val="727272"/>
                </a:solidFill>
                <a:latin typeface="Georgia"/>
              </a:rPr>
              <a:t>(mitigating intermittency)</a:t>
            </a:r>
          </a:p>
          <a:p>
            <a:pPr marL="82550" indent="-82550" fontAlgn="base">
              <a:spcBef>
                <a:spcPts val="0"/>
              </a:spcBef>
              <a:spcAft>
                <a:spcPct val="0"/>
              </a:spcAft>
              <a:buClr>
                <a:srgbClr val="727272"/>
              </a:buClr>
            </a:pPr>
            <a:endParaRPr lang="en-GB" sz="1400" dirty="0">
              <a:solidFill>
                <a:srgbClr val="727272"/>
              </a:solidFill>
              <a:latin typeface="Georgia"/>
            </a:endParaRPr>
          </a:p>
        </p:txBody>
      </p:sp>
      <p:pic>
        <p:nvPicPr>
          <p:cNvPr id="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1504" y="5445224"/>
            <a:ext cx="900000"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Content Placeholder 1"/>
          <p:cNvSpPr txBox="1">
            <a:spLocks/>
          </p:cNvSpPr>
          <p:nvPr/>
        </p:nvSpPr>
        <p:spPr>
          <a:xfrm>
            <a:off x="2531504" y="5445224"/>
            <a:ext cx="3636608" cy="1008112"/>
          </a:xfrm>
          <a:prstGeom prst="rect">
            <a:avLst/>
          </a:prstGeom>
        </p:spPr>
        <p:txBody>
          <a:bodyPr vert="horz">
            <a:noAutofit/>
          </a:bodyPr>
          <a:lstStyle>
            <a:lvl1pPr marL="342000" indent="-342000" algn="l" rtl="0" eaLnBrk="1" latinLnBrk="0" hangingPunct="1">
              <a:spcBef>
                <a:spcPts val="768"/>
              </a:spcBef>
              <a:buClr>
                <a:schemeClr val="tx1"/>
              </a:buClr>
              <a:buFont typeface="Arial" pitchFamily="34" charset="0"/>
              <a:buChar char="•"/>
              <a:defRPr kumimoji="0" sz="3200" kern="1200">
                <a:solidFill>
                  <a:schemeClr val="tx1"/>
                </a:solidFill>
                <a:latin typeface="+mn-lt"/>
                <a:ea typeface="+mn-ea"/>
                <a:cs typeface="+mn-cs"/>
              </a:defRPr>
            </a:lvl1pPr>
            <a:lvl2pPr marL="741600" indent="-284400" algn="l" rtl="0" eaLnBrk="1" latinLnBrk="0" hangingPunct="1">
              <a:spcBef>
                <a:spcPts val="672"/>
              </a:spcBef>
              <a:buClr>
                <a:schemeClr val="tx1"/>
              </a:buClr>
              <a:buFont typeface="Arial" pitchFamily="34" charset="0"/>
              <a:buChar char="–"/>
              <a:defRPr kumimoji="0" sz="2800" kern="1200">
                <a:solidFill>
                  <a:schemeClr val="tx1"/>
                </a:solidFill>
                <a:latin typeface="+mn-lt"/>
                <a:ea typeface="+mn-ea"/>
                <a:cs typeface="+mn-cs"/>
              </a:defRPr>
            </a:lvl2pPr>
            <a:lvl3pPr marL="1144800" indent="-230400" algn="l" rtl="0" eaLnBrk="1" latinLnBrk="0" hangingPunct="1">
              <a:spcBef>
                <a:spcPts val="576"/>
              </a:spcBef>
              <a:buClr>
                <a:schemeClr val="tx1"/>
              </a:buClr>
              <a:buFont typeface="Arial" pitchFamily="34" charset="0"/>
              <a:buChar char="•"/>
              <a:defRPr kumimoji="0" sz="2400" kern="1200">
                <a:solidFill>
                  <a:schemeClr val="tx1"/>
                </a:solidFill>
                <a:latin typeface="+mn-lt"/>
                <a:ea typeface="+mn-ea"/>
                <a:cs typeface="+mn-cs"/>
              </a:defRPr>
            </a:lvl3pPr>
            <a:lvl4pPr marL="1602000" indent="-230400" algn="l" rtl="0" eaLnBrk="1" latinLnBrk="0" hangingPunct="1">
              <a:spcBef>
                <a:spcPts val="480"/>
              </a:spcBef>
              <a:buClr>
                <a:schemeClr val="tx1"/>
              </a:buClr>
              <a:buFont typeface="Arial" pitchFamily="34" charset="0"/>
              <a:buChar char="–"/>
              <a:defRPr kumimoji="0" sz="2000" kern="1200">
                <a:solidFill>
                  <a:schemeClr val="tx1"/>
                </a:solidFill>
                <a:latin typeface="+mn-lt"/>
                <a:ea typeface="+mn-ea"/>
                <a:cs typeface="+mn-cs"/>
              </a:defRPr>
            </a:lvl4pPr>
            <a:lvl5pPr marL="2059200" indent="-230400" algn="l" rtl="0" eaLnBrk="1" latinLnBrk="0" hangingPunct="1">
              <a:spcBef>
                <a:spcPts val="480"/>
              </a:spcBef>
              <a:buClr>
                <a:schemeClr val="tx1"/>
              </a:buClr>
              <a:buFont typeface="Arial" pitchFamily="34" charset="0"/>
              <a:buChar char="»"/>
              <a:defRPr kumimoji="0" sz="2000" kern="1200">
                <a:solidFill>
                  <a:schemeClr val="tx1"/>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82550" indent="-82550" fontAlgn="base">
              <a:spcBef>
                <a:spcPts val="0"/>
              </a:spcBef>
              <a:spcAft>
                <a:spcPct val="0"/>
              </a:spcAft>
              <a:buClr>
                <a:srgbClr val="727272"/>
              </a:buClr>
            </a:pPr>
            <a:r>
              <a:rPr lang="en-GB" sz="1400" dirty="0">
                <a:solidFill>
                  <a:srgbClr val="727272"/>
                </a:solidFill>
                <a:latin typeface="Georgia"/>
              </a:rPr>
              <a:t> </a:t>
            </a:r>
            <a:r>
              <a:rPr lang="en-GB" sz="1400" b="1" dirty="0">
                <a:solidFill>
                  <a:srgbClr val="727272"/>
                </a:solidFill>
                <a:latin typeface="Georgia"/>
              </a:rPr>
              <a:t>Job creation </a:t>
            </a:r>
            <a:r>
              <a:rPr lang="en-GB" sz="1400" dirty="0">
                <a:solidFill>
                  <a:srgbClr val="727272"/>
                </a:solidFill>
                <a:latin typeface="Georgia"/>
              </a:rPr>
              <a:t>in the </a:t>
            </a:r>
            <a:r>
              <a:rPr lang="en-GB" sz="1400" dirty="0" err="1">
                <a:solidFill>
                  <a:srgbClr val="727272"/>
                </a:solidFill>
                <a:latin typeface="Georgia"/>
              </a:rPr>
              <a:t>bioeconomy</a:t>
            </a:r>
            <a:endParaRPr lang="en-GB" sz="1400" dirty="0">
              <a:solidFill>
                <a:srgbClr val="727272"/>
              </a:solidFill>
              <a:latin typeface="Georgia"/>
            </a:endParaRPr>
          </a:p>
          <a:p>
            <a:pPr marL="82550" indent="-82550" fontAlgn="base">
              <a:spcBef>
                <a:spcPts val="0"/>
              </a:spcBef>
              <a:spcAft>
                <a:spcPct val="0"/>
              </a:spcAft>
              <a:buClr>
                <a:srgbClr val="727272"/>
              </a:buClr>
            </a:pPr>
            <a:r>
              <a:rPr lang="fr-FR" sz="1400" dirty="0">
                <a:solidFill>
                  <a:srgbClr val="727272"/>
                </a:solidFill>
                <a:latin typeface="Georgia"/>
              </a:rPr>
              <a:t> </a:t>
            </a:r>
            <a:r>
              <a:rPr lang="fr-FR" sz="1400" b="1" dirty="0">
                <a:solidFill>
                  <a:srgbClr val="727272"/>
                </a:solidFill>
                <a:latin typeface="Georgia"/>
              </a:rPr>
              <a:t>USD 178 per USD 1 </a:t>
            </a:r>
            <a:r>
              <a:rPr lang="fr-FR" sz="1400" dirty="0" err="1">
                <a:solidFill>
                  <a:srgbClr val="727272"/>
                </a:solidFill>
                <a:latin typeface="Georgia"/>
              </a:rPr>
              <a:t>invested</a:t>
            </a:r>
            <a:r>
              <a:rPr lang="fr-FR" sz="1400" dirty="0">
                <a:solidFill>
                  <a:srgbClr val="727272"/>
                </a:solidFill>
                <a:latin typeface="Georgia"/>
              </a:rPr>
              <a:t> in the </a:t>
            </a:r>
            <a:r>
              <a:rPr lang="fr-FR" sz="1400" b="1" dirty="0" err="1">
                <a:solidFill>
                  <a:srgbClr val="727272"/>
                </a:solidFill>
                <a:latin typeface="Georgia"/>
              </a:rPr>
              <a:t>Human</a:t>
            </a:r>
            <a:r>
              <a:rPr lang="fr-FR" sz="1400" b="1" dirty="0">
                <a:solidFill>
                  <a:srgbClr val="727272"/>
                </a:solidFill>
                <a:latin typeface="Georgia"/>
              </a:rPr>
              <a:t> </a:t>
            </a:r>
            <a:r>
              <a:rPr lang="fr-FR" sz="1400" b="1" dirty="0" err="1">
                <a:solidFill>
                  <a:srgbClr val="727272"/>
                </a:solidFill>
                <a:latin typeface="Georgia"/>
              </a:rPr>
              <a:t>Genome</a:t>
            </a:r>
            <a:r>
              <a:rPr lang="fr-FR" sz="1400" b="1" dirty="0">
                <a:solidFill>
                  <a:srgbClr val="727272"/>
                </a:solidFill>
                <a:latin typeface="Georgia"/>
              </a:rPr>
              <a:t> </a:t>
            </a:r>
            <a:r>
              <a:rPr lang="fr-FR" sz="1400" b="1" dirty="0" err="1">
                <a:solidFill>
                  <a:srgbClr val="727272"/>
                </a:solidFill>
                <a:latin typeface="Georgia"/>
              </a:rPr>
              <a:t>project</a:t>
            </a:r>
            <a:endParaRPr lang="en-GB" sz="1400" b="1" dirty="0">
              <a:solidFill>
                <a:srgbClr val="727272"/>
              </a:solidFill>
              <a:latin typeface="Georgia"/>
            </a:endParaRPr>
          </a:p>
          <a:p>
            <a:pPr fontAlgn="base">
              <a:spcAft>
                <a:spcPct val="0"/>
              </a:spcAft>
              <a:buClr>
                <a:srgbClr val="727272"/>
              </a:buClr>
            </a:pPr>
            <a:endParaRPr lang="en-GB" sz="1400" dirty="0">
              <a:solidFill>
                <a:srgbClr val="727272"/>
              </a:solidFill>
              <a:latin typeface="Georgia"/>
            </a:endParaRPr>
          </a:p>
        </p:txBody>
      </p:sp>
      <p:pic>
        <p:nvPicPr>
          <p:cNvPr id="15"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68112" y="2400332"/>
            <a:ext cx="936000" cy="93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Content Placeholder 1"/>
          <p:cNvSpPr txBox="1">
            <a:spLocks/>
          </p:cNvSpPr>
          <p:nvPr/>
        </p:nvSpPr>
        <p:spPr>
          <a:xfrm>
            <a:off x="7096402" y="2321368"/>
            <a:ext cx="3392086" cy="1080120"/>
          </a:xfrm>
          <a:prstGeom prst="rect">
            <a:avLst/>
          </a:prstGeom>
          <a:solidFill>
            <a:schemeClr val="bg1"/>
          </a:solidFill>
        </p:spPr>
        <p:txBody>
          <a:bodyPr vert="horz">
            <a:noAutofit/>
          </a:bodyPr>
          <a:lstStyle>
            <a:lvl1pPr marL="342000" indent="-342000" algn="l" rtl="0" eaLnBrk="1" latinLnBrk="0" hangingPunct="1">
              <a:spcBef>
                <a:spcPts val="768"/>
              </a:spcBef>
              <a:buClr>
                <a:schemeClr val="tx1"/>
              </a:buClr>
              <a:buFont typeface="Arial" pitchFamily="34" charset="0"/>
              <a:buChar char="•"/>
              <a:defRPr kumimoji="0" sz="3200" kern="1200">
                <a:solidFill>
                  <a:schemeClr val="tx1"/>
                </a:solidFill>
                <a:latin typeface="+mn-lt"/>
                <a:ea typeface="+mn-ea"/>
                <a:cs typeface="+mn-cs"/>
              </a:defRPr>
            </a:lvl1pPr>
            <a:lvl2pPr marL="741600" indent="-284400" algn="l" rtl="0" eaLnBrk="1" latinLnBrk="0" hangingPunct="1">
              <a:spcBef>
                <a:spcPts val="672"/>
              </a:spcBef>
              <a:buClr>
                <a:schemeClr val="tx1"/>
              </a:buClr>
              <a:buFont typeface="Arial" pitchFamily="34" charset="0"/>
              <a:buChar char="–"/>
              <a:defRPr kumimoji="0" sz="2800" kern="1200">
                <a:solidFill>
                  <a:schemeClr val="tx1"/>
                </a:solidFill>
                <a:latin typeface="+mn-lt"/>
                <a:ea typeface="+mn-ea"/>
                <a:cs typeface="+mn-cs"/>
              </a:defRPr>
            </a:lvl2pPr>
            <a:lvl3pPr marL="1144800" indent="-230400" algn="l" rtl="0" eaLnBrk="1" latinLnBrk="0" hangingPunct="1">
              <a:spcBef>
                <a:spcPts val="576"/>
              </a:spcBef>
              <a:buClr>
                <a:schemeClr val="tx1"/>
              </a:buClr>
              <a:buFont typeface="Arial" pitchFamily="34" charset="0"/>
              <a:buChar char="•"/>
              <a:defRPr kumimoji="0" sz="2400" kern="1200">
                <a:solidFill>
                  <a:schemeClr val="tx1"/>
                </a:solidFill>
                <a:latin typeface="+mn-lt"/>
                <a:ea typeface="+mn-ea"/>
                <a:cs typeface="+mn-cs"/>
              </a:defRPr>
            </a:lvl3pPr>
            <a:lvl4pPr marL="1602000" indent="-230400" algn="l" rtl="0" eaLnBrk="1" latinLnBrk="0" hangingPunct="1">
              <a:spcBef>
                <a:spcPts val="480"/>
              </a:spcBef>
              <a:buClr>
                <a:schemeClr val="tx1"/>
              </a:buClr>
              <a:buFont typeface="Arial" pitchFamily="34" charset="0"/>
              <a:buChar char="–"/>
              <a:defRPr kumimoji="0" sz="2000" kern="1200">
                <a:solidFill>
                  <a:schemeClr val="tx1"/>
                </a:solidFill>
                <a:latin typeface="+mn-lt"/>
                <a:ea typeface="+mn-ea"/>
                <a:cs typeface="+mn-cs"/>
              </a:defRPr>
            </a:lvl4pPr>
            <a:lvl5pPr marL="2059200" indent="-230400" algn="l" rtl="0" eaLnBrk="1" latinLnBrk="0" hangingPunct="1">
              <a:spcBef>
                <a:spcPts val="480"/>
              </a:spcBef>
              <a:buClr>
                <a:schemeClr val="tx1"/>
              </a:buClr>
              <a:buFont typeface="Arial" pitchFamily="34" charset="0"/>
              <a:buChar char="»"/>
              <a:defRPr kumimoji="0" sz="2000" kern="1200">
                <a:solidFill>
                  <a:schemeClr val="tx1"/>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82550" indent="-82550" fontAlgn="base">
              <a:spcBef>
                <a:spcPts val="0"/>
              </a:spcBef>
              <a:spcAft>
                <a:spcPct val="0"/>
              </a:spcAft>
              <a:buClr>
                <a:srgbClr val="727272"/>
              </a:buClr>
            </a:pPr>
            <a:r>
              <a:rPr lang="en-US" sz="1400" b="1" dirty="0">
                <a:solidFill>
                  <a:srgbClr val="727272"/>
                </a:solidFill>
                <a:latin typeface="Georgia"/>
              </a:rPr>
              <a:t>Bio-based materials </a:t>
            </a:r>
            <a:r>
              <a:rPr lang="en-US" sz="1400" dirty="0">
                <a:solidFill>
                  <a:srgbClr val="727272"/>
                </a:solidFill>
                <a:latin typeface="Georgia"/>
              </a:rPr>
              <a:t>and chemicals (e.g. bioplastics</a:t>
            </a:r>
          </a:p>
          <a:p>
            <a:pPr marL="82550" indent="-82550" fontAlgn="base">
              <a:spcBef>
                <a:spcPts val="0"/>
              </a:spcBef>
              <a:spcAft>
                <a:spcPct val="0"/>
              </a:spcAft>
              <a:buClr>
                <a:srgbClr val="727272"/>
              </a:buClr>
            </a:pPr>
            <a:r>
              <a:rPr lang="en-US" sz="1400" b="1" dirty="0">
                <a:solidFill>
                  <a:srgbClr val="727272"/>
                </a:solidFill>
                <a:latin typeface="Georgia"/>
              </a:rPr>
              <a:t>Circular economy </a:t>
            </a:r>
            <a:r>
              <a:rPr lang="en-US" sz="1400" dirty="0">
                <a:solidFill>
                  <a:srgbClr val="727272"/>
                </a:solidFill>
                <a:latin typeface="Georgia"/>
              </a:rPr>
              <a:t>research, e.g. </a:t>
            </a:r>
            <a:r>
              <a:rPr lang="en-US" sz="1400" dirty="0" err="1">
                <a:solidFill>
                  <a:srgbClr val="727272"/>
                </a:solidFill>
                <a:latin typeface="Georgia"/>
              </a:rPr>
              <a:t>biorefining</a:t>
            </a:r>
            <a:r>
              <a:rPr lang="en-US" sz="1400" dirty="0">
                <a:solidFill>
                  <a:srgbClr val="727272"/>
                </a:solidFill>
                <a:latin typeface="Georgia"/>
              </a:rPr>
              <a:t>, </a:t>
            </a:r>
            <a:r>
              <a:rPr lang="en-US" sz="1400" dirty="0" err="1">
                <a:solidFill>
                  <a:srgbClr val="727272"/>
                </a:solidFill>
                <a:latin typeface="Georgia"/>
              </a:rPr>
              <a:t>bioproduction</a:t>
            </a:r>
            <a:endParaRPr lang="en-US" sz="1400" dirty="0">
              <a:solidFill>
                <a:srgbClr val="727272"/>
              </a:solidFill>
              <a:latin typeface="Georgia"/>
            </a:endParaRPr>
          </a:p>
          <a:p>
            <a:pPr fontAlgn="base">
              <a:spcAft>
                <a:spcPct val="0"/>
              </a:spcAft>
              <a:buClr>
                <a:srgbClr val="727272"/>
              </a:buClr>
            </a:pPr>
            <a:endParaRPr lang="en-GB" sz="1400" dirty="0">
              <a:solidFill>
                <a:srgbClr val="727272"/>
              </a:solidFill>
              <a:latin typeface="Georgia"/>
            </a:endParaRPr>
          </a:p>
        </p:txBody>
      </p:sp>
      <p:pic>
        <p:nvPicPr>
          <p:cNvPr id="16"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68112" y="3415296"/>
            <a:ext cx="936000" cy="93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Content Placeholder 1"/>
          <p:cNvSpPr txBox="1">
            <a:spLocks/>
          </p:cNvSpPr>
          <p:nvPr/>
        </p:nvSpPr>
        <p:spPr>
          <a:xfrm>
            <a:off x="7096402" y="3338884"/>
            <a:ext cx="3392086" cy="1080120"/>
          </a:xfrm>
          <a:prstGeom prst="rect">
            <a:avLst/>
          </a:prstGeom>
          <a:solidFill>
            <a:schemeClr val="bg1"/>
          </a:solidFill>
        </p:spPr>
        <p:txBody>
          <a:bodyPr vert="horz">
            <a:noAutofit/>
          </a:bodyPr>
          <a:lstStyle>
            <a:lvl1pPr marL="342000" indent="-342000" algn="l" rtl="0" eaLnBrk="1" latinLnBrk="0" hangingPunct="1">
              <a:spcBef>
                <a:spcPts val="768"/>
              </a:spcBef>
              <a:buClr>
                <a:schemeClr val="tx1"/>
              </a:buClr>
              <a:buFont typeface="Arial" pitchFamily="34" charset="0"/>
              <a:buChar char="•"/>
              <a:defRPr kumimoji="0" sz="3200" kern="1200">
                <a:solidFill>
                  <a:schemeClr val="tx1"/>
                </a:solidFill>
                <a:latin typeface="+mn-lt"/>
                <a:ea typeface="+mn-ea"/>
                <a:cs typeface="+mn-cs"/>
              </a:defRPr>
            </a:lvl1pPr>
            <a:lvl2pPr marL="741600" indent="-284400" algn="l" rtl="0" eaLnBrk="1" latinLnBrk="0" hangingPunct="1">
              <a:spcBef>
                <a:spcPts val="672"/>
              </a:spcBef>
              <a:buClr>
                <a:schemeClr val="tx1"/>
              </a:buClr>
              <a:buFont typeface="Arial" pitchFamily="34" charset="0"/>
              <a:buChar char="–"/>
              <a:defRPr kumimoji="0" sz="2800" kern="1200">
                <a:solidFill>
                  <a:schemeClr val="tx1"/>
                </a:solidFill>
                <a:latin typeface="+mn-lt"/>
                <a:ea typeface="+mn-ea"/>
                <a:cs typeface="+mn-cs"/>
              </a:defRPr>
            </a:lvl2pPr>
            <a:lvl3pPr marL="1144800" indent="-230400" algn="l" rtl="0" eaLnBrk="1" latinLnBrk="0" hangingPunct="1">
              <a:spcBef>
                <a:spcPts val="576"/>
              </a:spcBef>
              <a:buClr>
                <a:schemeClr val="tx1"/>
              </a:buClr>
              <a:buFont typeface="Arial" pitchFamily="34" charset="0"/>
              <a:buChar char="•"/>
              <a:defRPr kumimoji="0" sz="2400" kern="1200">
                <a:solidFill>
                  <a:schemeClr val="tx1"/>
                </a:solidFill>
                <a:latin typeface="+mn-lt"/>
                <a:ea typeface="+mn-ea"/>
                <a:cs typeface="+mn-cs"/>
              </a:defRPr>
            </a:lvl3pPr>
            <a:lvl4pPr marL="1602000" indent="-230400" algn="l" rtl="0" eaLnBrk="1" latinLnBrk="0" hangingPunct="1">
              <a:spcBef>
                <a:spcPts val="480"/>
              </a:spcBef>
              <a:buClr>
                <a:schemeClr val="tx1"/>
              </a:buClr>
              <a:buFont typeface="Arial" pitchFamily="34" charset="0"/>
              <a:buChar char="–"/>
              <a:defRPr kumimoji="0" sz="2000" kern="1200">
                <a:solidFill>
                  <a:schemeClr val="tx1"/>
                </a:solidFill>
                <a:latin typeface="+mn-lt"/>
                <a:ea typeface="+mn-ea"/>
                <a:cs typeface="+mn-cs"/>
              </a:defRPr>
            </a:lvl4pPr>
            <a:lvl5pPr marL="2059200" indent="-230400" algn="l" rtl="0" eaLnBrk="1" latinLnBrk="0" hangingPunct="1">
              <a:spcBef>
                <a:spcPts val="480"/>
              </a:spcBef>
              <a:buClr>
                <a:schemeClr val="tx1"/>
              </a:buClr>
              <a:buFont typeface="Arial" pitchFamily="34" charset="0"/>
              <a:buChar char="»"/>
              <a:defRPr kumimoji="0" sz="2000" kern="1200">
                <a:solidFill>
                  <a:schemeClr val="tx1"/>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82550" indent="-82550" fontAlgn="base">
              <a:spcBef>
                <a:spcPts val="0"/>
              </a:spcBef>
              <a:spcAft>
                <a:spcPct val="0"/>
              </a:spcAft>
              <a:buClr>
                <a:srgbClr val="727272"/>
              </a:buClr>
            </a:pPr>
            <a:r>
              <a:rPr lang="en-GB" sz="1400" b="1" dirty="0">
                <a:solidFill>
                  <a:srgbClr val="727272"/>
                </a:solidFill>
                <a:latin typeface="Georgia"/>
              </a:rPr>
              <a:t>Carbon capture</a:t>
            </a:r>
            <a:r>
              <a:rPr lang="en-GB" sz="1400" dirty="0">
                <a:solidFill>
                  <a:srgbClr val="727272"/>
                </a:solidFill>
                <a:latin typeface="Georgia"/>
              </a:rPr>
              <a:t>: transforming CO2 into bio-based chemicals and fuels</a:t>
            </a:r>
          </a:p>
          <a:p>
            <a:pPr marL="82550" indent="-82550" fontAlgn="base">
              <a:spcBef>
                <a:spcPts val="0"/>
              </a:spcBef>
              <a:spcAft>
                <a:spcPct val="0"/>
              </a:spcAft>
              <a:buClr>
                <a:srgbClr val="727272"/>
              </a:buClr>
            </a:pPr>
            <a:r>
              <a:rPr lang="en-GB" sz="1400" dirty="0">
                <a:solidFill>
                  <a:srgbClr val="727272"/>
                </a:solidFill>
                <a:latin typeface="Georgia"/>
              </a:rPr>
              <a:t>Development of drought-resistant crops through genetic engineering</a:t>
            </a:r>
          </a:p>
          <a:p>
            <a:pPr fontAlgn="base">
              <a:spcAft>
                <a:spcPct val="0"/>
              </a:spcAft>
              <a:buClr>
                <a:srgbClr val="727272"/>
              </a:buClr>
            </a:pPr>
            <a:endParaRPr lang="en-GB" sz="1400" dirty="0">
              <a:solidFill>
                <a:srgbClr val="727272"/>
              </a:solidFill>
              <a:latin typeface="Georgia"/>
            </a:endParaRPr>
          </a:p>
        </p:txBody>
      </p:sp>
      <p:pic>
        <p:nvPicPr>
          <p:cNvPr id="17"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68112" y="4430260"/>
            <a:ext cx="936000" cy="93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Content Placeholder 1"/>
          <p:cNvSpPr txBox="1">
            <a:spLocks/>
          </p:cNvSpPr>
          <p:nvPr/>
        </p:nvSpPr>
        <p:spPr>
          <a:xfrm>
            <a:off x="7096402" y="4329076"/>
            <a:ext cx="3571598" cy="1080120"/>
          </a:xfrm>
          <a:prstGeom prst="rect">
            <a:avLst/>
          </a:prstGeom>
          <a:solidFill>
            <a:schemeClr val="bg1"/>
          </a:solidFill>
        </p:spPr>
        <p:txBody>
          <a:bodyPr vert="horz">
            <a:noAutofit/>
          </a:bodyPr>
          <a:lstStyle>
            <a:lvl1pPr marL="342000" indent="-342000" algn="l" rtl="0" eaLnBrk="1" latinLnBrk="0" hangingPunct="1">
              <a:spcBef>
                <a:spcPts val="768"/>
              </a:spcBef>
              <a:buClr>
                <a:schemeClr val="tx1"/>
              </a:buClr>
              <a:buFont typeface="Arial" pitchFamily="34" charset="0"/>
              <a:buChar char="•"/>
              <a:defRPr kumimoji="0" sz="3200" kern="1200">
                <a:solidFill>
                  <a:schemeClr val="tx1"/>
                </a:solidFill>
                <a:latin typeface="+mn-lt"/>
                <a:ea typeface="+mn-ea"/>
                <a:cs typeface="+mn-cs"/>
              </a:defRPr>
            </a:lvl1pPr>
            <a:lvl2pPr marL="741600" indent="-284400" algn="l" rtl="0" eaLnBrk="1" latinLnBrk="0" hangingPunct="1">
              <a:spcBef>
                <a:spcPts val="672"/>
              </a:spcBef>
              <a:buClr>
                <a:schemeClr val="tx1"/>
              </a:buClr>
              <a:buFont typeface="Arial" pitchFamily="34" charset="0"/>
              <a:buChar char="–"/>
              <a:defRPr kumimoji="0" sz="2800" kern="1200">
                <a:solidFill>
                  <a:schemeClr val="tx1"/>
                </a:solidFill>
                <a:latin typeface="+mn-lt"/>
                <a:ea typeface="+mn-ea"/>
                <a:cs typeface="+mn-cs"/>
              </a:defRPr>
            </a:lvl2pPr>
            <a:lvl3pPr marL="1144800" indent="-230400" algn="l" rtl="0" eaLnBrk="1" latinLnBrk="0" hangingPunct="1">
              <a:spcBef>
                <a:spcPts val="576"/>
              </a:spcBef>
              <a:buClr>
                <a:schemeClr val="tx1"/>
              </a:buClr>
              <a:buFont typeface="Arial" pitchFamily="34" charset="0"/>
              <a:buChar char="•"/>
              <a:defRPr kumimoji="0" sz="2400" kern="1200">
                <a:solidFill>
                  <a:schemeClr val="tx1"/>
                </a:solidFill>
                <a:latin typeface="+mn-lt"/>
                <a:ea typeface="+mn-ea"/>
                <a:cs typeface="+mn-cs"/>
              </a:defRPr>
            </a:lvl3pPr>
            <a:lvl4pPr marL="1602000" indent="-230400" algn="l" rtl="0" eaLnBrk="1" latinLnBrk="0" hangingPunct="1">
              <a:spcBef>
                <a:spcPts val="480"/>
              </a:spcBef>
              <a:buClr>
                <a:schemeClr val="tx1"/>
              </a:buClr>
              <a:buFont typeface="Arial" pitchFamily="34" charset="0"/>
              <a:buChar char="–"/>
              <a:defRPr kumimoji="0" sz="2000" kern="1200">
                <a:solidFill>
                  <a:schemeClr val="tx1"/>
                </a:solidFill>
                <a:latin typeface="+mn-lt"/>
                <a:ea typeface="+mn-ea"/>
                <a:cs typeface="+mn-cs"/>
              </a:defRPr>
            </a:lvl4pPr>
            <a:lvl5pPr marL="2059200" indent="-230400" algn="l" rtl="0" eaLnBrk="1" latinLnBrk="0" hangingPunct="1">
              <a:spcBef>
                <a:spcPts val="480"/>
              </a:spcBef>
              <a:buClr>
                <a:schemeClr val="tx1"/>
              </a:buClr>
              <a:buFont typeface="Arial" pitchFamily="34" charset="0"/>
              <a:buChar char="»"/>
              <a:defRPr kumimoji="0" sz="2000" kern="1200">
                <a:solidFill>
                  <a:schemeClr val="tx1"/>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82550" indent="-82550" fontAlgn="base">
              <a:spcBef>
                <a:spcPts val="0"/>
              </a:spcBef>
              <a:spcAft>
                <a:spcPct val="0"/>
              </a:spcAft>
              <a:buClr>
                <a:srgbClr val="727272"/>
              </a:buClr>
            </a:pPr>
            <a:r>
              <a:rPr lang="en-GB" sz="1400" dirty="0">
                <a:solidFill>
                  <a:srgbClr val="727272"/>
                </a:solidFill>
                <a:latin typeface="Georgia"/>
              </a:rPr>
              <a:t> </a:t>
            </a:r>
            <a:r>
              <a:rPr lang="en-GB" sz="1400" b="1" dirty="0">
                <a:solidFill>
                  <a:srgbClr val="727272"/>
                </a:solidFill>
                <a:latin typeface="Georgia"/>
              </a:rPr>
              <a:t>Sustainable fishing </a:t>
            </a:r>
            <a:r>
              <a:rPr lang="en-GB" sz="1400" dirty="0">
                <a:solidFill>
                  <a:srgbClr val="727272"/>
                </a:solidFill>
                <a:latin typeface="Georgia"/>
              </a:rPr>
              <a:t>through genetic markers</a:t>
            </a:r>
          </a:p>
          <a:p>
            <a:pPr marL="82550" indent="-82550" fontAlgn="base">
              <a:spcBef>
                <a:spcPts val="0"/>
              </a:spcBef>
              <a:spcAft>
                <a:spcPct val="0"/>
              </a:spcAft>
              <a:buClr>
                <a:srgbClr val="727272"/>
              </a:buClr>
            </a:pPr>
            <a:endParaRPr lang="en-GB" sz="1400" dirty="0">
              <a:solidFill>
                <a:srgbClr val="727272"/>
              </a:solidFill>
              <a:latin typeface="Georgia"/>
            </a:endParaRPr>
          </a:p>
          <a:p>
            <a:pPr fontAlgn="base">
              <a:spcAft>
                <a:spcPct val="0"/>
              </a:spcAft>
              <a:buClr>
                <a:srgbClr val="727272"/>
              </a:buClr>
            </a:pPr>
            <a:endParaRPr lang="en-GB" sz="1400" dirty="0">
              <a:solidFill>
                <a:srgbClr val="727272"/>
              </a:solidFill>
              <a:latin typeface="Georgia"/>
            </a:endParaRPr>
          </a:p>
        </p:txBody>
      </p:sp>
      <p:pic>
        <p:nvPicPr>
          <p:cNvPr id="1035" name="Picture 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68112" y="5445224"/>
            <a:ext cx="936000" cy="93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Content Placeholder 1"/>
          <p:cNvSpPr txBox="1">
            <a:spLocks/>
          </p:cNvSpPr>
          <p:nvPr/>
        </p:nvSpPr>
        <p:spPr>
          <a:xfrm>
            <a:off x="7104112" y="5346796"/>
            <a:ext cx="3571598" cy="1080120"/>
          </a:xfrm>
          <a:prstGeom prst="rect">
            <a:avLst/>
          </a:prstGeom>
          <a:solidFill>
            <a:schemeClr val="bg1"/>
          </a:solidFill>
        </p:spPr>
        <p:txBody>
          <a:bodyPr vert="horz">
            <a:noAutofit/>
          </a:bodyPr>
          <a:lstStyle>
            <a:lvl1pPr marL="342000" indent="-342000" algn="l" rtl="0" eaLnBrk="1" latinLnBrk="0" hangingPunct="1">
              <a:spcBef>
                <a:spcPts val="768"/>
              </a:spcBef>
              <a:buClr>
                <a:schemeClr val="tx1"/>
              </a:buClr>
              <a:buFont typeface="Arial" pitchFamily="34" charset="0"/>
              <a:buChar char="•"/>
              <a:defRPr kumimoji="0" sz="3200" kern="1200">
                <a:solidFill>
                  <a:schemeClr val="tx1"/>
                </a:solidFill>
                <a:latin typeface="+mn-lt"/>
                <a:ea typeface="+mn-ea"/>
                <a:cs typeface="+mn-cs"/>
              </a:defRPr>
            </a:lvl1pPr>
            <a:lvl2pPr marL="741600" indent="-284400" algn="l" rtl="0" eaLnBrk="1" latinLnBrk="0" hangingPunct="1">
              <a:spcBef>
                <a:spcPts val="672"/>
              </a:spcBef>
              <a:buClr>
                <a:schemeClr val="tx1"/>
              </a:buClr>
              <a:buFont typeface="Arial" pitchFamily="34" charset="0"/>
              <a:buChar char="–"/>
              <a:defRPr kumimoji="0" sz="2800" kern="1200">
                <a:solidFill>
                  <a:schemeClr val="tx1"/>
                </a:solidFill>
                <a:latin typeface="+mn-lt"/>
                <a:ea typeface="+mn-ea"/>
                <a:cs typeface="+mn-cs"/>
              </a:defRPr>
            </a:lvl2pPr>
            <a:lvl3pPr marL="1144800" indent="-230400" algn="l" rtl="0" eaLnBrk="1" latinLnBrk="0" hangingPunct="1">
              <a:spcBef>
                <a:spcPts val="576"/>
              </a:spcBef>
              <a:buClr>
                <a:schemeClr val="tx1"/>
              </a:buClr>
              <a:buFont typeface="Arial" pitchFamily="34" charset="0"/>
              <a:buChar char="•"/>
              <a:defRPr kumimoji="0" sz="2400" kern="1200">
                <a:solidFill>
                  <a:schemeClr val="tx1"/>
                </a:solidFill>
                <a:latin typeface="+mn-lt"/>
                <a:ea typeface="+mn-ea"/>
                <a:cs typeface="+mn-cs"/>
              </a:defRPr>
            </a:lvl3pPr>
            <a:lvl4pPr marL="1602000" indent="-230400" algn="l" rtl="0" eaLnBrk="1" latinLnBrk="0" hangingPunct="1">
              <a:spcBef>
                <a:spcPts val="480"/>
              </a:spcBef>
              <a:buClr>
                <a:schemeClr val="tx1"/>
              </a:buClr>
              <a:buFont typeface="Arial" pitchFamily="34" charset="0"/>
              <a:buChar char="–"/>
              <a:defRPr kumimoji="0" sz="2000" kern="1200">
                <a:solidFill>
                  <a:schemeClr val="tx1"/>
                </a:solidFill>
                <a:latin typeface="+mn-lt"/>
                <a:ea typeface="+mn-ea"/>
                <a:cs typeface="+mn-cs"/>
              </a:defRPr>
            </a:lvl4pPr>
            <a:lvl5pPr marL="2059200" indent="-230400" algn="l" rtl="0" eaLnBrk="1" latinLnBrk="0" hangingPunct="1">
              <a:spcBef>
                <a:spcPts val="480"/>
              </a:spcBef>
              <a:buClr>
                <a:schemeClr val="tx1"/>
              </a:buClr>
              <a:buFont typeface="Arial" pitchFamily="34" charset="0"/>
              <a:buChar char="»"/>
              <a:defRPr kumimoji="0" sz="2000" kern="1200">
                <a:solidFill>
                  <a:schemeClr val="tx1"/>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82550" indent="-82550" fontAlgn="base">
              <a:spcBef>
                <a:spcPts val="0"/>
              </a:spcBef>
              <a:spcAft>
                <a:spcPct val="0"/>
              </a:spcAft>
              <a:buClr>
                <a:srgbClr val="727272"/>
              </a:buClr>
            </a:pPr>
            <a:r>
              <a:rPr lang="en-US" sz="1400" dirty="0">
                <a:solidFill>
                  <a:srgbClr val="727272"/>
                </a:solidFill>
                <a:latin typeface="Georgia"/>
              </a:rPr>
              <a:t>Bioengineering of</a:t>
            </a:r>
            <a:r>
              <a:rPr lang="en-US" sz="1400" b="1" dirty="0">
                <a:solidFill>
                  <a:srgbClr val="727272"/>
                </a:solidFill>
                <a:latin typeface="Georgia"/>
              </a:rPr>
              <a:t> self-fertilizing food staples</a:t>
            </a:r>
            <a:r>
              <a:rPr lang="en-US" sz="1400" dirty="0">
                <a:solidFill>
                  <a:srgbClr val="727272"/>
                </a:solidFill>
                <a:latin typeface="Georgia"/>
              </a:rPr>
              <a:t> (maize, wheat, barley, rice)</a:t>
            </a:r>
          </a:p>
          <a:p>
            <a:pPr marL="82550" indent="-82550" fontAlgn="base">
              <a:spcBef>
                <a:spcPts val="0"/>
              </a:spcBef>
              <a:spcAft>
                <a:spcPct val="0"/>
              </a:spcAft>
              <a:buClr>
                <a:srgbClr val="727272"/>
              </a:buClr>
            </a:pPr>
            <a:r>
              <a:rPr lang="en-US" sz="1400" dirty="0">
                <a:solidFill>
                  <a:srgbClr val="727272"/>
                </a:solidFill>
                <a:latin typeface="Georgia"/>
              </a:rPr>
              <a:t>Forest genomics</a:t>
            </a:r>
          </a:p>
          <a:p>
            <a:pPr marL="82550" indent="-82550" fontAlgn="base">
              <a:spcBef>
                <a:spcPts val="0"/>
              </a:spcBef>
              <a:spcAft>
                <a:spcPct val="0"/>
              </a:spcAft>
              <a:buClr>
                <a:srgbClr val="727272"/>
              </a:buClr>
            </a:pPr>
            <a:r>
              <a:rPr lang="en-US" sz="1400" dirty="0">
                <a:solidFill>
                  <a:srgbClr val="727272"/>
                </a:solidFill>
                <a:latin typeface="Georgia"/>
              </a:rPr>
              <a:t>Advanced breeding technologies to avoid soil exhaustion and degradation</a:t>
            </a:r>
          </a:p>
          <a:p>
            <a:pPr fontAlgn="base">
              <a:spcAft>
                <a:spcPct val="0"/>
              </a:spcAft>
              <a:buClr>
                <a:srgbClr val="727272"/>
              </a:buClr>
            </a:pPr>
            <a:endParaRPr lang="en-GB" sz="1400" dirty="0">
              <a:solidFill>
                <a:srgbClr val="727272"/>
              </a:solidFill>
              <a:latin typeface="Georgia"/>
            </a:endParaRPr>
          </a:p>
        </p:txBody>
      </p:sp>
      <p:sp>
        <p:nvSpPr>
          <p:cNvPr id="26" name="Content Placeholder 1"/>
          <p:cNvSpPr txBox="1">
            <a:spLocks/>
          </p:cNvSpPr>
          <p:nvPr/>
        </p:nvSpPr>
        <p:spPr>
          <a:xfrm>
            <a:off x="7096402" y="1340768"/>
            <a:ext cx="3392086" cy="936104"/>
          </a:xfrm>
          <a:prstGeom prst="rect">
            <a:avLst/>
          </a:prstGeom>
          <a:solidFill>
            <a:schemeClr val="bg1"/>
          </a:solidFill>
        </p:spPr>
        <p:txBody>
          <a:bodyPr vert="horz">
            <a:noAutofit/>
          </a:bodyPr>
          <a:lstStyle>
            <a:lvl1pPr marL="342000" indent="-342000" algn="l" rtl="0" eaLnBrk="1" latinLnBrk="0" hangingPunct="1">
              <a:spcBef>
                <a:spcPts val="768"/>
              </a:spcBef>
              <a:buClr>
                <a:schemeClr val="tx1"/>
              </a:buClr>
              <a:buFont typeface="Arial" pitchFamily="34" charset="0"/>
              <a:buChar char="•"/>
              <a:defRPr kumimoji="0" sz="3200" kern="1200">
                <a:solidFill>
                  <a:schemeClr val="tx1"/>
                </a:solidFill>
                <a:latin typeface="+mn-lt"/>
                <a:ea typeface="+mn-ea"/>
                <a:cs typeface="+mn-cs"/>
              </a:defRPr>
            </a:lvl1pPr>
            <a:lvl2pPr marL="741600" indent="-284400" algn="l" rtl="0" eaLnBrk="1" latinLnBrk="0" hangingPunct="1">
              <a:spcBef>
                <a:spcPts val="672"/>
              </a:spcBef>
              <a:buClr>
                <a:schemeClr val="tx1"/>
              </a:buClr>
              <a:buFont typeface="Arial" pitchFamily="34" charset="0"/>
              <a:buChar char="–"/>
              <a:defRPr kumimoji="0" sz="2800" kern="1200">
                <a:solidFill>
                  <a:schemeClr val="tx1"/>
                </a:solidFill>
                <a:latin typeface="+mn-lt"/>
                <a:ea typeface="+mn-ea"/>
                <a:cs typeface="+mn-cs"/>
              </a:defRPr>
            </a:lvl2pPr>
            <a:lvl3pPr marL="1144800" indent="-230400" algn="l" rtl="0" eaLnBrk="1" latinLnBrk="0" hangingPunct="1">
              <a:spcBef>
                <a:spcPts val="576"/>
              </a:spcBef>
              <a:buClr>
                <a:schemeClr val="tx1"/>
              </a:buClr>
              <a:buFont typeface="Arial" pitchFamily="34" charset="0"/>
              <a:buChar char="•"/>
              <a:defRPr kumimoji="0" sz="2400" kern="1200">
                <a:solidFill>
                  <a:schemeClr val="tx1"/>
                </a:solidFill>
                <a:latin typeface="+mn-lt"/>
                <a:ea typeface="+mn-ea"/>
                <a:cs typeface="+mn-cs"/>
              </a:defRPr>
            </a:lvl3pPr>
            <a:lvl4pPr marL="1602000" indent="-230400" algn="l" rtl="0" eaLnBrk="1" latinLnBrk="0" hangingPunct="1">
              <a:spcBef>
                <a:spcPts val="480"/>
              </a:spcBef>
              <a:buClr>
                <a:schemeClr val="tx1"/>
              </a:buClr>
              <a:buFont typeface="Arial" pitchFamily="34" charset="0"/>
              <a:buChar char="–"/>
              <a:defRPr kumimoji="0" sz="2000" kern="1200">
                <a:solidFill>
                  <a:schemeClr val="tx1"/>
                </a:solidFill>
                <a:latin typeface="+mn-lt"/>
                <a:ea typeface="+mn-ea"/>
                <a:cs typeface="+mn-cs"/>
              </a:defRPr>
            </a:lvl4pPr>
            <a:lvl5pPr marL="2059200" indent="-230400" algn="l" rtl="0" eaLnBrk="1" latinLnBrk="0" hangingPunct="1">
              <a:spcBef>
                <a:spcPts val="480"/>
              </a:spcBef>
              <a:buClr>
                <a:schemeClr val="tx1"/>
              </a:buClr>
              <a:buFont typeface="Arial" pitchFamily="34" charset="0"/>
              <a:buChar char="»"/>
              <a:defRPr kumimoji="0" sz="2000" kern="1200">
                <a:solidFill>
                  <a:schemeClr val="tx1"/>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82550" indent="-82550" fontAlgn="base">
              <a:spcBef>
                <a:spcPts val="0"/>
              </a:spcBef>
              <a:spcAft>
                <a:spcPct val="0"/>
              </a:spcAft>
              <a:buClr>
                <a:srgbClr val="727272"/>
              </a:buClr>
            </a:pPr>
            <a:r>
              <a:rPr lang="en-GB" sz="1400" dirty="0">
                <a:solidFill>
                  <a:srgbClr val="727272"/>
                </a:solidFill>
                <a:latin typeface="Georgia"/>
              </a:rPr>
              <a:t> ‘</a:t>
            </a:r>
            <a:r>
              <a:rPr lang="en-GB" sz="1400" b="1" dirty="0">
                <a:solidFill>
                  <a:srgbClr val="727272"/>
                </a:solidFill>
                <a:latin typeface="Georgia"/>
              </a:rPr>
              <a:t>Bio-principled cities</a:t>
            </a:r>
            <a:r>
              <a:rPr lang="en-GB" sz="1400" dirty="0">
                <a:solidFill>
                  <a:srgbClr val="727272"/>
                </a:solidFill>
                <a:latin typeface="Georgia"/>
              </a:rPr>
              <a:t>’ based on local recycling processes for waste, closed material and energy cycles</a:t>
            </a:r>
          </a:p>
        </p:txBody>
      </p:sp>
      <p:pic>
        <p:nvPicPr>
          <p:cNvPr id="5" name="Picture 2"/>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68112" y="1385368"/>
            <a:ext cx="936000" cy="93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Content Placeholder 1"/>
          <p:cNvSpPr txBox="1">
            <a:spLocks/>
          </p:cNvSpPr>
          <p:nvPr/>
        </p:nvSpPr>
        <p:spPr>
          <a:xfrm>
            <a:off x="2531504" y="1340768"/>
            <a:ext cx="3708512" cy="1080120"/>
          </a:xfrm>
          <a:prstGeom prst="rect">
            <a:avLst/>
          </a:prstGeom>
        </p:spPr>
        <p:txBody>
          <a:bodyPr vert="horz">
            <a:noAutofit/>
          </a:bodyPr>
          <a:lstStyle>
            <a:lvl1pPr marL="342000" indent="-342000" algn="l" rtl="0" eaLnBrk="1" latinLnBrk="0" hangingPunct="1">
              <a:spcBef>
                <a:spcPts val="768"/>
              </a:spcBef>
              <a:buClr>
                <a:schemeClr val="tx1"/>
              </a:buClr>
              <a:buFont typeface="Arial" pitchFamily="34" charset="0"/>
              <a:buChar char="•"/>
              <a:defRPr kumimoji="0" sz="3200" kern="1200">
                <a:solidFill>
                  <a:schemeClr val="tx1"/>
                </a:solidFill>
                <a:latin typeface="+mn-lt"/>
                <a:ea typeface="+mn-ea"/>
                <a:cs typeface="+mn-cs"/>
              </a:defRPr>
            </a:lvl1pPr>
            <a:lvl2pPr marL="741600" indent="-284400" algn="l" rtl="0" eaLnBrk="1" latinLnBrk="0" hangingPunct="1">
              <a:spcBef>
                <a:spcPts val="672"/>
              </a:spcBef>
              <a:buClr>
                <a:schemeClr val="tx1"/>
              </a:buClr>
              <a:buFont typeface="Arial" pitchFamily="34" charset="0"/>
              <a:buChar char="–"/>
              <a:defRPr kumimoji="0" sz="2800" kern="1200">
                <a:solidFill>
                  <a:schemeClr val="tx1"/>
                </a:solidFill>
                <a:latin typeface="+mn-lt"/>
                <a:ea typeface="+mn-ea"/>
                <a:cs typeface="+mn-cs"/>
              </a:defRPr>
            </a:lvl2pPr>
            <a:lvl3pPr marL="1144800" indent="-230400" algn="l" rtl="0" eaLnBrk="1" latinLnBrk="0" hangingPunct="1">
              <a:spcBef>
                <a:spcPts val="576"/>
              </a:spcBef>
              <a:buClr>
                <a:schemeClr val="tx1"/>
              </a:buClr>
              <a:buFont typeface="Arial" pitchFamily="34" charset="0"/>
              <a:buChar char="•"/>
              <a:defRPr kumimoji="0" sz="2400" kern="1200">
                <a:solidFill>
                  <a:schemeClr val="tx1"/>
                </a:solidFill>
                <a:latin typeface="+mn-lt"/>
                <a:ea typeface="+mn-ea"/>
                <a:cs typeface="+mn-cs"/>
              </a:defRPr>
            </a:lvl3pPr>
            <a:lvl4pPr marL="1602000" indent="-230400" algn="l" rtl="0" eaLnBrk="1" latinLnBrk="0" hangingPunct="1">
              <a:spcBef>
                <a:spcPts val="480"/>
              </a:spcBef>
              <a:buClr>
                <a:schemeClr val="tx1"/>
              </a:buClr>
              <a:buFont typeface="Arial" pitchFamily="34" charset="0"/>
              <a:buChar char="–"/>
              <a:defRPr kumimoji="0" sz="2000" kern="1200">
                <a:solidFill>
                  <a:schemeClr val="tx1"/>
                </a:solidFill>
                <a:latin typeface="+mn-lt"/>
                <a:ea typeface="+mn-ea"/>
                <a:cs typeface="+mn-cs"/>
              </a:defRPr>
            </a:lvl4pPr>
            <a:lvl5pPr marL="2059200" indent="-230400" algn="l" rtl="0" eaLnBrk="1" latinLnBrk="0" hangingPunct="1">
              <a:spcBef>
                <a:spcPts val="480"/>
              </a:spcBef>
              <a:buClr>
                <a:schemeClr val="tx1"/>
              </a:buClr>
              <a:buFont typeface="Arial" pitchFamily="34" charset="0"/>
              <a:buChar char="»"/>
              <a:defRPr kumimoji="0" sz="2000" kern="1200">
                <a:solidFill>
                  <a:schemeClr val="tx1"/>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82550" indent="-82550" fontAlgn="base">
              <a:spcBef>
                <a:spcPts val="0"/>
              </a:spcBef>
              <a:spcAft>
                <a:spcPct val="0"/>
              </a:spcAft>
              <a:buClr>
                <a:srgbClr val="727272"/>
              </a:buClr>
            </a:pPr>
            <a:r>
              <a:rPr lang="en-GB" sz="1400" dirty="0">
                <a:solidFill>
                  <a:srgbClr val="727272"/>
                </a:solidFill>
                <a:latin typeface="Georgia"/>
              </a:rPr>
              <a:t>Sustainable and </a:t>
            </a:r>
            <a:r>
              <a:rPr lang="en-GB" sz="1400" b="1" dirty="0">
                <a:solidFill>
                  <a:srgbClr val="727272"/>
                </a:solidFill>
                <a:latin typeface="Georgia"/>
              </a:rPr>
              <a:t>resilient</a:t>
            </a:r>
            <a:r>
              <a:rPr lang="en-GB" sz="1400" dirty="0">
                <a:solidFill>
                  <a:srgbClr val="727272"/>
                </a:solidFill>
                <a:latin typeface="Georgia"/>
              </a:rPr>
              <a:t> </a:t>
            </a:r>
            <a:r>
              <a:rPr lang="en-GB" sz="1400" b="1" dirty="0">
                <a:solidFill>
                  <a:srgbClr val="727272"/>
                </a:solidFill>
                <a:latin typeface="Georgia"/>
              </a:rPr>
              <a:t>crops</a:t>
            </a:r>
          </a:p>
          <a:p>
            <a:pPr marL="82550" indent="-82550" fontAlgn="base">
              <a:spcBef>
                <a:spcPts val="0"/>
              </a:spcBef>
              <a:spcAft>
                <a:spcPct val="0"/>
              </a:spcAft>
              <a:buClr>
                <a:srgbClr val="727272"/>
              </a:buClr>
            </a:pPr>
            <a:r>
              <a:rPr lang="en-GB" sz="1400" dirty="0">
                <a:solidFill>
                  <a:srgbClr val="727272"/>
                </a:solidFill>
                <a:latin typeface="Georgia"/>
              </a:rPr>
              <a:t>Enhancing </a:t>
            </a:r>
            <a:r>
              <a:rPr lang="en-GB" sz="1400" b="1" dirty="0">
                <a:solidFill>
                  <a:srgbClr val="727272"/>
                </a:solidFill>
                <a:latin typeface="Georgia"/>
              </a:rPr>
              <a:t>crop</a:t>
            </a:r>
            <a:r>
              <a:rPr lang="en-GB" sz="1400" dirty="0">
                <a:solidFill>
                  <a:srgbClr val="727272"/>
                </a:solidFill>
                <a:latin typeface="Georgia"/>
              </a:rPr>
              <a:t> </a:t>
            </a:r>
            <a:r>
              <a:rPr lang="en-GB" sz="1400" b="1" dirty="0">
                <a:solidFill>
                  <a:srgbClr val="727272"/>
                </a:solidFill>
                <a:latin typeface="Georgia"/>
              </a:rPr>
              <a:t>yields</a:t>
            </a:r>
            <a:r>
              <a:rPr lang="en-GB" sz="1400" dirty="0">
                <a:solidFill>
                  <a:srgbClr val="727272"/>
                </a:solidFill>
                <a:latin typeface="Georgia"/>
              </a:rPr>
              <a:t> </a:t>
            </a:r>
          </a:p>
          <a:p>
            <a:pPr marL="82550" indent="-82550" fontAlgn="base">
              <a:spcBef>
                <a:spcPts val="0"/>
              </a:spcBef>
              <a:spcAft>
                <a:spcPct val="0"/>
              </a:spcAft>
              <a:buClr>
                <a:srgbClr val="727272"/>
              </a:buClr>
            </a:pPr>
            <a:r>
              <a:rPr lang="en-GB" sz="1400" b="1" dirty="0">
                <a:solidFill>
                  <a:srgbClr val="727272"/>
                </a:solidFill>
                <a:latin typeface="Georgia"/>
              </a:rPr>
              <a:t>Meat and dairy substitutes</a:t>
            </a:r>
          </a:p>
          <a:p>
            <a:pPr fontAlgn="base">
              <a:spcAft>
                <a:spcPct val="0"/>
              </a:spcAft>
              <a:buClr>
                <a:srgbClr val="727272"/>
              </a:buClr>
            </a:pPr>
            <a:endParaRPr lang="en-GB" sz="1400" dirty="0">
              <a:solidFill>
                <a:srgbClr val="727272"/>
              </a:solidFill>
              <a:latin typeface="Georgia"/>
            </a:endParaRPr>
          </a:p>
        </p:txBody>
      </p:sp>
      <p:pic>
        <p:nvPicPr>
          <p:cNvPr id="39"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31504" y="1385312"/>
            <a:ext cx="900000"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34" name="Rectangle 1033"/>
          <p:cNvSpPr/>
          <p:nvPr/>
        </p:nvSpPr>
        <p:spPr>
          <a:xfrm>
            <a:off x="1508230" y="6577608"/>
            <a:ext cx="8637057" cy="307777"/>
          </a:xfrm>
          <a:prstGeom prst="rect">
            <a:avLst/>
          </a:prstGeom>
        </p:spPr>
        <p:txBody>
          <a:bodyPr wrap="square">
            <a:spAutoFit/>
          </a:bodyPr>
          <a:lstStyle/>
          <a:p>
            <a:pPr fontAlgn="base">
              <a:spcBef>
                <a:spcPct val="0"/>
              </a:spcBef>
              <a:spcAft>
                <a:spcPct val="0"/>
              </a:spcAft>
            </a:pPr>
            <a:r>
              <a:rPr lang="en-GB" sz="1400" dirty="0">
                <a:solidFill>
                  <a:srgbClr val="727272"/>
                </a:solidFill>
                <a:latin typeface="Arial" charset="0"/>
                <a:cs typeface="Arial" charset="0"/>
              </a:rPr>
              <a:t>Source: OECD collaboration including inputs from Alan Paic, James Philp and David </a:t>
            </a:r>
            <a:r>
              <a:rPr lang="en-GB" sz="1400" dirty="0" err="1">
                <a:solidFill>
                  <a:srgbClr val="727272"/>
                </a:solidFill>
                <a:latin typeface="Arial" charset="0"/>
                <a:cs typeface="Arial" charset="0"/>
              </a:rPr>
              <a:t>Winickoff</a:t>
            </a:r>
            <a:r>
              <a:rPr lang="en-GB" sz="1400" dirty="0">
                <a:solidFill>
                  <a:srgbClr val="727272"/>
                </a:solidFill>
                <a:latin typeface="Arial" charset="0"/>
                <a:cs typeface="Arial" charset="0"/>
              </a:rPr>
              <a:t> </a:t>
            </a:r>
          </a:p>
        </p:txBody>
      </p:sp>
    </p:spTree>
    <p:extLst>
      <p:ext uri="{BB962C8B-B14F-4D97-AF65-F5344CB8AC3E}">
        <p14:creationId xmlns:p14="http://schemas.microsoft.com/office/powerpoint/2010/main" val="14522385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dirty="0"/>
              <a:t>A </a:t>
            </a:r>
            <a:r>
              <a:rPr lang="fr-FR" dirty="0" err="1"/>
              <a:t>measurement</a:t>
            </a:r>
            <a:r>
              <a:rPr lang="fr-FR" dirty="0"/>
              <a:t> </a:t>
            </a:r>
            <a:r>
              <a:rPr lang="fr-FR" dirty="0" err="1"/>
              <a:t>problem</a:t>
            </a:r>
            <a:endParaRPr lang="en-GB" dirty="0"/>
          </a:p>
        </p:txBody>
      </p:sp>
      <p:sp>
        <p:nvSpPr>
          <p:cNvPr id="4" name="Text Placeholder 2"/>
          <p:cNvSpPr txBox="1">
            <a:spLocks/>
          </p:cNvSpPr>
          <p:nvPr/>
        </p:nvSpPr>
        <p:spPr bwMode="auto">
          <a:xfrm>
            <a:off x="1905000" y="6357938"/>
            <a:ext cx="8763000"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600" tIns="0" rIns="228600" bIns="0"/>
          <a:lstStyle>
            <a:lvl1pPr>
              <a:spcBef>
                <a:spcPct val="20000"/>
              </a:spcBef>
              <a:buFont typeface="Arial" charset="0"/>
              <a:buChar char="•"/>
              <a:defRPr sz="3200">
                <a:solidFill>
                  <a:schemeClr val="tx1"/>
                </a:solidFill>
                <a:latin typeface="Arial" charset="0"/>
                <a:ea typeface="ＭＳ Ｐゴシック" pitchFamily="34" charset="-128"/>
              </a:defRPr>
            </a:lvl1pPr>
            <a:lvl2pPr marL="742950" indent="-285750">
              <a:spcBef>
                <a:spcPct val="20000"/>
              </a:spcBef>
              <a:buFont typeface="Arial" charset="0"/>
              <a:buChar char="–"/>
              <a:defRPr sz="2800">
                <a:solidFill>
                  <a:schemeClr val="tx1"/>
                </a:solidFill>
                <a:latin typeface="Arial" charset="0"/>
                <a:ea typeface="ＭＳ Ｐゴシック" pitchFamily="34" charset="-128"/>
              </a:defRPr>
            </a:lvl2pPr>
            <a:lvl3pPr marL="1143000" indent="-228600">
              <a:spcBef>
                <a:spcPct val="20000"/>
              </a:spcBef>
              <a:buFont typeface="Arial" charset="0"/>
              <a:buChar char="•"/>
              <a:defRPr sz="2400">
                <a:solidFill>
                  <a:schemeClr val="tx1"/>
                </a:solidFill>
                <a:latin typeface="Arial" charset="0"/>
                <a:ea typeface="ＭＳ Ｐゴシック" pitchFamily="34" charset="-128"/>
              </a:defRPr>
            </a:lvl3pPr>
            <a:lvl4pPr marL="1600200" indent="-228600">
              <a:spcBef>
                <a:spcPct val="20000"/>
              </a:spcBef>
              <a:buFont typeface="Arial" charset="0"/>
              <a:buChar char="–"/>
              <a:defRPr sz="2000">
                <a:solidFill>
                  <a:schemeClr val="tx1"/>
                </a:solidFill>
                <a:latin typeface="Arial" charset="0"/>
                <a:ea typeface="ＭＳ Ｐゴシック" pitchFamily="34" charset="-128"/>
              </a:defRPr>
            </a:lvl4pPr>
            <a:lvl5pPr marL="2057400" indent="-228600">
              <a:spcBef>
                <a:spcPct val="20000"/>
              </a:spcBef>
              <a:buFont typeface="Arial" charset="0"/>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defRPr>
            </a:lvl9pPr>
          </a:lstStyle>
          <a:p>
            <a:pPr fontAlgn="base">
              <a:spcBef>
                <a:spcPct val="0"/>
              </a:spcBef>
              <a:spcAft>
                <a:spcPct val="0"/>
              </a:spcAft>
              <a:buNone/>
            </a:pPr>
            <a:r>
              <a:rPr lang="en-US" altLang="en-US" sz="1400" dirty="0">
                <a:solidFill>
                  <a:srgbClr val="727272"/>
                </a:solidFill>
                <a:cs typeface="Arial" charset="0"/>
              </a:rPr>
              <a:t>From: Assessment, evaluations, and definitions of research impact: A review</a:t>
            </a:r>
          </a:p>
          <a:p>
            <a:pPr fontAlgn="base">
              <a:spcBef>
                <a:spcPct val="0"/>
              </a:spcBef>
              <a:spcAft>
                <a:spcPct val="0"/>
              </a:spcAft>
              <a:buNone/>
            </a:pPr>
            <a:r>
              <a:rPr lang="en-US" altLang="en-US" sz="1200" dirty="0">
                <a:solidFill>
                  <a:srgbClr val="727272"/>
                </a:solidFill>
                <a:cs typeface="Arial" charset="0"/>
              </a:rPr>
              <a:t>Res </a:t>
            </a:r>
            <a:r>
              <a:rPr lang="en-US" altLang="en-US" sz="1200" dirty="0" err="1">
                <a:solidFill>
                  <a:srgbClr val="727272"/>
                </a:solidFill>
                <a:cs typeface="Arial" charset="0"/>
              </a:rPr>
              <a:t>Eval</a:t>
            </a:r>
            <a:r>
              <a:rPr lang="en-US" altLang="en-US" sz="1200" dirty="0">
                <a:solidFill>
                  <a:srgbClr val="727272"/>
                </a:solidFill>
                <a:cs typeface="Arial" charset="0"/>
              </a:rPr>
              <a:t>. 2013;23(1):21-32. doi:10.1093/</a:t>
            </a:r>
            <a:r>
              <a:rPr lang="en-US" altLang="en-US" sz="1200" dirty="0" err="1">
                <a:solidFill>
                  <a:srgbClr val="727272"/>
                </a:solidFill>
                <a:cs typeface="Arial" charset="0"/>
              </a:rPr>
              <a:t>reseval</a:t>
            </a:r>
            <a:r>
              <a:rPr lang="en-US" altLang="en-US" sz="1200" dirty="0">
                <a:solidFill>
                  <a:srgbClr val="727272"/>
                </a:solidFill>
                <a:cs typeface="Arial" charset="0"/>
              </a:rPr>
              <a:t>/rvt021</a:t>
            </a:r>
          </a:p>
        </p:txBody>
      </p:sp>
      <p:pic>
        <p:nvPicPr>
          <p:cNvPr id="5" name="Picture 7" descr="Cover"/>
          <p:cNvPicPr>
            <a:picLocks noChangeAspect="1" noChangeArrowheads="1"/>
          </p:cNvPicPr>
          <p:nvPr/>
        </p:nvPicPr>
        <p:blipFill rotWithShape="1">
          <a:blip r:embed="rId2">
            <a:extLst>
              <a:ext uri="{28A0092B-C50C-407E-A947-70E740481C1C}">
                <a14:useLocalDpi xmlns:a14="http://schemas.microsoft.com/office/drawing/2010/main" val="0"/>
              </a:ext>
            </a:extLst>
          </a:blip>
          <a:srcRect b="62355"/>
          <a:stretch/>
        </p:blipFill>
        <p:spPr bwMode="auto">
          <a:xfrm>
            <a:off x="2014888" y="2743200"/>
            <a:ext cx="8198866" cy="169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89728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dirty="0" err="1"/>
              <a:t>Societal</a:t>
            </a:r>
            <a:r>
              <a:rPr lang="fr-FR" dirty="0"/>
              <a:t> impact of science </a:t>
            </a:r>
            <a:r>
              <a:rPr lang="fr-FR" dirty="0" err="1"/>
              <a:t>measured</a:t>
            </a:r>
            <a:r>
              <a:rPr lang="fr-FR" dirty="0"/>
              <a:t> by a case </a:t>
            </a:r>
            <a:r>
              <a:rPr lang="fr-FR" dirty="0" err="1"/>
              <a:t>study</a:t>
            </a:r>
            <a:r>
              <a:rPr lang="fr-FR" dirty="0"/>
              <a:t> </a:t>
            </a:r>
            <a:r>
              <a:rPr lang="fr-FR" dirty="0" err="1"/>
              <a:t>method</a:t>
            </a:r>
            <a:endParaRPr lang="en-GB" dirty="0"/>
          </a:p>
        </p:txBody>
      </p:sp>
      <p:sp>
        <p:nvSpPr>
          <p:cNvPr id="4" name="Rectangle 3"/>
          <p:cNvSpPr/>
          <p:nvPr/>
        </p:nvSpPr>
        <p:spPr>
          <a:xfrm>
            <a:off x="1552903" y="6488668"/>
            <a:ext cx="6477000" cy="369332"/>
          </a:xfrm>
          <a:prstGeom prst="rect">
            <a:avLst/>
          </a:prstGeom>
        </p:spPr>
        <p:txBody>
          <a:bodyPr wrap="square">
            <a:spAutoFit/>
          </a:bodyPr>
          <a:lstStyle/>
          <a:p>
            <a:pPr fontAlgn="base">
              <a:spcBef>
                <a:spcPct val="0"/>
              </a:spcBef>
              <a:spcAft>
                <a:spcPct val="0"/>
              </a:spcAft>
            </a:pPr>
            <a:r>
              <a:rPr lang="en-US" dirty="0">
                <a:solidFill>
                  <a:srgbClr val="000090"/>
                </a:solidFill>
                <a:latin typeface="Arial" charset="0"/>
                <a:cs typeface="Arial" charset="0"/>
              </a:rPr>
              <a:t>King’s College London and Digital Science, 2015</a:t>
            </a:r>
            <a:endParaRPr lang="en-GB" dirty="0">
              <a:solidFill>
                <a:srgbClr val="727272"/>
              </a:solidFill>
              <a:latin typeface="Arial" charset="0"/>
              <a:cs typeface="Arial" charset="0"/>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1981200"/>
            <a:ext cx="6766361"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30717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228600"/>
            <a:ext cx="7897688" cy="936104"/>
          </a:xfrm>
        </p:spPr>
        <p:txBody>
          <a:bodyPr>
            <a:noAutofit/>
          </a:bodyPr>
          <a:lstStyle/>
          <a:p>
            <a:pPr algn="l"/>
            <a:r>
              <a:rPr lang="en-GB" dirty="0"/>
              <a:t>The impact of UK research is global</a:t>
            </a:r>
          </a:p>
        </p:txBody>
      </p:sp>
      <p:sp>
        <p:nvSpPr>
          <p:cNvPr id="5" name="Rectangle 4"/>
          <p:cNvSpPr/>
          <p:nvPr/>
        </p:nvSpPr>
        <p:spPr>
          <a:xfrm>
            <a:off x="3810000" y="3105836"/>
            <a:ext cx="4572000" cy="646331"/>
          </a:xfrm>
          <a:prstGeom prst="rect">
            <a:avLst/>
          </a:prstGeom>
        </p:spPr>
        <p:txBody>
          <a:bodyPr>
            <a:spAutoFit/>
          </a:bodyPr>
          <a:lstStyle/>
          <a:p>
            <a:pPr fontAlgn="base">
              <a:spcBef>
                <a:spcPct val="0"/>
              </a:spcBef>
              <a:spcAft>
                <a:spcPct val="0"/>
              </a:spcAft>
            </a:pPr>
            <a:endParaRPr lang="en-GB" dirty="0">
              <a:solidFill>
                <a:srgbClr val="727272"/>
              </a:solidFill>
              <a:latin typeface="Arial" charset="0"/>
              <a:cs typeface="Arial" charset="0"/>
            </a:endParaRPr>
          </a:p>
          <a:p>
            <a:pPr fontAlgn="base">
              <a:spcBef>
                <a:spcPct val="0"/>
              </a:spcBef>
              <a:spcAft>
                <a:spcPct val="0"/>
              </a:spcAft>
            </a:pPr>
            <a:endParaRPr lang="en-GB" dirty="0">
              <a:solidFill>
                <a:srgbClr val="727272"/>
              </a:solidFill>
              <a:latin typeface="Arial" charset="0"/>
              <a:cs typeface="Arial" charset="0"/>
            </a:endParaRPr>
          </a:p>
        </p:txBody>
      </p:sp>
      <p:sp>
        <p:nvSpPr>
          <p:cNvPr id="6" name="Rectangle 5"/>
          <p:cNvSpPr/>
          <p:nvPr/>
        </p:nvSpPr>
        <p:spPr>
          <a:xfrm>
            <a:off x="3810000" y="3105836"/>
            <a:ext cx="4572000" cy="646331"/>
          </a:xfrm>
          <a:prstGeom prst="rect">
            <a:avLst/>
          </a:prstGeom>
        </p:spPr>
        <p:txBody>
          <a:bodyPr>
            <a:spAutoFit/>
          </a:bodyPr>
          <a:lstStyle/>
          <a:p>
            <a:pPr fontAlgn="base">
              <a:spcBef>
                <a:spcPct val="0"/>
              </a:spcBef>
              <a:spcAft>
                <a:spcPct val="0"/>
              </a:spcAft>
            </a:pPr>
            <a:endParaRPr lang="en-GB" dirty="0">
              <a:solidFill>
                <a:srgbClr val="727272"/>
              </a:solidFill>
              <a:latin typeface="Arial" charset="0"/>
              <a:cs typeface="Arial" charset="0"/>
            </a:endParaRPr>
          </a:p>
          <a:p>
            <a:pPr fontAlgn="base">
              <a:spcBef>
                <a:spcPct val="0"/>
              </a:spcBef>
              <a:spcAft>
                <a:spcPct val="0"/>
              </a:spcAft>
            </a:pPr>
            <a:endParaRPr lang="en-GB" dirty="0">
              <a:solidFill>
                <a:srgbClr val="727272"/>
              </a:solidFill>
              <a:latin typeface="Arial" charset="0"/>
              <a:cs typeface="Arial" charset="0"/>
            </a:endParaRPr>
          </a:p>
        </p:txBody>
      </p:sp>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667"/>
          <a:stretch/>
        </p:blipFill>
        <p:spPr bwMode="auto">
          <a:xfrm>
            <a:off x="1597009" y="1380892"/>
            <a:ext cx="9013748" cy="461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1513491" y="6211670"/>
            <a:ext cx="3247697" cy="646331"/>
          </a:xfrm>
          <a:prstGeom prst="rect">
            <a:avLst/>
          </a:prstGeom>
        </p:spPr>
        <p:txBody>
          <a:bodyPr wrap="square">
            <a:spAutoFit/>
          </a:bodyPr>
          <a:lstStyle/>
          <a:p>
            <a:pPr fontAlgn="base">
              <a:spcBef>
                <a:spcPct val="0"/>
              </a:spcBef>
              <a:spcAft>
                <a:spcPct val="0"/>
              </a:spcAft>
            </a:pPr>
            <a:r>
              <a:rPr lang="en-US" dirty="0">
                <a:solidFill>
                  <a:srgbClr val="000090"/>
                </a:solidFill>
                <a:latin typeface="Arial" charset="0"/>
                <a:cs typeface="Arial" charset="0"/>
              </a:rPr>
              <a:t>King’s College London and Digital Science, 2015</a:t>
            </a:r>
            <a:endParaRPr lang="en-GB" dirty="0">
              <a:solidFill>
                <a:srgbClr val="727272"/>
              </a:solidFill>
              <a:latin typeface="Arial" charset="0"/>
              <a:cs typeface="Arial" charset="0"/>
            </a:endParaRPr>
          </a:p>
        </p:txBody>
      </p:sp>
    </p:spTree>
    <p:extLst>
      <p:ext uri="{BB962C8B-B14F-4D97-AF65-F5344CB8AC3E}">
        <p14:creationId xmlns:p14="http://schemas.microsoft.com/office/powerpoint/2010/main" val="1181438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6ee3f95140_0_101"/>
          <p:cNvSpPr>
            <a:spLocks noGrp="1"/>
          </p:cNvSpPr>
          <p:nvPr>
            <p:ph type="title"/>
          </p:nvPr>
        </p:nvSpPr>
        <p:spPr>
          <a:xfrm>
            <a:off x="1939771" y="1054506"/>
            <a:ext cx="7924800" cy="1143000"/>
          </a:xfrm>
          <a:prstGeom prst="roundRect">
            <a:avLst>
              <a:gd name="adj" fmla="val 21667"/>
            </a:avLst>
          </a:prstGeom>
          <a:noFill/>
          <a:ln>
            <a:noFill/>
          </a:ln>
        </p:spPr>
        <p:txBody>
          <a:bodyPr spcFirstLastPara="1" vert="horz" wrap="square" lIns="91425" tIns="45700" rIns="91425" bIns="45700" rtlCol="0" anchor="b" anchorCtr="0">
            <a:noAutofit/>
          </a:bodyPr>
          <a:lstStyle/>
          <a:p>
            <a:pPr algn="ctr">
              <a:spcBef>
                <a:spcPts val="0"/>
              </a:spcBef>
            </a:pPr>
            <a:r>
              <a:rPr lang="en-GB" b="1" dirty="0"/>
              <a:t>Current work</a:t>
            </a:r>
            <a:endParaRPr b="1" dirty="0"/>
          </a:p>
        </p:txBody>
      </p:sp>
      <p:sp>
        <p:nvSpPr>
          <p:cNvPr id="107" name="Google Shape;107;g6ee3f95140_0_101"/>
          <p:cNvSpPr txBox="1"/>
          <p:nvPr/>
        </p:nvSpPr>
        <p:spPr>
          <a:xfrm>
            <a:off x="382754" y="2526500"/>
            <a:ext cx="3797390" cy="2570964"/>
          </a:xfrm>
          <a:prstGeom prst="rect">
            <a:avLst/>
          </a:prstGeom>
          <a:noFill/>
          <a:ln>
            <a:solidFill>
              <a:schemeClr val="accent1"/>
            </a:solid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400"/>
              <a:buFontTx/>
              <a:buNone/>
              <a:tabLst/>
              <a:defRPr/>
            </a:pPr>
            <a:br>
              <a:rPr kumimoji="0" lang="en-GB" sz="2400" b="0" i="0" u="none" strike="noStrike" kern="1200" cap="none" spc="0" normalizeH="0" baseline="0" noProof="0" dirty="0">
                <a:ln>
                  <a:noFill/>
                </a:ln>
                <a:solidFill>
                  <a:prstClr val="black"/>
                </a:solidFill>
                <a:effectLst/>
                <a:uLnTx/>
                <a:uFillTx/>
                <a:latin typeface="Arial"/>
                <a:ea typeface="Arial"/>
                <a:cs typeface="Arial"/>
                <a:sym typeface="Arial"/>
              </a:rPr>
            </a:br>
            <a:r>
              <a:rPr kumimoji="0" lang="en-GB" sz="2400" b="0" i="0" u="none" strike="noStrike" kern="1200" cap="none" spc="0" normalizeH="0" baseline="0" noProof="0" dirty="0">
                <a:ln>
                  <a:noFill/>
                </a:ln>
                <a:solidFill>
                  <a:prstClr val="black"/>
                </a:solidFill>
                <a:effectLst/>
                <a:uLnTx/>
                <a:uFillTx/>
                <a:latin typeface="Arial"/>
                <a:ea typeface="Arial"/>
                <a:cs typeface="Arial"/>
                <a:sym typeface="Arial"/>
              </a:rPr>
              <a:t>Senior Research Fellow, </a:t>
            </a:r>
            <a:endParaRPr kumimoji="0" sz="2400" b="0" i="0" u="none" strike="noStrike" kern="1200" cap="none" spc="0" normalizeH="0" baseline="0" noProof="0" dirty="0">
              <a:ln>
                <a:noFill/>
              </a:ln>
              <a:solidFill>
                <a:prstClr val="black"/>
              </a:solidFill>
              <a:effectLst/>
              <a:uLnTx/>
              <a:uFillTx/>
              <a:latin typeface="Arial"/>
              <a:ea typeface="Arial"/>
              <a:cs typeface="Arial"/>
              <a:sym typeface="Arial"/>
            </a:endParaRPr>
          </a:p>
          <a:p>
            <a:pPr marL="457200" marR="0" lvl="0" indent="-419100" algn="l" defTabSz="914400" rtl="0" eaLnBrk="1" fontAlgn="auto" latinLnBrk="0" hangingPunct="1">
              <a:lnSpc>
                <a:spcPct val="100000"/>
              </a:lnSpc>
              <a:spcBef>
                <a:spcPts val="0"/>
              </a:spcBef>
              <a:spcAft>
                <a:spcPts val="0"/>
              </a:spcAft>
              <a:buClr>
                <a:prstClr val="black"/>
              </a:buClr>
              <a:buSzPts val="3000"/>
              <a:buFontTx/>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RRING.eu</a:t>
            </a: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19100" algn="l" defTabSz="914400" rtl="0" eaLnBrk="1" fontAlgn="auto" latinLnBrk="0" hangingPunct="1">
              <a:lnSpc>
                <a:spcPct val="100000"/>
              </a:lnSpc>
              <a:spcBef>
                <a:spcPts val="0"/>
              </a:spcBef>
              <a:spcAft>
                <a:spcPts val="0"/>
              </a:spcAft>
              <a:buClr>
                <a:prstClr val="black"/>
              </a:buClr>
              <a:buSzPts val="3000"/>
              <a:buFontTx/>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GRRIP.eu</a:t>
            </a:r>
          </a:p>
          <a:p>
            <a:pPr marL="457200" marR="0" lvl="0" indent="-419100" algn="l" defTabSz="914400" rtl="0" eaLnBrk="1" fontAlgn="auto" latinLnBrk="0" hangingPunct="1">
              <a:lnSpc>
                <a:spcPct val="100000"/>
              </a:lnSpc>
              <a:spcBef>
                <a:spcPts val="0"/>
              </a:spcBef>
              <a:spcAft>
                <a:spcPts val="0"/>
              </a:spcAft>
              <a:buClr>
                <a:prstClr val="black"/>
              </a:buClr>
              <a:buSzPts val="3000"/>
              <a:buFontTx/>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MUSICA: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Musica-project.eu</a:t>
            </a: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8" name="Google Shape;108;g6ee3f95140_0_101"/>
          <p:cNvSpPr txBox="1">
            <a:spLocks noGrp="1"/>
          </p:cNvSpPr>
          <p:nvPr>
            <p:ph type="sldNum" idx="12"/>
          </p:nvPr>
        </p:nvSpPr>
        <p:spPr>
          <a:xfrm>
            <a:off x="9624392" y="6356350"/>
            <a:ext cx="586500" cy="365100"/>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srgbClr val="888D9E"/>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sz="1200" b="0" i="0" u="none" strike="noStrike" kern="1200" cap="none" spc="0" normalizeH="0" baseline="0" noProof="0">
              <a:ln>
                <a:noFill/>
              </a:ln>
              <a:solidFill>
                <a:srgbClr val="888D9E"/>
              </a:solidFill>
              <a:effectLst/>
              <a:uLnTx/>
              <a:uFillTx/>
              <a:latin typeface="Arial"/>
              <a:ea typeface="Arial"/>
              <a:cs typeface="Arial"/>
              <a:sym typeface="Arial"/>
            </a:endParaRPr>
          </a:p>
        </p:txBody>
      </p:sp>
      <p:sp>
        <p:nvSpPr>
          <p:cNvPr id="110" name="Google Shape;110;g6ee3f95140_0_101"/>
          <p:cNvSpPr txBox="1"/>
          <p:nvPr/>
        </p:nvSpPr>
        <p:spPr>
          <a:xfrm>
            <a:off x="9049808" y="501707"/>
            <a:ext cx="3209400" cy="8364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JensenWarwick</a:t>
            </a:r>
            <a:endParaRPr kumimoji="0"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Google Shape;145;g6ee3f95140_0_110">
            <a:extLst>
              <a:ext uri="{FF2B5EF4-FFF2-40B4-BE49-F238E27FC236}">
                <a16:creationId xmlns:a16="http://schemas.microsoft.com/office/drawing/2014/main" id="{FC9E36A6-69B5-43D8-9613-7644ED109E20}"/>
              </a:ext>
            </a:extLst>
          </p:cNvPr>
          <p:cNvPicPr preferRelativeResize="0"/>
          <p:nvPr/>
        </p:nvPicPr>
        <p:blipFill>
          <a:blip r:embed="rId3">
            <a:alphaModFix/>
          </a:blip>
          <a:stretch>
            <a:fillRect/>
          </a:stretch>
        </p:blipFill>
        <p:spPr>
          <a:xfrm>
            <a:off x="2488259" y="2481871"/>
            <a:ext cx="1473999" cy="528465"/>
          </a:xfrm>
          <a:prstGeom prst="rect">
            <a:avLst/>
          </a:prstGeom>
          <a:noFill/>
          <a:ln>
            <a:noFill/>
          </a:ln>
        </p:spPr>
      </p:pic>
      <p:pic>
        <p:nvPicPr>
          <p:cNvPr id="8" name="Picture 7">
            <a:extLst>
              <a:ext uri="{FF2B5EF4-FFF2-40B4-BE49-F238E27FC236}">
                <a16:creationId xmlns:a16="http://schemas.microsoft.com/office/drawing/2014/main" id="{4CDCDC8E-A0CA-4243-9BDF-FA49EFF116B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10553" y="3380641"/>
            <a:ext cx="1674961" cy="1164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107;g6ee3f95140_0_101">
            <a:extLst>
              <a:ext uri="{FF2B5EF4-FFF2-40B4-BE49-F238E27FC236}">
                <a16:creationId xmlns:a16="http://schemas.microsoft.com/office/drawing/2014/main" id="{98665001-2855-49FF-8BB9-104F5B17F2CE}"/>
              </a:ext>
            </a:extLst>
          </p:cNvPr>
          <p:cNvSpPr txBox="1"/>
          <p:nvPr/>
        </p:nvSpPr>
        <p:spPr>
          <a:xfrm>
            <a:off x="4532434" y="2502272"/>
            <a:ext cx="3127131" cy="2974411"/>
          </a:xfrm>
          <a:prstGeom prst="rect">
            <a:avLst/>
          </a:prstGeom>
          <a:solidFill>
            <a:schemeClr val="bg1"/>
          </a:solidFill>
          <a:ln>
            <a:solidFill>
              <a:schemeClr val="accent1"/>
            </a:solidFill>
          </a:ln>
        </p:spPr>
        <p:txBody>
          <a:bodyPr spcFirstLastPara="1" wrap="square" lIns="91425" tIns="45700" rIns="91425" bIns="45700" anchor="t" anchorCtr="0">
            <a:noAutofit/>
          </a:bodyPr>
          <a:lstStyle/>
          <a:p>
            <a:pPr marL="38100" marR="0" lvl="0" indent="0" algn="ctr" defTabSz="914400" rtl="0" eaLnBrk="1" fontAlgn="auto" latinLnBrk="0" hangingPunct="1">
              <a:lnSpc>
                <a:spcPct val="100000"/>
              </a:lnSpc>
              <a:spcBef>
                <a:spcPts val="0"/>
              </a:spcBef>
              <a:spcAft>
                <a:spcPts val="0"/>
              </a:spcAft>
              <a:buClr>
                <a:prstClr val="black"/>
              </a:buClr>
              <a:buSzPts val="3000"/>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Associate Professor (part-time)</a:t>
            </a:r>
          </a:p>
          <a:p>
            <a:pPr marL="38100" marR="0" lvl="0" indent="0" algn="ctr" defTabSz="914400" rtl="0" eaLnBrk="1" fontAlgn="auto" latinLnBrk="0" hangingPunct="1">
              <a:lnSpc>
                <a:spcPct val="100000"/>
              </a:lnSpc>
              <a:spcBef>
                <a:spcPts val="0"/>
              </a:spcBef>
              <a:spcAft>
                <a:spcPts val="0"/>
              </a:spcAft>
              <a:buClr>
                <a:prstClr val="black"/>
              </a:buClr>
              <a:buSzPts val="3000"/>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Dept. of Sociology</a:t>
            </a:r>
          </a:p>
        </p:txBody>
      </p:sp>
      <p:pic>
        <p:nvPicPr>
          <p:cNvPr id="3" name="Picture 2" descr="A picture containing text, clipart&#10;&#10;Description automatically generated">
            <a:extLst>
              <a:ext uri="{FF2B5EF4-FFF2-40B4-BE49-F238E27FC236}">
                <a16:creationId xmlns:a16="http://schemas.microsoft.com/office/drawing/2014/main" id="{4EB3C5AF-88FB-4444-B696-12E43E2215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4264" y="4544739"/>
            <a:ext cx="2391871" cy="692309"/>
          </a:xfrm>
          <a:prstGeom prst="rect">
            <a:avLst/>
          </a:prstGeom>
        </p:spPr>
      </p:pic>
      <p:sp>
        <p:nvSpPr>
          <p:cNvPr id="12" name="TextBox 11">
            <a:extLst>
              <a:ext uri="{FF2B5EF4-FFF2-40B4-BE49-F238E27FC236}">
                <a16:creationId xmlns:a16="http://schemas.microsoft.com/office/drawing/2014/main" id="{0509BBE4-1B91-4B6E-B1FF-CF87E6D24C81}"/>
              </a:ext>
            </a:extLst>
          </p:cNvPr>
          <p:cNvSpPr txBox="1"/>
          <p:nvPr/>
        </p:nvSpPr>
        <p:spPr>
          <a:xfrm>
            <a:off x="796943" y="691520"/>
            <a:ext cx="6130520" cy="369332"/>
          </a:xfrm>
          <a:prstGeom prst="rect">
            <a:avLst/>
          </a:prstGeom>
          <a:noFill/>
        </p:spPr>
        <p:txBody>
          <a:bodyPr wrap="square">
            <a:spAutoFit/>
          </a:bodyPr>
          <a:lstStyle/>
          <a:p>
            <a:pPr marL="38100" marR="0" lvl="0" indent="0" algn="l" defTabSz="914400" rtl="0" eaLnBrk="1" fontAlgn="auto" latinLnBrk="0" hangingPunct="1">
              <a:lnSpc>
                <a:spcPct val="100000"/>
              </a:lnSpc>
              <a:spcBef>
                <a:spcPts val="0"/>
              </a:spcBef>
              <a:spcAft>
                <a:spcPts val="0"/>
              </a:spcAft>
              <a:buClr>
                <a:prstClr val="black"/>
              </a:buClr>
              <a:buSzPts val="3000"/>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e.jensen@warwick.ac.uk</a:t>
            </a:r>
          </a:p>
        </p:txBody>
      </p:sp>
      <p:sp>
        <p:nvSpPr>
          <p:cNvPr id="13" name="Google Shape;107;g6ee3f95140_0_101">
            <a:extLst>
              <a:ext uri="{FF2B5EF4-FFF2-40B4-BE49-F238E27FC236}">
                <a16:creationId xmlns:a16="http://schemas.microsoft.com/office/drawing/2014/main" id="{2A963A1F-774D-4691-A30D-128AB7320414}"/>
              </a:ext>
            </a:extLst>
          </p:cNvPr>
          <p:cNvSpPr txBox="1"/>
          <p:nvPr/>
        </p:nvSpPr>
        <p:spPr>
          <a:xfrm>
            <a:off x="7833644" y="2324360"/>
            <a:ext cx="3923047" cy="3479133"/>
          </a:xfrm>
          <a:prstGeom prst="rect">
            <a:avLst/>
          </a:prstGeom>
          <a:solidFill>
            <a:schemeClr val="bg1"/>
          </a:solidFill>
          <a:ln>
            <a:solidFill>
              <a:schemeClr val="accent1"/>
            </a:solidFill>
          </a:ln>
        </p:spPr>
        <p:txBody>
          <a:bodyPr spcFirstLastPara="1" wrap="square" lIns="91425" tIns="45700" rIns="91425" bIns="45700" anchor="t" anchorCtr="0">
            <a:noAutofit/>
          </a:bodyPr>
          <a:lstStyle/>
          <a:p>
            <a:pPr marL="38100" marR="0" lvl="0" indent="0" algn="ctr" defTabSz="914400" rtl="0" eaLnBrk="1" fontAlgn="auto" latinLnBrk="0" hangingPunct="1">
              <a:lnSpc>
                <a:spcPct val="100000"/>
              </a:lnSpc>
              <a:spcBef>
                <a:spcPts val="0"/>
              </a:spcBef>
              <a:spcAft>
                <a:spcPts val="0"/>
              </a:spcAft>
              <a:buClr>
                <a:prstClr val="black"/>
              </a:buClr>
              <a:buSzPts val="3000"/>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Trainer/Consultant on impact evaluation</a:t>
            </a:r>
          </a:p>
          <a:p>
            <a:pPr marL="38100" marR="0" lvl="0" indent="0" algn="ctr" defTabSz="914400" rtl="0" eaLnBrk="1" fontAlgn="auto" latinLnBrk="0" hangingPunct="1">
              <a:lnSpc>
                <a:spcPct val="100000"/>
              </a:lnSpc>
              <a:spcBef>
                <a:spcPts val="0"/>
              </a:spcBef>
              <a:spcAft>
                <a:spcPts val="0"/>
              </a:spcAft>
              <a:buClr>
                <a:prstClr val="black"/>
              </a:buClr>
              <a:buSzPts val="3000"/>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8100" marR="0" lvl="0" indent="0" algn="ctr" defTabSz="914400" rtl="0" eaLnBrk="1" fontAlgn="auto" latinLnBrk="0" hangingPunct="1">
              <a:lnSpc>
                <a:spcPct val="100000"/>
              </a:lnSpc>
              <a:spcBef>
                <a:spcPts val="0"/>
              </a:spcBef>
              <a:spcAft>
                <a:spcPts val="0"/>
              </a:spcAft>
              <a:buClr>
                <a:prstClr val="black"/>
              </a:buClr>
              <a:buSzPts val="3000"/>
              <a:buFontTx/>
              <a:buNone/>
              <a:tabLst/>
              <a:defRPr/>
            </a:pPr>
            <a:r>
              <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rPr>
              <a:t>Methodsforchange.org</a:t>
            </a:r>
          </a:p>
          <a:p>
            <a:pPr marL="38100" marR="0" lvl="0" indent="0" algn="ctr" defTabSz="914400" rtl="0" eaLnBrk="1" fontAlgn="auto" latinLnBrk="0" hangingPunct="1">
              <a:lnSpc>
                <a:spcPct val="100000"/>
              </a:lnSpc>
              <a:spcBef>
                <a:spcPts val="0"/>
              </a:spcBef>
              <a:spcAft>
                <a:spcPts val="0"/>
              </a:spcAft>
              <a:buClr>
                <a:prstClr val="black"/>
              </a:buClr>
              <a:buSzPts val="3000"/>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descr="A screenshot of a video game&#10;&#10;Description automatically generated with low confidence">
            <a:extLst>
              <a:ext uri="{FF2B5EF4-FFF2-40B4-BE49-F238E27FC236}">
                <a16:creationId xmlns:a16="http://schemas.microsoft.com/office/drawing/2014/main" id="{0B086753-2A75-4434-BDA6-2D3AF328CF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56947" y="4804906"/>
            <a:ext cx="3076440" cy="715273"/>
          </a:xfrm>
          <a:prstGeom prst="rect">
            <a:avLst/>
          </a:prstGeom>
          <a:ln>
            <a:noFill/>
          </a:ln>
        </p:spPr>
      </p:pic>
    </p:spTree>
    <p:extLst>
      <p:ext uri="{BB962C8B-B14F-4D97-AF65-F5344CB8AC3E}">
        <p14:creationId xmlns:p14="http://schemas.microsoft.com/office/powerpoint/2010/main" val="2649773402"/>
      </p:ext>
    </p:extLst>
  </p:cSld>
  <p:clrMapOvr>
    <a:masterClrMapping/>
  </p:clrMapOvr>
  <mc:AlternateContent xmlns:mc="http://schemas.openxmlformats.org/markup-compatibility/2006" xmlns:p14="http://schemas.microsoft.com/office/powerpoint/2010/main">
    <mc:Choice Requires="p14">
      <p:transition spd="slow" p14:dur="2000" advTm="20391"/>
    </mc:Choice>
    <mc:Fallback xmlns="">
      <p:transition spd="slow" advTm="20391"/>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p:cNvGraphicFramePr>
            <a:graphicFrameLocks noGrp="1"/>
          </p:cNvGraphicFramePr>
          <p:nvPr>
            <p:extLst/>
          </p:nvPr>
        </p:nvGraphicFramePr>
        <p:xfrm>
          <a:off x="1562734" y="1653540"/>
          <a:ext cx="8952864" cy="4671060"/>
        </p:xfrm>
        <a:graphic>
          <a:graphicData uri="http://schemas.openxmlformats.org/drawingml/2006/table">
            <a:tbl>
              <a:tblPr/>
              <a:tblGrid>
                <a:gridCol w="1760459">
                  <a:extLst>
                    <a:ext uri="{9D8B030D-6E8A-4147-A177-3AD203B41FA5}">
                      <a16:colId xmlns:a16="http://schemas.microsoft.com/office/drawing/2014/main" val="20000"/>
                    </a:ext>
                  </a:extLst>
                </a:gridCol>
                <a:gridCol w="741246">
                  <a:extLst>
                    <a:ext uri="{9D8B030D-6E8A-4147-A177-3AD203B41FA5}">
                      <a16:colId xmlns:a16="http://schemas.microsoft.com/office/drawing/2014/main" val="20001"/>
                    </a:ext>
                  </a:extLst>
                </a:gridCol>
                <a:gridCol w="741246">
                  <a:extLst>
                    <a:ext uri="{9D8B030D-6E8A-4147-A177-3AD203B41FA5}">
                      <a16:colId xmlns:a16="http://schemas.microsoft.com/office/drawing/2014/main" val="20002"/>
                    </a:ext>
                  </a:extLst>
                </a:gridCol>
                <a:gridCol w="729665">
                  <a:extLst>
                    <a:ext uri="{9D8B030D-6E8A-4147-A177-3AD203B41FA5}">
                      <a16:colId xmlns:a16="http://schemas.microsoft.com/office/drawing/2014/main" val="20003"/>
                    </a:ext>
                  </a:extLst>
                </a:gridCol>
                <a:gridCol w="845484">
                  <a:extLst>
                    <a:ext uri="{9D8B030D-6E8A-4147-A177-3AD203B41FA5}">
                      <a16:colId xmlns:a16="http://schemas.microsoft.com/office/drawing/2014/main" val="20004"/>
                    </a:ext>
                  </a:extLst>
                </a:gridCol>
                <a:gridCol w="914975">
                  <a:extLst>
                    <a:ext uri="{9D8B030D-6E8A-4147-A177-3AD203B41FA5}">
                      <a16:colId xmlns:a16="http://schemas.microsoft.com/office/drawing/2014/main" val="20005"/>
                    </a:ext>
                  </a:extLst>
                </a:gridCol>
                <a:gridCol w="741246">
                  <a:extLst>
                    <a:ext uri="{9D8B030D-6E8A-4147-A177-3AD203B41FA5}">
                      <a16:colId xmlns:a16="http://schemas.microsoft.com/office/drawing/2014/main" val="20006"/>
                    </a:ext>
                  </a:extLst>
                </a:gridCol>
                <a:gridCol w="1227689">
                  <a:extLst>
                    <a:ext uri="{9D8B030D-6E8A-4147-A177-3AD203B41FA5}">
                      <a16:colId xmlns:a16="http://schemas.microsoft.com/office/drawing/2014/main" val="20007"/>
                    </a:ext>
                  </a:extLst>
                </a:gridCol>
                <a:gridCol w="1250854">
                  <a:extLst>
                    <a:ext uri="{9D8B030D-6E8A-4147-A177-3AD203B41FA5}">
                      <a16:colId xmlns:a16="http://schemas.microsoft.com/office/drawing/2014/main" val="20008"/>
                    </a:ext>
                  </a:extLst>
                </a:gridCol>
              </a:tblGrid>
              <a:tr h="190500">
                <a:tc rowSpan="2">
                  <a:txBody>
                    <a:bodyPr/>
                    <a:lstStyle/>
                    <a:p>
                      <a:pPr algn="l" fontAlgn="b"/>
                      <a:r>
                        <a:rPr lang="en-GB" sz="1400" b="0" i="0" u="none" strike="noStrike" dirty="0">
                          <a:solidFill>
                            <a:srgbClr val="000000"/>
                          </a:solidFill>
                          <a:effectLst/>
                          <a:latin typeface="Arial"/>
                        </a:rPr>
                        <a:t>Discipline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8">
                  <a:txBody>
                    <a:bodyPr/>
                    <a:lstStyle/>
                    <a:p>
                      <a:pPr algn="ctr" fontAlgn="b"/>
                      <a:r>
                        <a:rPr lang="en-GB" sz="1400" b="0" i="0" u="none" strike="noStrike">
                          <a:solidFill>
                            <a:srgbClr val="FFFFFF"/>
                          </a:solidFill>
                          <a:effectLst/>
                          <a:latin typeface="Arial"/>
                        </a:rPr>
                        <a:t>Impact Type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97D"/>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190500">
                <a:tc vMerge="1">
                  <a:txBody>
                    <a:bodyPr/>
                    <a:lstStyle/>
                    <a:p>
                      <a:endParaRPr lang="en-GB"/>
                    </a:p>
                  </a:txBody>
                  <a:tcPr/>
                </a:tc>
                <a:tc>
                  <a:txBody>
                    <a:bodyPr/>
                    <a:lstStyle/>
                    <a:p>
                      <a:pPr algn="l" fontAlgn="b"/>
                      <a:r>
                        <a:rPr lang="en-GB" sz="1400" b="0" i="0" u="none" strike="noStrike">
                          <a:solidFill>
                            <a:srgbClr val="FFFFFF"/>
                          </a:solidFill>
                          <a:effectLst/>
                          <a:latin typeface="Arial"/>
                        </a:rPr>
                        <a:t>Political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97D"/>
                    </a:solidFill>
                  </a:tcPr>
                </a:tc>
                <a:tc>
                  <a:txBody>
                    <a:bodyPr/>
                    <a:lstStyle/>
                    <a:p>
                      <a:pPr algn="l" fontAlgn="b"/>
                      <a:r>
                        <a:rPr lang="en-GB" sz="1400" b="0" i="0" u="none" strike="noStrike">
                          <a:solidFill>
                            <a:srgbClr val="FFFFFF"/>
                          </a:solidFill>
                          <a:effectLst/>
                          <a:latin typeface="Arial"/>
                        </a:rPr>
                        <a:t>Legal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97D"/>
                    </a:solidFill>
                  </a:tcPr>
                </a:tc>
                <a:tc>
                  <a:txBody>
                    <a:bodyPr/>
                    <a:lstStyle/>
                    <a:p>
                      <a:pPr algn="l" fontAlgn="b"/>
                      <a:r>
                        <a:rPr lang="en-GB" sz="1400" b="0" i="0" u="none" strike="noStrike">
                          <a:solidFill>
                            <a:srgbClr val="FFFFFF"/>
                          </a:solidFill>
                          <a:effectLst/>
                          <a:latin typeface="Arial"/>
                        </a:rPr>
                        <a:t>Cultural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97D"/>
                    </a:solidFill>
                  </a:tcPr>
                </a:tc>
                <a:tc>
                  <a:txBody>
                    <a:bodyPr/>
                    <a:lstStyle/>
                    <a:p>
                      <a:pPr algn="l" fontAlgn="b"/>
                      <a:r>
                        <a:rPr lang="en-GB" sz="1400" b="0" i="0" u="none" strike="noStrike">
                          <a:solidFill>
                            <a:srgbClr val="FFFFFF"/>
                          </a:solidFill>
                          <a:effectLst/>
                          <a:latin typeface="Arial"/>
                        </a:rPr>
                        <a:t>Societal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97D"/>
                    </a:solidFill>
                  </a:tcPr>
                </a:tc>
                <a:tc>
                  <a:txBody>
                    <a:bodyPr/>
                    <a:lstStyle/>
                    <a:p>
                      <a:pPr algn="l" fontAlgn="b"/>
                      <a:r>
                        <a:rPr lang="en-GB" sz="1400" b="0" i="0" u="none" strike="noStrike">
                          <a:solidFill>
                            <a:srgbClr val="FFFFFF"/>
                          </a:solidFill>
                          <a:effectLst/>
                          <a:latin typeface="Arial"/>
                        </a:rPr>
                        <a:t>Economic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97D"/>
                    </a:solidFill>
                  </a:tcPr>
                </a:tc>
                <a:tc>
                  <a:txBody>
                    <a:bodyPr/>
                    <a:lstStyle/>
                    <a:p>
                      <a:pPr algn="l" fontAlgn="b"/>
                      <a:r>
                        <a:rPr lang="en-GB" sz="1400" b="0" i="0" u="none" strike="noStrike">
                          <a:solidFill>
                            <a:srgbClr val="FFFFFF"/>
                          </a:solidFill>
                          <a:effectLst/>
                          <a:latin typeface="Arial"/>
                        </a:rPr>
                        <a:t>Health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97D"/>
                    </a:solidFill>
                  </a:tcPr>
                </a:tc>
                <a:tc>
                  <a:txBody>
                    <a:bodyPr/>
                    <a:lstStyle/>
                    <a:p>
                      <a:pPr algn="l" fontAlgn="b"/>
                      <a:r>
                        <a:rPr lang="en-GB" sz="1400" b="0" i="0" u="none" strike="noStrike">
                          <a:solidFill>
                            <a:srgbClr val="FFFFFF"/>
                          </a:solidFill>
                          <a:effectLst/>
                          <a:latin typeface="Arial"/>
                        </a:rPr>
                        <a:t>Technological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97D"/>
                    </a:solidFill>
                  </a:tcPr>
                </a:tc>
                <a:tc>
                  <a:txBody>
                    <a:bodyPr/>
                    <a:lstStyle/>
                    <a:p>
                      <a:pPr algn="l" fontAlgn="b"/>
                      <a:r>
                        <a:rPr lang="en-GB" sz="1400" b="0" i="0" u="none" strike="noStrike">
                          <a:solidFill>
                            <a:srgbClr val="FFFFFF"/>
                          </a:solidFill>
                          <a:effectLst/>
                          <a:latin typeface="Arial"/>
                        </a:rPr>
                        <a:t>Environmental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97D"/>
                    </a:solidFill>
                  </a:tcPr>
                </a:tc>
                <a:extLst>
                  <a:ext uri="{0D108BD9-81ED-4DB2-BD59-A6C34878D82A}">
                    <a16:rowId xmlns:a16="http://schemas.microsoft.com/office/drawing/2014/main" val="10001"/>
                  </a:ext>
                </a:extLst>
              </a:tr>
              <a:tr h="190500">
                <a:tc>
                  <a:txBody>
                    <a:bodyPr/>
                    <a:lstStyle/>
                    <a:p>
                      <a:pPr algn="l" fontAlgn="b"/>
                      <a:r>
                        <a:rPr lang="en-GB" sz="1400" b="0" i="0" u="none" strike="noStrike">
                          <a:solidFill>
                            <a:srgbClr val="FFFFFF"/>
                          </a:solidFill>
                          <a:effectLst/>
                          <a:latin typeface="Arial"/>
                        </a:rPr>
                        <a:t>Mathematics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97D"/>
                    </a:solidFill>
                  </a:tcPr>
                </a:tc>
                <a:tc>
                  <a:txBody>
                    <a:bodyPr/>
                    <a:lstStyle/>
                    <a:p>
                      <a:pPr algn="r" fontAlgn="b"/>
                      <a:r>
                        <a:rPr lang="en-GB" sz="1400" b="0" i="0" u="none" strike="noStrike">
                          <a:solidFill>
                            <a:srgbClr val="000000"/>
                          </a:solidFill>
                          <a:effectLst/>
                          <a:latin typeface="Arial"/>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E984"/>
                    </a:solidFill>
                  </a:tcPr>
                </a:tc>
                <a:tc>
                  <a:txBody>
                    <a:bodyPr/>
                    <a:lstStyle/>
                    <a:p>
                      <a:pPr algn="r" fontAlgn="b"/>
                      <a:r>
                        <a:rPr lang="en-GB" sz="1400" b="0" i="0" u="none" strike="noStrike">
                          <a:solidFill>
                            <a:srgbClr val="000000"/>
                          </a:solidFill>
                          <a:effectLst/>
                          <a:latin typeface="Arial"/>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GB" sz="1400" b="0" i="0" u="none" strike="noStrike">
                          <a:solidFill>
                            <a:srgbClr val="000000"/>
                          </a:solidFill>
                          <a:effectLst/>
                          <a:latin typeface="Arial"/>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GB" sz="1400" b="0" i="0" u="none" strike="noStrike">
                          <a:solidFill>
                            <a:srgbClr val="000000"/>
                          </a:solidFill>
                          <a:effectLst/>
                          <a:latin typeface="Arial"/>
                        </a:rPr>
                        <a:t>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GB" sz="1400" b="0" i="0" u="none" strike="noStrike">
                          <a:solidFill>
                            <a:srgbClr val="000000"/>
                          </a:solidFill>
                          <a:effectLst/>
                          <a:latin typeface="Arial"/>
                        </a:rPr>
                        <a:t>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182"/>
                    </a:solidFill>
                  </a:tcPr>
                </a:tc>
                <a:tc>
                  <a:txBody>
                    <a:bodyPr/>
                    <a:lstStyle/>
                    <a:p>
                      <a:pPr algn="r" fontAlgn="b"/>
                      <a:r>
                        <a:rPr lang="en-GB" sz="1400" b="0" i="0" u="none" strike="noStrike">
                          <a:solidFill>
                            <a:srgbClr val="000000"/>
                          </a:solidFill>
                          <a:effectLst/>
                          <a:latin typeface="Arial"/>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B84"/>
                    </a:solidFill>
                  </a:tcPr>
                </a:tc>
                <a:tc>
                  <a:txBody>
                    <a:bodyPr/>
                    <a:lstStyle/>
                    <a:p>
                      <a:pPr algn="r" fontAlgn="b"/>
                      <a:r>
                        <a:rPr lang="en-GB" sz="1400" b="0" i="0" u="none" strike="noStrike">
                          <a:solidFill>
                            <a:srgbClr val="000000"/>
                          </a:solidFill>
                          <a:effectLst/>
                          <a:latin typeface="Arial"/>
                        </a:rPr>
                        <a:t>211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DB81"/>
                    </a:solidFill>
                  </a:tcPr>
                </a:tc>
                <a:tc>
                  <a:txBody>
                    <a:bodyPr/>
                    <a:lstStyle/>
                    <a:p>
                      <a:pPr algn="r" fontAlgn="b"/>
                      <a:r>
                        <a:rPr lang="en-GB" sz="1400" b="0" i="0" u="none" strike="noStrike">
                          <a:solidFill>
                            <a:srgbClr val="000000"/>
                          </a:solidFill>
                          <a:effectLst/>
                          <a:latin typeface="Arial"/>
                        </a:rPr>
                        <a:t>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extLst>
                  <a:ext uri="{0D108BD9-81ED-4DB2-BD59-A6C34878D82A}">
                    <a16:rowId xmlns:a16="http://schemas.microsoft.com/office/drawing/2014/main" val="10002"/>
                  </a:ext>
                </a:extLst>
              </a:tr>
              <a:tr h="190500">
                <a:tc>
                  <a:txBody>
                    <a:bodyPr/>
                    <a:lstStyle/>
                    <a:p>
                      <a:pPr algn="l" fontAlgn="b"/>
                      <a:r>
                        <a:rPr lang="en-GB" sz="1400" b="0" i="0" u="none" strike="noStrike">
                          <a:solidFill>
                            <a:srgbClr val="FFFFFF"/>
                          </a:solidFill>
                          <a:effectLst/>
                          <a:latin typeface="Arial"/>
                        </a:rPr>
                        <a:t>Physics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97D"/>
                    </a:solidFill>
                  </a:tcPr>
                </a:tc>
                <a:tc>
                  <a:txBody>
                    <a:bodyPr/>
                    <a:lstStyle/>
                    <a:p>
                      <a:pPr algn="r" fontAlgn="b"/>
                      <a:r>
                        <a:rPr lang="en-GB" sz="1400" b="0" i="0" u="none" strike="noStrike">
                          <a:solidFill>
                            <a:srgbClr val="000000"/>
                          </a:solidFill>
                          <a:effectLst/>
                          <a:latin typeface="Arial"/>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072"/>
                    </a:solidFill>
                  </a:tcPr>
                </a:tc>
                <a:tc>
                  <a:txBody>
                    <a:bodyPr/>
                    <a:lstStyle/>
                    <a:p>
                      <a:pPr algn="r" fontAlgn="b"/>
                      <a:r>
                        <a:rPr lang="en-GB" sz="1400" b="0" i="0" u="none" strike="noStrike">
                          <a:solidFill>
                            <a:srgbClr val="000000"/>
                          </a:solidFill>
                          <a:effectLst/>
                          <a:latin typeface="Arial"/>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r" fontAlgn="b"/>
                      <a:r>
                        <a:rPr lang="en-GB" sz="1400" b="0" i="0" u="none" strike="noStrike">
                          <a:solidFill>
                            <a:srgbClr val="000000"/>
                          </a:solidFill>
                          <a:effectLst/>
                          <a:latin typeface="Arial"/>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A7D"/>
                    </a:solidFill>
                  </a:tcPr>
                </a:tc>
                <a:tc>
                  <a:txBody>
                    <a:bodyPr/>
                    <a:lstStyle/>
                    <a:p>
                      <a:pPr algn="r" fontAlgn="b"/>
                      <a:r>
                        <a:rPr lang="en-GB" sz="1400" b="0" i="0" u="none" strike="noStrike">
                          <a:solidFill>
                            <a:srgbClr val="000000"/>
                          </a:solidFill>
                          <a:effectLst/>
                          <a:latin typeface="Arial"/>
                        </a:rPr>
                        <a:t>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GB" sz="1400" b="0" i="0" u="none" strike="noStrike">
                          <a:solidFill>
                            <a:srgbClr val="000000"/>
                          </a:solidFill>
                          <a:effectLst/>
                          <a:latin typeface="Arial"/>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874"/>
                    </a:solidFill>
                  </a:tcPr>
                </a:tc>
                <a:tc>
                  <a:txBody>
                    <a:bodyPr/>
                    <a:lstStyle/>
                    <a:p>
                      <a:pPr algn="r" fontAlgn="b"/>
                      <a:r>
                        <a:rPr lang="en-GB" sz="1400" b="0" i="0" u="none" strike="noStrike">
                          <a:solidFill>
                            <a:srgbClr val="000000"/>
                          </a:solidFill>
                          <a:effectLst/>
                          <a:latin typeface="Arial"/>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GB" sz="1400" b="0" i="0" u="none" strike="noStrike">
                          <a:solidFill>
                            <a:srgbClr val="000000"/>
                          </a:solidFill>
                          <a:effectLst/>
                          <a:latin typeface="Arial"/>
                        </a:rPr>
                        <a:t>176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DE82"/>
                    </a:solidFill>
                  </a:tcPr>
                </a:tc>
                <a:tc>
                  <a:txBody>
                    <a:bodyPr/>
                    <a:lstStyle/>
                    <a:p>
                      <a:pPr algn="r" fontAlgn="b"/>
                      <a:r>
                        <a:rPr lang="en-GB" sz="1400" b="0" i="0" u="none" strike="noStrike">
                          <a:solidFill>
                            <a:srgbClr val="000000"/>
                          </a:solidFill>
                          <a:effectLst/>
                          <a:latin typeface="Arial"/>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726C"/>
                    </a:solidFill>
                  </a:tcPr>
                </a:tc>
                <a:extLst>
                  <a:ext uri="{0D108BD9-81ED-4DB2-BD59-A6C34878D82A}">
                    <a16:rowId xmlns:a16="http://schemas.microsoft.com/office/drawing/2014/main" val="10003"/>
                  </a:ext>
                </a:extLst>
              </a:tr>
              <a:tr h="190500">
                <a:tc>
                  <a:txBody>
                    <a:bodyPr/>
                    <a:lstStyle/>
                    <a:p>
                      <a:pPr algn="l" fontAlgn="b"/>
                      <a:r>
                        <a:rPr lang="en-GB" sz="1400" b="0" i="0" u="none" strike="noStrike">
                          <a:solidFill>
                            <a:srgbClr val="FFFFFF"/>
                          </a:solidFill>
                          <a:effectLst/>
                          <a:latin typeface="Arial"/>
                        </a:rPr>
                        <a:t>Chemistry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97D"/>
                    </a:solidFill>
                  </a:tcPr>
                </a:tc>
                <a:tc>
                  <a:txBody>
                    <a:bodyPr/>
                    <a:lstStyle/>
                    <a:p>
                      <a:pPr algn="r" fontAlgn="b"/>
                      <a:r>
                        <a:rPr lang="en-GB" sz="1400" b="0" i="0" u="none" strike="noStrike">
                          <a:solidFill>
                            <a:srgbClr val="000000"/>
                          </a:solidFill>
                          <a:effectLst/>
                          <a:latin typeface="Arial"/>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C47C"/>
                    </a:solidFill>
                  </a:tcPr>
                </a:tc>
                <a:tc>
                  <a:txBody>
                    <a:bodyPr/>
                    <a:lstStyle/>
                    <a:p>
                      <a:pPr algn="r" fontAlgn="b"/>
                      <a:r>
                        <a:rPr lang="en-GB" sz="1400" b="0" i="0" u="none" strike="noStrike">
                          <a:solidFill>
                            <a:srgbClr val="000000"/>
                          </a:solidFill>
                          <a:effectLst/>
                          <a:latin typeface="Arial"/>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GB" sz="1400" b="0" i="0" u="none" strike="noStrike">
                          <a:solidFill>
                            <a:srgbClr val="000000"/>
                          </a:solidFill>
                          <a:effectLst/>
                          <a:latin typeface="Arial"/>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A7D"/>
                    </a:solidFill>
                  </a:tcPr>
                </a:tc>
                <a:tc>
                  <a:txBody>
                    <a:bodyPr/>
                    <a:lstStyle/>
                    <a:p>
                      <a:pPr algn="r" fontAlgn="b"/>
                      <a:r>
                        <a:rPr lang="en-GB" sz="1400" b="0" i="0" u="none" strike="noStrike">
                          <a:solidFill>
                            <a:srgbClr val="000000"/>
                          </a:solidFill>
                          <a:effectLst/>
                          <a:latin typeface="Arial"/>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172"/>
                    </a:solidFill>
                  </a:tcPr>
                </a:tc>
                <a:tc>
                  <a:txBody>
                    <a:bodyPr/>
                    <a:lstStyle/>
                    <a:p>
                      <a:pPr algn="r" fontAlgn="b"/>
                      <a:r>
                        <a:rPr lang="en-GB" sz="1400" b="0" i="0" u="none" strike="noStrike">
                          <a:solidFill>
                            <a:srgbClr val="000000"/>
                          </a:solidFill>
                          <a:effectLst/>
                          <a:latin typeface="Arial"/>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GB" sz="1400" b="0" i="0" u="none" strike="noStrike">
                          <a:solidFill>
                            <a:srgbClr val="000000"/>
                          </a:solidFill>
                          <a:effectLst/>
                          <a:latin typeface="Arial"/>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473"/>
                    </a:solidFill>
                  </a:tcPr>
                </a:tc>
                <a:tc>
                  <a:txBody>
                    <a:bodyPr/>
                    <a:lstStyle/>
                    <a:p>
                      <a:pPr algn="r" fontAlgn="b"/>
                      <a:r>
                        <a:rPr lang="en-GB" sz="1400" b="0" i="0" u="none" strike="noStrike">
                          <a:solidFill>
                            <a:srgbClr val="000000"/>
                          </a:solidFill>
                          <a:effectLst/>
                          <a:latin typeface="Arial"/>
                        </a:rPr>
                        <a:t>271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D580"/>
                    </a:solidFill>
                  </a:tcPr>
                </a:tc>
                <a:tc>
                  <a:txBody>
                    <a:bodyPr/>
                    <a:lstStyle/>
                    <a:p>
                      <a:pPr algn="r" fontAlgn="b"/>
                      <a:r>
                        <a:rPr lang="en-GB" sz="1400" b="0" i="0" u="none" strike="noStrike">
                          <a:solidFill>
                            <a:srgbClr val="000000"/>
                          </a:solidFill>
                          <a:effectLst/>
                          <a:latin typeface="Arial"/>
                        </a:rPr>
                        <a:t>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679"/>
                    </a:solidFill>
                  </a:tcPr>
                </a:tc>
                <a:extLst>
                  <a:ext uri="{0D108BD9-81ED-4DB2-BD59-A6C34878D82A}">
                    <a16:rowId xmlns:a16="http://schemas.microsoft.com/office/drawing/2014/main" val="10004"/>
                  </a:ext>
                </a:extLst>
              </a:tr>
              <a:tr h="190500">
                <a:tc>
                  <a:txBody>
                    <a:bodyPr/>
                    <a:lstStyle/>
                    <a:p>
                      <a:pPr algn="l" fontAlgn="b"/>
                      <a:r>
                        <a:rPr lang="en-GB" sz="1400" b="0" i="0" u="none" strike="noStrike">
                          <a:solidFill>
                            <a:srgbClr val="FFFFFF"/>
                          </a:solidFill>
                          <a:effectLst/>
                          <a:latin typeface="Arial"/>
                        </a:rPr>
                        <a:t>ICT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97D"/>
                    </a:solidFill>
                  </a:tcPr>
                </a:tc>
                <a:tc>
                  <a:txBody>
                    <a:bodyPr/>
                    <a:lstStyle/>
                    <a:p>
                      <a:pPr algn="r" fontAlgn="b"/>
                      <a:r>
                        <a:rPr lang="en-GB" sz="1400" b="0" i="0" u="none" strike="noStrike">
                          <a:solidFill>
                            <a:srgbClr val="000000"/>
                          </a:solidFill>
                          <a:effectLst/>
                          <a:latin typeface="Arial"/>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A84"/>
                    </a:solidFill>
                  </a:tcPr>
                </a:tc>
                <a:tc>
                  <a:txBody>
                    <a:bodyPr/>
                    <a:lstStyle/>
                    <a:p>
                      <a:pPr algn="r" fontAlgn="b"/>
                      <a:r>
                        <a:rPr lang="en-GB" sz="1400" b="0" i="0" u="none" strike="noStrike">
                          <a:solidFill>
                            <a:srgbClr val="000000"/>
                          </a:solidFill>
                          <a:effectLst/>
                          <a:latin typeface="Arial"/>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E984"/>
                    </a:solidFill>
                  </a:tcPr>
                </a:tc>
                <a:tc>
                  <a:txBody>
                    <a:bodyPr/>
                    <a:lstStyle/>
                    <a:p>
                      <a:pPr algn="r" fontAlgn="b"/>
                      <a:r>
                        <a:rPr lang="en-GB" sz="1400" b="0" i="0" u="none" strike="noStrike">
                          <a:solidFill>
                            <a:srgbClr val="000000"/>
                          </a:solidFill>
                          <a:effectLst/>
                          <a:latin typeface="Arial"/>
                        </a:rPr>
                        <a:t>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DB81"/>
                    </a:solidFill>
                  </a:tcPr>
                </a:tc>
                <a:tc>
                  <a:txBody>
                    <a:bodyPr/>
                    <a:lstStyle/>
                    <a:p>
                      <a:pPr algn="r" fontAlgn="b"/>
                      <a:r>
                        <a:rPr lang="en-GB" sz="1400" b="0" i="0" u="none" strike="noStrike">
                          <a:solidFill>
                            <a:srgbClr val="000000"/>
                          </a:solidFill>
                          <a:effectLst/>
                          <a:latin typeface="Arial"/>
                        </a:rPr>
                        <a:t>106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784"/>
                    </a:solidFill>
                  </a:tcPr>
                </a:tc>
                <a:tc>
                  <a:txBody>
                    <a:bodyPr/>
                    <a:lstStyle/>
                    <a:p>
                      <a:pPr algn="r" fontAlgn="b"/>
                      <a:r>
                        <a:rPr lang="en-GB" sz="1400" b="0" i="0" u="none" strike="noStrike">
                          <a:solidFill>
                            <a:srgbClr val="000000"/>
                          </a:solidFill>
                          <a:effectLst/>
                          <a:latin typeface="Arial"/>
                        </a:rPr>
                        <a:t>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182"/>
                    </a:solidFill>
                  </a:tcPr>
                </a:tc>
                <a:tc>
                  <a:txBody>
                    <a:bodyPr/>
                    <a:lstStyle/>
                    <a:p>
                      <a:pPr algn="r" fontAlgn="b"/>
                      <a:r>
                        <a:rPr lang="en-GB" sz="1400" b="0" i="0" u="none" strike="noStrike">
                          <a:solidFill>
                            <a:srgbClr val="000000"/>
                          </a:solidFill>
                          <a:effectLst/>
                          <a:latin typeface="Arial"/>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GB" sz="1400" b="0" i="0" u="none" strike="noStrike">
                          <a:solidFill>
                            <a:srgbClr val="000000"/>
                          </a:solidFill>
                          <a:effectLst/>
                          <a:latin typeface="Arial"/>
                        </a:rPr>
                        <a:t>363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CB7E"/>
                    </a:solidFill>
                  </a:tcPr>
                </a:tc>
                <a:tc>
                  <a:txBody>
                    <a:bodyPr/>
                    <a:lstStyle/>
                    <a:p>
                      <a:pPr algn="r" fontAlgn="b"/>
                      <a:r>
                        <a:rPr lang="en-GB" sz="1400" b="0" i="0" u="none" strike="noStrike">
                          <a:solidFill>
                            <a:srgbClr val="000000"/>
                          </a:solidFill>
                          <a:effectLst/>
                          <a:latin typeface="Arial"/>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770"/>
                    </a:solidFill>
                  </a:tcPr>
                </a:tc>
                <a:extLst>
                  <a:ext uri="{0D108BD9-81ED-4DB2-BD59-A6C34878D82A}">
                    <a16:rowId xmlns:a16="http://schemas.microsoft.com/office/drawing/2014/main" val="10005"/>
                  </a:ext>
                </a:extLst>
              </a:tr>
              <a:tr h="190500">
                <a:tc>
                  <a:txBody>
                    <a:bodyPr/>
                    <a:lstStyle/>
                    <a:p>
                      <a:pPr algn="l" fontAlgn="b"/>
                      <a:r>
                        <a:rPr lang="en-GB" sz="1400" b="0" i="0" u="none" strike="noStrike">
                          <a:solidFill>
                            <a:srgbClr val="FFFFFF"/>
                          </a:solidFill>
                          <a:effectLst/>
                          <a:latin typeface="Arial"/>
                        </a:rPr>
                        <a:t>Technology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97D"/>
                    </a:solidFill>
                  </a:tcPr>
                </a:tc>
                <a:tc>
                  <a:txBody>
                    <a:bodyPr/>
                    <a:lstStyle/>
                    <a:p>
                      <a:pPr algn="r" fontAlgn="b"/>
                      <a:r>
                        <a:rPr lang="en-GB" sz="1400" b="0" i="0" u="none" strike="noStrike">
                          <a:solidFill>
                            <a:srgbClr val="000000"/>
                          </a:solidFill>
                          <a:effectLst/>
                          <a:latin typeface="Arial"/>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r" fontAlgn="b"/>
                      <a:r>
                        <a:rPr lang="en-GB" sz="1400" b="0" i="0" u="none" strike="noStrike">
                          <a:solidFill>
                            <a:srgbClr val="000000"/>
                          </a:solidFill>
                          <a:effectLst/>
                          <a:latin typeface="Arial"/>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GB" sz="1400" b="0" i="0" u="none" strike="noStrike">
                          <a:solidFill>
                            <a:srgbClr val="000000"/>
                          </a:solidFill>
                          <a:effectLst/>
                          <a:latin typeface="Arial"/>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r" fontAlgn="b"/>
                      <a:r>
                        <a:rPr lang="en-GB" sz="1400" b="0" i="0" u="none" strike="noStrike">
                          <a:solidFill>
                            <a:srgbClr val="000000"/>
                          </a:solidFill>
                          <a:effectLst/>
                          <a:latin typeface="Arial"/>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746D"/>
                    </a:solidFill>
                  </a:tcPr>
                </a:tc>
                <a:tc>
                  <a:txBody>
                    <a:bodyPr/>
                    <a:lstStyle/>
                    <a:p>
                      <a:pPr algn="r" fontAlgn="b"/>
                      <a:r>
                        <a:rPr lang="en-GB" sz="1400" b="0" i="0" u="none" strike="noStrike">
                          <a:solidFill>
                            <a:srgbClr val="000000"/>
                          </a:solidFill>
                          <a:effectLst/>
                          <a:latin typeface="Arial"/>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GB" sz="1400" b="0" i="0" u="none" strike="noStrike">
                          <a:solidFill>
                            <a:srgbClr val="000000"/>
                          </a:solidFill>
                          <a:effectLst/>
                          <a:latin typeface="Arial"/>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GB" sz="1400" b="0" i="0" u="none" strike="noStrike">
                          <a:solidFill>
                            <a:srgbClr val="000000"/>
                          </a:solidFill>
                          <a:effectLst/>
                          <a:latin typeface="Arial"/>
                        </a:rPr>
                        <a:t>124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E483"/>
                    </a:solidFill>
                  </a:tcPr>
                </a:tc>
                <a:tc>
                  <a:txBody>
                    <a:bodyPr/>
                    <a:lstStyle/>
                    <a:p>
                      <a:pPr algn="r" fontAlgn="b"/>
                      <a:r>
                        <a:rPr lang="en-GB" sz="1400" b="0" i="0" u="none" strike="noStrike">
                          <a:solidFill>
                            <a:srgbClr val="000000"/>
                          </a:solidFill>
                          <a:effectLst/>
                          <a:latin typeface="Arial"/>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C6B"/>
                    </a:solidFill>
                  </a:tcPr>
                </a:tc>
                <a:extLst>
                  <a:ext uri="{0D108BD9-81ED-4DB2-BD59-A6C34878D82A}">
                    <a16:rowId xmlns:a16="http://schemas.microsoft.com/office/drawing/2014/main" val="10006"/>
                  </a:ext>
                </a:extLst>
              </a:tr>
              <a:tr h="190500">
                <a:tc>
                  <a:txBody>
                    <a:bodyPr/>
                    <a:lstStyle/>
                    <a:p>
                      <a:pPr algn="l" fontAlgn="b"/>
                      <a:r>
                        <a:rPr lang="en-GB" sz="1400" b="0" i="0" u="none" strike="noStrike">
                          <a:solidFill>
                            <a:srgbClr val="FFFFFF"/>
                          </a:solidFill>
                          <a:effectLst/>
                          <a:latin typeface="Arial"/>
                        </a:rPr>
                        <a:t>Engineering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97D"/>
                    </a:solidFill>
                  </a:tcPr>
                </a:tc>
                <a:tc>
                  <a:txBody>
                    <a:bodyPr/>
                    <a:lstStyle/>
                    <a:p>
                      <a:pPr algn="r" fontAlgn="b"/>
                      <a:r>
                        <a:rPr lang="en-GB" sz="1400" b="0" i="0" u="none" strike="noStrike">
                          <a:solidFill>
                            <a:srgbClr val="000000"/>
                          </a:solidFill>
                          <a:effectLst/>
                          <a:latin typeface="Arial"/>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E884"/>
                    </a:solidFill>
                  </a:tcPr>
                </a:tc>
                <a:tc>
                  <a:txBody>
                    <a:bodyPr/>
                    <a:lstStyle/>
                    <a:p>
                      <a:pPr algn="r" fontAlgn="b"/>
                      <a:r>
                        <a:rPr lang="en-GB" sz="1400" b="0" i="0" u="none" strike="noStrike">
                          <a:solidFill>
                            <a:srgbClr val="000000"/>
                          </a:solidFill>
                          <a:effectLst/>
                          <a:latin typeface="Arial"/>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r" fontAlgn="b"/>
                      <a:r>
                        <a:rPr lang="en-GB" sz="1400" b="0" i="0" u="none" strike="noStrike">
                          <a:solidFill>
                            <a:srgbClr val="000000"/>
                          </a:solidFill>
                          <a:effectLst/>
                          <a:latin typeface="Arial"/>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A84"/>
                    </a:solidFill>
                  </a:tcPr>
                </a:tc>
                <a:tc>
                  <a:txBody>
                    <a:bodyPr/>
                    <a:lstStyle/>
                    <a:p>
                      <a:pPr algn="r" fontAlgn="b"/>
                      <a:r>
                        <a:rPr lang="en-GB" sz="1400" b="0" i="0" u="none" strike="noStrike">
                          <a:solidFill>
                            <a:srgbClr val="000000"/>
                          </a:solidFill>
                          <a:effectLst/>
                          <a:latin typeface="Arial"/>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D75"/>
                    </a:solidFill>
                  </a:tcPr>
                </a:tc>
                <a:tc>
                  <a:txBody>
                    <a:bodyPr/>
                    <a:lstStyle/>
                    <a:p>
                      <a:pPr algn="r" fontAlgn="b"/>
                      <a:r>
                        <a:rPr lang="en-GB" sz="1400" b="0" i="0" u="none" strike="noStrike">
                          <a:solidFill>
                            <a:srgbClr val="000000"/>
                          </a:solidFill>
                          <a:effectLst/>
                          <a:latin typeface="Arial"/>
                        </a:rPr>
                        <a:t>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E483"/>
                    </a:solidFill>
                  </a:tcPr>
                </a:tc>
                <a:tc>
                  <a:txBody>
                    <a:bodyPr/>
                    <a:lstStyle/>
                    <a:p>
                      <a:pPr algn="r" fontAlgn="b"/>
                      <a:r>
                        <a:rPr lang="en-GB" sz="1400" b="0" i="0" u="none" strike="noStrike">
                          <a:solidFill>
                            <a:srgbClr val="000000"/>
                          </a:solidFill>
                          <a:effectLst/>
                          <a:latin typeface="Arial"/>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GB" sz="1400" b="0" i="0" u="none" strike="noStrike">
                          <a:solidFill>
                            <a:srgbClr val="000000"/>
                          </a:solidFill>
                          <a:effectLst/>
                          <a:latin typeface="Arial"/>
                        </a:rPr>
                        <a:t>490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r" fontAlgn="b"/>
                      <a:r>
                        <a:rPr lang="en-GB" sz="1400" b="0" i="0" u="none" strike="noStrike">
                          <a:solidFill>
                            <a:srgbClr val="000000"/>
                          </a:solidFill>
                          <a:effectLst/>
                          <a:latin typeface="Arial"/>
                        </a:rPr>
                        <a:t>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EDD82"/>
                    </a:solidFill>
                  </a:tcPr>
                </a:tc>
                <a:extLst>
                  <a:ext uri="{0D108BD9-81ED-4DB2-BD59-A6C34878D82A}">
                    <a16:rowId xmlns:a16="http://schemas.microsoft.com/office/drawing/2014/main" val="10007"/>
                  </a:ext>
                </a:extLst>
              </a:tr>
              <a:tr h="190500">
                <a:tc>
                  <a:txBody>
                    <a:bodyPr/>
                    <a:lstStyle/>
                    <a:p>
                      <a:pPr algn="l" fontAlgn="b"/>
                      <a:r>
                        <a:rPr lang="en-GB" sz="1400" b="0" i="0" u="none" strike="noStrike">
                          <a:solidFill>
                            <a:srgbClr val="FFFFFF"/>
                          </a:solidFill>
                          <a:effectLst/>
                          <a:latin typeface="Arial"/>
                        </a:rPr>
                        <a:t>Earth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97D"/>
                    </a:solidFill>
                  </a:tcPr>
                </a:tc>
                <a:tc>
                  <a:txBody>
                    <a:bodyPr/>
                    <a:lstStyle/>
                    <a:p>
                      <a:pPr algn="r" fontAlgn="b"/>
                      <a:r>
                        <a:rPr lang="en-GB" sz="1400" b="0" i="0" u="none" strike="noStrike">
                          <a:solidFill>
                            <a:srgbClr val="000000"/>
                          </a:solidFill>
                          <a:effectLst/>
                          <a:latin typeface="Arial"/>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072"/>
                    </a:solidFill>
                  </a:tcPr>
                </a:tc>
                <a:tc>
                  <a:txBody>
                    <a:bodyPr/>
                    <a:lstStyle/>
                    <a:p>
                      <a:pPr algn="r" fontAlgn="b"/>
                      <a:r>
                        <a:rPr lang="en-GB" sz="1400" b="0" i="0" u="none" strike="noStrike">
                          <a:solidFill>
                            <a:srgbClr val="000000"/>
                          </a:solidFill>
                          <a:effectLst/>
                          <a:latin typeface="Arial"/>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r" fontAlgn="b"/>
                      <a:r>
                        <a:rPr lang="en-GB" sz="1400" b="0" i="0" u="none" strike="noStrike">
                          <a:solidFill>
                            <a:srgbClr val="000000"/>
                          </a:solidFill>
                          <a:effectLst/>
                          <a:latin typeface="Arial"/>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B84"/>
                    </a:solidFill>
                  </a:tcPr>
                </a:tc>
                <a:tc>
                  <a:txBody>
                    <a:bodyPr/>
                    <a:lstStyle/>
                    <a:p>
                      <a:pPr algn="r" fontAlgn="b"/>
                      <a:r>
                        <a:rPr lang="en-GB" sz="1400" b="0" i="0" u="none" strike="noStrike">
                          <a:solidFill>
                            <a:srgbClr val="000000"/>
                          </a:solidFill>
                          <a:effectLst/>
                          <a:latin typeface="Arial"/>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370"/>
                    </a:solidFill>
                  </a:tcPr>
                </a:tc>
                <a:tc>
                  <a:txBody>
                    <a:bodyPr/>
                    <a:lstStyle/>
                    <a:p>
                      <a:pPr algn="r" fontAlgn="b"/>
                      <a:r>
                        <a:rPr lang="en-GB" sz="1400" b="0" i="0" u="none" strike="noStrike">
                          <a:solidFill>
                            <a:srgbClr val="000000"/>
                          </a:solidFill>
                          <a:effectLst/>
                          <a:latin typeface="Arial"/>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37F"/>
                    </a:solidFill>
                  </a:tcPr>
                </a:tc>
                <a:tc>
                  <a:txBody>
                    <a:bodyPr/>
                    <a:lstStyle/>
                    <a:p>
                      <a:pPr algn="r" fontAlgn="b"/>
                      <a:r>
                        <a:rPr lang="en-GB" sz="1400" b="0" i="0" u="none" strike="noStrike">
                          <a:solidFill>
                            <a:srgbClr val="000000"/>
                          </a:solidFill>
                          <a:effectLst/>
                          <a:latin typeface="Arial"/>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776D"/>
                    </a:solidFill>
                  </a:tcPr>
                </a:tc>
                <a:tc>
                  <a:txBody>
                    <a:bodyPr/>
                    <a:lstStyle/>
                    <a:p>
                      <a:pPr algn="r" fontAlgn="b"/>
                      <a:r>
                        <a:rPr lang="en-GB" sz="1400" b="0" i="0" u="none" strike="noStrike">
                          <a:solidFill>
                            <a:srgbClr val="000000"/>
                          </a:solidFill>
                          <a:effectLst/>
                          <a:latin typeface="Arial"/>
                        </a:rPr>
                        <a:t>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GB" sz="1400" b="0" i="0" u="none" strike="noStrike">
                          <a:solidFill>
                            <a:srgbClr val="000000"/>
                          </a:solidFill>
                          <a:effectLst/>
                          <a:latin typeface="Arial"/>
                        </a:rPr>
                        <a:t>127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7D27F"/>
                    </a:solidFill>
                  </a:tcPr>
                </a:tc>
                <a:extLst>
                  <a:ext uri="{0D108BD9-81ED-4DB2-BD59-A6C34878D82A}">
                    <a16:rowId xmlns:a16="http://schemas.microsoft.com/office/drawing/2014/main" val="10008"/>
                  </a:ext>
                </a:extLst>
              </a:tr>
              <a:tr h="190500">
                <a:tc>
                  <a:txBody>
                    <a:bodyPr/>
                    <a:lstStyle/>
                    <a:p>
                      <a:pPr algn="l" fontAlgn="b"/>
                      <a:r>
                        <a:rPr lang="en-GB" sz="1400" b="0" i="0" u="none" strike="noStrike">
                          <a:solidFill>
                            <a:srgbClr val="FFFFFF"/>
                          </a:solidFill>
                          <a:effectLst/>
                          <a:latin typeface="Arial"/>
                        </a:rPr>
                        <a:t>Biology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97D"/>
                    </a:solidFill>
                  </a:tcPr>
                </a:tc>
                <a:tc>
                  <a:txBody>
                    <a:bodyPr/>
                    <a:lstStyle/>
                    <a:p>
                      <a:pPr algn="r" fontAlgn="b"/>
                      <a:r>
                        <a:rPr lang="en-GB" sz="1400" b="0" i="0" u="none" strike="noStrike">
                          <a:solidFill>
                            <a:srgbClr val="000000"/>
                          </a:solidFill>
                          <a:effectLst/>
                          <a:latin typeface="Arial"/>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GB" sz="1400" b="0" i="0" u="none" strike="noStrike">
                          <a:solidFill>
                            <a:srgbClr val="000000"/>
                          </a:solidFill>
                          <a:effectLst/>
                          <a:latin typeface="Arial"/>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r" fontAlgn="b"/>
                      <a:r>
                        <a:rPr lang="en-GB" sz="1400" b="0" i="0" u="none" strike="noStrike">
                          <a:solidFill>
                            <a:srgbClr val="000000"/>
                          </a:solidFill>
                          <a:effectLst/>
                          <a:latin typeface="Arial"/>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B84"/>
                    </a:solidFill>
                  </a:tcPr>
                </a:tc>
                <a:tc>
                  <a:txBody>
                    <a:bodyPr/>
                    <a:lstStyle/>
                    <a:p>
                      <a:pPr algn="r" fontAlgn="b"/>
                      <a:r>
                        <a:rPr lang="en-GB" sz="1400" b="0" i="0" u="none" strike="noStrike">
                          <a:solidFill>
                            <a:srgbClr val="000000"/>
                          </a:solidFill>
                          <a:effectLst/>
                          <a:latin typeface="Arial"/>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D75"/>
                    </a:solidFill>
                  </a:tcPr>
                </a:tc>
                <a:tc>
                  <a:txBody>
                    <a:bodyPr/>
                    <a:lstStyle/>
                    <a:p>
                      <a:pPr algn="r" fontAlgn="b"/>
                      <a:r>
                        <a:rPr lang="en-GB" sz="1400" b="0" i="0" u="none" strike="noStrike">
                          <a:solidFill>
                            <a:srgbClr val="000000"/>
                          </a:solidFill>
                          <a:effectLst/>
                          <a:latin typeface="Arial"/>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77D"/>
                    </a:solidFill>
                  </a:tcPr>
                </a:tc>
                <a:tc>
                  <a:txBody>
                    <a:bodyPr/>
                    <a:lstStyle/>
                    <a:p>
                      <a:pPr algn="r" fontAlgn="b"/>
                      <a:r>
                        <a:rPr lang="en-GB" sz="1400" b="0" i="0" u="none" strike="noStrike">
                          <a:solidFill>
                            <a:srgbClr val="000000"/>
                          </a:solidFill>
                          <a:effectLst/>
                          <a:latin typeface="Arial"/>
                        </a:rPr>
                        <a:t>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E884"/>
                    </a:solidFill>
                  </a:tcPr>
                </a:tc>
                <a:tc>
                  <a:txBody>
                    <a:bodyPr/>
                    <a:lstStyle/>
                    <a:p>
                      <a:pPr algn="r" fontAlgn="b"/>
                      <a:r>
                        <a:rPr lang="en-GB" sz="1400" b="0" i="0" u="none" strike="noStrike">
                          <a:solidFill>
                            <a:srgbClr val="000000"/>
                          </a:solidFill>
                          <a:effectLst/>
                          <a:latin typeface="Arial"/>
                        </a:rPr>
                        <a:t>191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DDD82"/>
                    </a:solidFill>
                  </a:tcPr>
                </a:tc>
                <a:tc>
                  <a:txBody>
                    <a:bodyPr/>
                    <a:lstStyle/>
                    <a:p>
                      <a:pPr algn="r" fontAlgn="b"/>
                      <a:r>
                        <a:rPr lang="en-GB" sz="1400" b="0" i="0" u="none" strike="noStrike">
                          <a:solidFill>
                            <a:srgbClr val="000000"/>
                          </a:solidFill>
                          <a:effectLst/>
                          <a:latin typeface="Arial"/>
                        </a:rPr>
                        <a:t>147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1CC7E"/>
                    </a:solidFill>
                  </a:tcPr>
                </a:tc>
                <a:extLst>
                  <a:ext uri="{0D108BD9-81ED-4DB2-BD59-A6C34878D82A}">
                    <a16:rowId xmlns:a16="http://schemas.microsoft.com/office/drawing/2014/main" val="10009"/>
                  </a:ext>
                </a:extLst>
              </a:tr>
              <a:tr h="190500">
                <a:tc>
                  <a:txBody>
                    <a:bodyPr/>
                    <a:lstStyle/>
                    <a:p>
                      <a:pPr algn="l" fontAlgn="b"/>
                      <a:r>
                        <a:rPr lang="en-GB" sz="1400" b="0" i="0" u="none" strike="noStrike">
                          <a:solidFill>
                            <a:srgbClr val="FFFFFF"/>
                          </a:solidFill>
                          <a:effectLst/>
                          <a:latin typeface="Arial"/>
                        </a:rPr>
                        <a:t>Environmental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97D"/>
                    </a:solidFill>
                  </a:tcPr>
                </a:tc>
                <a:tc>
                  <a:txBody>
                    <a:bodyPr/>
                    <a:lstStyle/>
                    <a:p>
                      <a:pPr algn="r" fontAlgn="b"/>
                      <a:r>
                        <a:rPr lang="en-GB" sz="1400" b="0" i="0" u="none" strike="noStrike">
                          <a:solidFill>
                            <a:srgbClr val="000000"/>
                          </a:solidFill>
                          <a:effectLst/>
                          <a:latin typeface="Arial"/>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17F"/>
                    </a:solidFill>
                  </a:tcPr>
                </a:tc>
                <a:tc>
                  <a:txBody>
                    <a:bodyPr/>
                    <a:lstStyle/>
                    <a:p>
                      <a:pPr algn="r" fontAlgn="b"/>
                      <a:r>
                        <a:rPr lang="en-GB" sz="1400" b="0" i="0" u="none" strike="noStrike">
                          <a:solidFill>
                            <a:srgbClr val="000000"/>
                          </a:solidFill>
                          <a:effectLst/>
                          <a:latin typeface="Arial"/>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r" fontAlgn="b"/>
                      <a:r>
                        <a:rPr lang="en-GB" sz="1400" b="0" i="0" u="none" strike="noStrike">
                          <a:solidFill>
                            <a:srgbClr val="000000"/>
                          </a:solidFill>
                          <a:effectLst/>
                          <a:latin typeface="Arial"/>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974"/>
                    </a:solidFill>
                  </a:tcPr>
                </a:tc>
                <a:tc>
                  <a:txBody>
                    <a:bodyPr/>
                    <a:lstStyle/>
                    <a:p>
                      <a:pPr algn="r" fontAlgn="b"/>
                      <a:r>
                        <a:rPr lang="en-GB" sz="1400" b="0" i="0" u="none" strike="noStrike">
                          <a:solidFill>
                            <a:srgbClr val="000000"/>
                          </a:solidFill>
                          <a:effectLst/>
                          <a:latin typeface="Arial"/>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746D"/>
                    </a:solidFill>
                  </a:tcPr>
                </a:tc>
                <a:tc>
                  <a:txBody>
                    <a:bodyPr/>
                    <a:lstStyle/>
                    <a:p>
                      <a:pPr algn="r" fontAlgn="b"/>
                      <a:r>
                        <a:rPr lang="en-GB" sz="1400" b="0" i="0" u="none" strike="noStrike">
                          <a:solidFill>
                            <a:srgbClr val="000000"/>
                          </a:solidFill>
                          <a:effectLst/>
                          <a:latin typeface="Arial"/>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r" fontAlgn="b"/>
                      <a:r>
                        <a:rPr lang="en-GB" sz="1400" b="0" i="0" u="none" strike="noStrike">
                          <a:solidFill>
                            <a:srgbClr val="000000"/>
                          </a:solidFill>
                          <a:effectLst/>
                          <a:latin typeface="Arial"/>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r" fontAlgn="b"/>
                      <a:r>
                        <a:rPr lang="en-GB" sz="1400" b="0" i="0" u="none" strike="noStrike">
                          <a:solidFill>
                            <a:srgbClr val="000000"/>
                          </a:solidFill>
                          <a:effectLst/>
                          <a:latin typeface="Arial"/>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726C"/>
                    </a:solidFill>
                  </a:tcPr>
                </a:tc>
                <a:tc>
                  <a:txBody>
                    <a:bodyPr/>
                    <a:lstStyle/>
                    <a:p>
                      <a:pPr algn="r" fontAlgn="b"/>
                      <a:r>
                        <a:rPr lang="en-GB" sz="1400" b="0" i="0" u="none" strike="noStrike">
                          <a:solidFill>
                            <a:srgbClr val="000000"/>
                          </a:solidFill>
                          <a:effectLst/>
                          <a:latin typeface="Arial"/>
                        </a:rPr>
                        <a:t>190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10010"/>
                  </a:ext>
                </a:extLst>
              </a:tr>
              <a:tr h="190500">
                <a:tc>
                  <a:txBody>
                    <a:bodyPr/>
                    <a:lstStyle/>
                    <a:p>
                      <a:pPr algn="l" fontAlgn="b"/>
                      <a:r>
                        <a:rPr lang="en-GB" sz="1400" b="0" i="0" u="none" strike="noStrike">
                          <a:solidFill>
                            <a:srgbClr val="FFFFFF"/>
                          </a:solidFill>
                          <a:effectLst/>
                          <a:latin typeface="Arial"/>
                        </a:rPr>
                        <a:t>Agri &amp; Vet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97D"/>
                    </a:solidFill>
                  </a:tcPr>
                </a:tc>
                <a:tc>
                  <a:txBody>
                    <a:bodyPr/>
                    <a:lstStyle/>
                    <a:p>
                      <a:pPr algn="r" fontAlgn="b"/>
                      <a:r>
                        <a:rPr lang="en-GB" sz="1400" b="0" i="0" u="none" strike="noStrike">
                          <a:solidFill>
                            <a:srgbClr val="000000"/>
                          </a:solidFill>
                          <a:effectLst/>
                          <a:latin typeface="Arial"/>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77A"/>
                    </a:solidFill>
                  </a:tcPr>
                </a:tc>
                <a:tc>
                  <a:txBody>
                    <a:bodyPr/>
                    <a:lstStyle/>
                    <a:p>
                      <a:pPr algn="r" fontAlgn="b"/>
                      <a:r>
                        <a:rPr lang="en-GB" sz="1400" b="0" i="0" u="none" strike="noStrike">
                          <a:solidFill>
                            <a:srgbClr val="000000"/>
                          </a:solidFill>
                          <a:effectLst/>
                          <a:latin typeface="Arial"/>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r" fontAlgn="b"/>
                      <a:r>
                        <a:rPr lang="en-GB" sz="1400" b="0" i="0" u="none" strike="noStrike">
                          <a:solidFill>
                            <a:srgbClr val="000000"/>
                          </a:solidFill>
                          <a:effectLst/>
                          <a:latin typeface="Arial"/>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r" fontAlgn="b"/>
                      <a:r>
                        <a:rPr lang="en-GB" sz="1400" b="0" i="0" u="none" strike="noStrike">
                          <a:solidFill>
                            <a:srgbClr val="000000"/>
                          </a:solidFill>
                          <a:effectLst/>
                          <a:latin typeface="Arial"/>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r" fontAlgn="b"/>
                      <a:r>
                        <a:rPr lang="en-GB" sz="1400" b="0" i="0" u="none" strike="noStrike">
                          <a:solidFill>
                            <a:srgbClr val="000000"/>
                          </a:solidFill>
                          <a:effectLst/>
                          <a:latin typeface="Arial"/>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37F"/>
                    </a:solidFill>
                  </a:tcPr>
                </a:tc>
                <a:tc>
                  <a:txBody>
                    <a:bodyPr/>
                    <a:lstStyle/>
                    <a:p>
                      <a:pPr algn="r" fontAlgn="b"/>
                      <a:r>
                        <a:rPr lang="en-GB" sz="1400" b="0" i="0" u="none" strike="noStrike">
                          <a:solidFill>
                            <a:srgbClr val="000000"/>
                          </a:solidFill>
                          <a:effectLst/>
                          <a:latin typeface="Arial"/>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276"/>
                    </a:solidFill>
                  </a:tcPr>
                </a:tc>
                <a:tc>
                  <a:txBody>
                    <a:bodyPr/>
                    <a:lstStyle/>
                    <a:p>
                      <a:pPr algn="r" fontAlgn="b"/>
                      <a:r>
                        <a:rPr lang="en-GB" sz="1400" b="0" i="0" u="none" strike="noStrike">
                          <a:solidFill>
                            <a:srgbClr val="000000"/>
                          </a:solidFill>
                          <a:effectLst/>
                          <a:latin typeface="Arial"/>
                        </a:rPr>
                        <a: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579"/>
                    </a:solidFill>
                  </a:tcPr>
                </a:tc>
                <a:tc>
                  <a:txBody>
                    <a:bodyPr/>
                    <a:lstStyle/>
                    <a:p>
                      <a:pPr algn="r" fontAlgn="b"/>
                      <a:r>
                        <a:rPr lang="en-GB" sz="1400" b="0" i="0" u="none" strike="noStrike">
                          <a:solidFill>
                            <a:srgbClr val="000000"/>
                          </a:solidFill>
                          <a:effectLst/>
                          <a:latin typeface="Arial"/>
                        </a:rPr>
                        <a:t>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483"/>
                    </a:solidFill>
                  </a:tcPr>
                </a:tc>
                <a:extLst>
                  <a:ext uri="{0D108BD9-81ED-4DB2-BD59-A6C34878D82A}">
                    <a16:rowId xmlns:a16="http://schemas.microsoft.com/office/drawing/2014/main" val="10011"/>
                  </a:ext>
                </a:extLst>
              </a:tr>
              <a:tr h="190500">
                <a:tc>
                  <a:txBody>
                    <a:bodyPr/>
                    <a:lstStyle/>
                    <a:p>
                      <a:pPr algn="l" fontAlgn="b"/>
                      <a:r>
                        <a:rPr lang="en-GB" sz="1400" b="0" i="0" u="none" strike="noStrike">
                          <a:solidFill>
                            <a:srgbClr val="FFFFFF"/>
                          </a:solidFill>
                          <a:effectLst/>
                          <a:latin typeface="Arial"/>
                        </a:rPr>
                        <a:t>Medical &amp; health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97D"/>
                    </a:solidFill>
                  </a:tcPr>
                </a:tc>
                <a:tc>
                  <a:txBody>
                    <a:bodyPr/>
                    <a:lstStyle/>
                    <a:p>
                      <a:pPr algn="r" fontAlgn="b"/>
                      <a:r>
                        <a:rPr lang="en-GB" sz="1400" b="0" i="0" u="none" strike="noStrike">
                          <a:solidFill>
                            <a:srgbClr val="000000"/>
                          </a:solidFill>
                          <a:effectLst/>
                          <a:latin typeface="Arial"/>
                        </a:rPr>
                        <a:t>231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r" fontAlgn="b"/>
                      <a:r>
                        <a:rPr lang="en-GB" sz="1400" b="0" i="0" u="none" strike="noStrike">
                          <a:solidFill>
                            <a:srgbClr val="000000"/>
                          </a:solidFill>
                          <a:effectLst/>
                          <a:latin typeface="Arial"/>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D981"/>
                    </a:solidFill>
                  </a:tcPr>
                </a:tc>
                <a:tc>
                  <a:txBody>
                    <a:bodyPr/>
                    <a:lstStyle/>
                    <a:p>
                      <a:pPr algn="r" fontAlgn="b"/>
                      <a:r>
                        <a:rPr lang="en-GB" sz="1400" b="0" i="0" u="none" strike="noStrike">
                          <a:solidFill>
                            <a:srgbClr val="000000"/>
                          </a:solidFill>
                          <a:effectLst/>
                          <a:latin typeface="Arial"/>
                        </a:rPr>
                        <a: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483"/>
                    </a:solidFill>
                  </a:tcPr>
                </a:tc>
                <a:tc>
                  <a:txBody>
                    <a:bodyPr/>
                    <a:lstStyle/>
                    <a:p>
                      <a:pPr algn="r" fontAlgn="b"/>
                      <a:r>
                        <a:rPr lang="en-GB" sz="1400" b="0" i="0" u="none" strike="noStrike">
                          <a:solidFill>
                            <a:srgbClr val="000000"/>
                          </a:solidFill>
                          <a:effectLst/>
                          <a:latin typeface="Arial"/>
                        </a:rPr>
                        <a:t>553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BC57D"/>
                    </a:solidFill>
                  </a:tcPr>
                </a:tc>
                <a:tc>
                  <a:txBody>
                    <a:bodyPr/>
                    <a:lstStyle/>
                    <a:p>
                      <a:pPr algn="r" fontAlgn="b"/>
                      <a:r>
                        <a:rPr lang="en-GB" sz="1400" b="0" i="0" u="none" strike="noStrike">
                          <a:solidFill>
                            <a:srgbClr val="000000"/>
                          </a:solidFill>
                          <a:effectLst/>
                          <a:latin typeface="Arial"/>
                        </a:rPr>
                        <a:t>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583"/>
                    </a:solidFill>
                  </a:tcPr>
                </a:tc>
                <a:tc>
                  <a:txBody>
                    <a:bodyPr/>
                    <a:lstStyle/>
                    <a:p>
                      <a:pPr algn="r" fontAlgn="b"/>
                      <a:r>
                        <a:rPr lang="en-GB" sz="1400" b="0" i="0" u="none" strike="noStrike">
                          <a:solidFill>
                            <a:srgbClr val="000000"/>
                          </a:solidFill>
                          <a:effectLst/>
                          <a:latin typeface="Arial"/>
                        </a:rPr>
                        <a:t>822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r" fontAlgn="b"/>
                      <a:r>
                        <a:rPr lang="en-GB" sz="1400" b="0" i="0" u="none" strike="noStrike">
                          <a:solidFill>
                            <a:srgbClr val="000000"/>
                          </a:solidFill>
                          <a:effectLst/>
                          <a:latin typeface="Arial"/>
                        </a:rPr>
                        <a:t>414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EC67D"/>
                    </a:solidFill>
                  </a:tcPr>
                </a:tc>
                <a:tc>
                  <a:txBody>
                    <a:bodyPr/>
                    <a:lstStyle/>
                    <a:p>
                      <a:pPr algn="r" fontAlgn="b"/>
                      <a:r>
                        <a:rPr lang="en-GB" sz="1400" b="0" i="0" u="none" strike="noStrike">
                          <a:solidFill>
                            <a:srgbClr val="000000"/>
                          </a:solidFill>
                          <a:effectLst/>
                          <a:latin typeface="Arial"/>
                        </a:rPr>
                        <a:t>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784"/>
                    </a:solidFill>
                  </a:tcPr>
                </a:tc>
                <a:extLst>
                  <a:ext uri="{0D108BD9-81ED-4DB2-BD59-A6C34878D82A}">
                    <a16:rowId xmlns:a16="http://schemas.microsoft.com/office/drawing/2014/main" val="10012"/>
                  </a:ext>
                </a:extLst>
              </a:tr>
              <a:tr h="190500">
                <a:tc>
                  <a:txBody>
                    <a:bodyPr/>
                    <a:lstStyle/>
                    <a:p>
                      <a:pPr algn="l" fontAlgn="b"/>
                      <a:r>
                        <a:rPr lang="en-GB" sz="1400" b="0" i="0" u="none" strike="noStrike">
                          <a:solidFill>
                            <a:srgbClr val="FFFFFF"/>
                          </a:solidFill>
                          <a:effectLst/>
                          <a:latin typeface="Arial"/>
                        </a:rPr>
                        <a:t>Architecture &amp; Design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97D"/>
                    </a:solidFill>
                  </a:tcPr>
                </a:tc>
                <a:tc>
                  <a:txBody>
                    <a:bodyPr/>
                    <a:lstStyle/>
                    <a:p>
                      <a:pPr algn="r" fontAlgn="b"/>
                      <a:r>
                        <a:rPr lang="en-GB" sz="1400" b="0" i="0" u="none" strike="noStrike">
                          <a:solidFill>
                            <a:srgbClr val="000000"/>
                          </a:solidFill>
                          <a:effectLst/>
                          <a:latin typeface="Arial"/>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GB" sz="1400" b="0" i="0" u="none" strike="noStrike">
                          <a:solidFill>
                            <a:srgbClr val="000000"/>
                          </a:solidFill>
                          <a:effectLst/>
                          <a:latin typeface="Arial"/>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GB" sz="1400" b="0" i="0" u="none" strike="noStrike">
                          <a:solidFill>
                            <a:srgbClr val="000000"/>
                          </a:solidFill>
                          <a:effectLst/>
                          <a:latin typeface="Arial"/>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r" fontAlgn="b"/>
                      <a:r>
                        <a:rPr lang="en-GB" sz="1400" b="0" i="0" u="none" strike="noStrike">
                          <a:solidFill>
                            <a:srgbClr val="000000"/>
                          </a:solidFill>
                          <a:effectLst/>
                          <a:latin typeface="Arial"/>
                        </a:rPr>
                        <a:t>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17F"/>
                    </a:solidFill>
                  </a:tcPr>
                </a:tc>
                <a:tc>
                  <a:txBody>
                    <a:bodyPr/>
                    <a:lstStyle/>
                    <a:p>
                      <a:pPr algn="r" fontAlgn="b"/>
                      <a:r>
                        <a:rPr lang="en-GB" sz="1400" b="0" i="0" u="none" strike="noStrike">
                          <a:solidFill>
                            <a:srgbClr val="000000"/>
                          </a:solidFill>
                          <a:effectLst/>
                          <a:latin typeface="Arial"/>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F78"/>
                    </a:solidFill>
                  </a:tcPr>
                </a:tc>
                <a:tc>
                  <a:txBody>
                    <a:bodyPr/>
                    <a:lstStyle/>
                    <a:p>
                      <a:pPr algn="r" fontAlgn="b"/>
                      <a:r>
                        <a:rPr lang="en-GB" sz="1400" b="0" i="0" u="none" strike="noStrike">
                          <a:solidFill>
                            <a:srgbClr val="000000"/>
                          </a:solidFill>
                          <a:effectLst/>
                          <a:latin typeface="Arial"/>
                        </a:rPr>
                        <a:t>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E984"/>
                    </a:solidFill>
                  </a:tcPr>
                </a:tc>
                <a:tc>
                  <a:txBody>
                    <a:bodyPr/>
                    <a:lstStyle/>
                    <a:p>
                      <a:pPr algn="r" fontAlgn="b"/>
                      <a:r>
                        <a:rPr lang="en-GB" sz="1400" b="0" i="0" u="none" strike="noStrike">
                          <a:solidFill>
                            <a:srgbClr val="000000"/>
                          </a:solidFill>
                          <a:effectLst/>
                          <a:latin typeface="Arial"/>
                        </a:rPr>
                        <a:t>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E7E"/>
                    </a:solidFill>
                  </a:tcPr>
                </a:tc>
                <a:tc>
                  <a:txBody>
                    <a:bodyPr/>
                    <a:lstStyle/>
                    <a:p>
                      <a:pPr algn="r" fontAlgn="b"/>
                      <a:r>
                        <a:rPr lang="en-GB" sz="1400" b="0" i="0" u="none" strike="noStrike">
                          <a:solidFill>
                            <a:srgbClr val="000000"/>
                          </a:solidFill>
                          <a:effectLst/>
                          <a:latin typeface="Arial"/>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470"/>
                    </a:solidFill>
                  </a:tcPr>
                </a:tc>
                <a:extLst>
                  <a:ext uri="{0D108BD9-81ED-4DB2-BD59-A6C34878D82A}">
                    <a16:rowId xmlns:a16="http://schemas.microsoft.com/office/drawing/2014/main" val="10013"/>
                  </a:ext>
                </a:extLst>
              </a:tr>
              <a:tr h="190500">
                <a:tc>
                  <a:txBody>
                    <a:bodyPr/>
                    <a:lstStyle/>
                    <a:p>
                      <a:pPr algn="l" fontAlgn="b"/>
                      <a:r>
                        <a:rPr lang="en-GB" sz="1400" b="0" i="0" u="none" strike="noStrike">
                          <a:solidFill>
                            <a:srgbClr val="FFFFFF"/>
                          </a:solidFill>
                          <a:effectLst/>
                          <a:latin typeface="Arial"/>
                        </a:rPr>
                        <a:t>Education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97D"/>
                    </a:solidFill>
                  </a:tcPr>
                </a:tc>
                <a:tc>
                  <a:txBody>
                    <a:bodyPr/>
                    <a:lstStyle/>
                    <a:p>
                      <a:pPr algn="r" fontAlgn="b"/>
                      <a:r>
                        <a:rPr lang="en-GB" sz="1400" b="0" i="0" u="none" strike="noStrike">
                          <a:solidFill>
                            <a:srgbClr val="000000"/>
                          </a:solidFill>
                          <a:effectLst/>
                          <a:latin typeface="Arial"/>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A77"/>
                    </a:solidFill>
                  </a:tcPr>
                </a:tc>
                <a:tc>
                  <a:txBody>
                    <a:bodyPr/>
                    <a:lstStyle/>
                    <a:p>
                      <a:pPr algn="r" fontAlgn="b"/>
                      <a:r>
                        <a:rPr lang="en-GB" sz="1400" b="0" i="0" u="none" strike="noStrike">
                          <a:solidFill>
                            <a:srgbClr val="000000"/>
                          </a:solidFill>
                          <a:effectLst/>
                          <a:latin typeface="Arial"/>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r" fontAlgn="b"/>
                      <a:r>
                        <a:rPr lang="en-GB" sz="1400" b="0" i="0" u="none" strike="noStrike">
                          <a:solidFill>
                            <a:srgbClr val="000000"/>
                          </a:solidFill>
                          <a:effectLst/>
                          <a:latin typeface="Arial"/>
                        </a:rPr>
                        <a:t>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E483"/>
                    </a:solidFill>
                  </a:tcPr>
                </a:tc>
                <a:tc>
                  <a:txBody>
                    <a:bodyPr/>
                    <a:lstStyle/>
                    <a:p>
                      <a:pPr algn="r" fontAlgn="b"/>
                      <a:r>
                        <a:rPr lang="en-GB" sz="1400" b="0" i="0" u="none" strike="noStrike">
                          <a:solidFill>
                            <a:srgbClr val="000000"/>
                          </a:solidFill>
                          <a:effectLst/>
                          <a:latin typeface="Arial"/>
                        </a:rPr>
                        <a:t>317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D780"/>
                    </a:solidFill>
                  </a:tcPr>
                </a:tc>
                <a:tc>
                  <a:txBody>
                    <a:bodyPr/>
                    <a:lstStyle/>
                    <a:p>
                      <a:pPr algn="r" fontAlgn="b"/>
                      <a:r>
                        <a:rPr lang="en-GB" sz="1400" b="0" i="0" u="none" strike="noStrike">
                          <a:solidFill>
                            <a:srgbClr val="000000"/>
                          </a:solidFill>
                          <a:effectLst/>
                          <a:latin typeface="Arial"/>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C71"/>
                    </a:solidFill>
                  </a:tcPr>
                </a:tc>
                <a:tc>
                  <a:txBody>
                    <a:bodyPr/>
                    <a:lstStyle/>
                    <a:p>
                      <a:pPr algn="r" fontAlgn="b"/>
                      <a:r>
                        <a:rPr lang="en-GB" sz="1400" b="0" i="0" u="none" strike="noStrike">
                          <a:solidFill>
                            <a:srgbClr val="000000"/>
                          </a:solidFill>
                          <a:effectLst/>
                          <a:latin typeface="Arial"/>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570"/>
                    </a:solidFill>
                  </a:tcPr>
                </a:tc>
                <a:tc>
                  <a:txBody>
                    <a:bodyPr/>
                    <a:lstStyle/>
                    <a:p>
                      <a:pPr algn="r" fontAlgn="b"/>
                      <a:r>
                        <a:rPr lang="en-GB" sz="1400" b="0" i="0" u="none" strike="noStrike">
                          <a:solidFill>
                            <a:srgbClr val="000000"/>
                          </a:solidFill>
                          <a:effectLst/>
                          <a:latin typeface="Arial"/>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r" fontAlgn="b"/>
                      <a:r>
                        <a:rPr lang="en-GB" sz="1400" b="0" i="0" u="none" strike="noStrike">
                          <a:solidFill>
                            <a:srgbClr val="000000"/>
                          </a:solidFill>
                          <a:effectLst/>
                          <a:latin typeface="Arial"/>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10014"/>
                  </a:ext>
                </a:extLst>
              </a:tr>
              <a:tr h="190500">
                <a:tc>
                  <a:txBody>
                    <a:bodyPr/>
                    <a:lstStyle/>
                    <a:p>
                      <a:pPr algn="l" fontAlgn="b"/>
                      <a:r>
                        <a:rPr lang="en-GB" sz="1400" b="0" i="0" u="none" strike="noStrike">
                          <a:solidFill>
                            <a:srgbClr val="FFFFFF"/>
                          </a:solidFill>
                          <a:effectLst/>
                          <a:latin typeface="Arial"/>
                        </a:rPr>
                        <a:t>Economics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97D"/>
                    </a:solidFill>
                  </a:tcPr>
                </a:tc>
                <a:tc>
                  <a:txBody>
                    <a:bodyPr/>
                    <a:lstStyle/>
                    <a:p>
                      <a:pPr algn="r" fontAlgn="b"/>
                      <a:r>
                        <a:rPr lang="en-GB" sz="1400" b="0" i="0" u="none" strike="noStrike">
                          <a:solidFill>
                            <a:srgbClr val="000000"/>
                          </a:solidFill>
                          <a:effectLst/>
                          <a:latin typeface="Arial"/>
                        </a:rPr>
                        <a:t>111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D780"/>
                    </a:solidFill>
                  </a:tcPr>
                </a:tc>
                <a:tc>
                  <a:txBody>
                    <a:bodyPr/>
                    <a:lstStyle/>
                    <a:p>
                      <a:pPr algn="r" fontAlgn="b"/>
                      <a:r>
                        <a:rPr lang="en-GB" sz="1400" b="0" i="0" u="none" strike="noStrike">
                          <a:solidFill>
                            <a:srgbClr val="000000"/>
                          </a:solidFill>
                          <a:effectLst/>
                          <a:latin typeface="Arial"/>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A84"/>
                    </a:solidFill>
                  </a:tcPr>
                </a:tc>
                <a:tc>
                  <a:txBody>
                    <a:bodyPr/>
                    <a:lstStyle/>
                    <a:p>
                      <a:pPr algn="r" fontAlgn="b"/>
                      <a:r>
                        <a:rPr lang="en-GB" sz="1400" b="0" i="0" u="none" strike="noStrike">
                          <a:solidFill>
                            <a:srgbClr val="000000"/>
                          </a:solidFill>
                          <a:effectLst/>
                          <a:latin typeface="Arial"/>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974"/>
                    </a:solidFill>
                  </a:tcPr>
                </a:tc>
                <a:tc>
                  <a:txBody>
                    <a:bodyPr/>
                    <a:lstStyle/>
                    <a:p>
                      <a:pPr algn="r" fontAlgn="b"/>
                      <a:r>
                        <a:rPr lang="en-GB" sz="1400" b="0" i="0" u="none" strike="noStrike">
                          <a:solidFill>
                            <a:srgbClr val="000000"/>
                          </a:solidFill>
                          <a:effectLst/>
                          <a:latin typeface="Arial"/>
                        </a:rPr>
                        <a:t>121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583"/>
                    </a:solidFill>
                  </a:tcPr>
                </a:tc>
                <a:tc>
                  <a:txBody>
                    <a:bodyPr/>
                    <a:lstStyle/>
                    <a:p>
                      <a:pPr algn="r" fontAlgn="b"/>
                      <a:r>
                        <a:rPr lang="en-GB" sz="1400" b="0" i="0" u="none" strike="noStrike">
                          <a:solidFill>
                            <a:srgbClr val="000000"/>
                          </a:solidFill>
                          <a:effectLst/>
                          <a:latin typeface="Arial"/>
                        </a:rPr>
                        <a:t>195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r" fontAlgn="b"/>
                      <a:r>
                        <a:rPr lang="en-GB" sz="1400" b="0" i="0" u="none" strike="noStrike">
                          <a:solidFill>
                            <a:srgbClr val="000000"/>
                          </a:solidFill>
                          <a:effectLst/>
                          <a:latin typeface="Arial"/>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B84"/>
                    </a:solidFill>
                  </a:tcPr>
                </a:tc>
                <a:tc>
                  <a:txBody>
                    <a:bodyPr/>
                    <a:lstStyle/>
                    <a:p>
                      <a:pPr algn="r" fontAlgn="b"/>
                      <a:r>
                        <a:rPr lang="en-GB" sz="1400" b="0" i="0" u="none" strike="noStrike">
                          <a:solidFill>
                            <a:srgbClr val="000000"/>
                          </a:solidFill>
                          <a:effectLst/>
                          <a:latin typeface="Arial"/>
                        </a:rPr>
                        <a:t>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783"/>
                    </a:solidFill>
                  </a:tcPr>
                </a:tc>
                <a:tc>
                  <a:txBody>
                    <a:bodyPr/>
                    <a:lstStyle/>
                    <a:p>
                      <a:pPr algn="r" fontAlgn="b"/>
                      <a:r>
                        <a:rPr lang="en-GB" sz="1400" b="0" i="0" u="none" strike="noStrike">
                          <a:solidFill>
                            <a:srgbClr val="000000"/>
                          </a:solidFill>
                          <a:effectLst/>
                          <a:latin typeface="Arial"/>
                        </a:rPr>
                        <a:t>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984"/>
                    </a:solidFill>
                  </a:tcPr>
                </a:tc>
                <a:extLst>
                  <a:ext uri="{0D108BD9-81ED-4DB2-BD59-A6C34878D82A}">
                    <a16:rowId xmlns:a16="http://schemas.microsoft.com/office/drawing/2014/main" val="10015"/>
                  </a:ext>
                </a:extLst>
              </a:tr>
              <a:tr h="190500">
                <a:tc>
                  <a:txBody>
                    <a:bodyPr/>
                    <a:lstStyle/>
                    <a:p>
                      <a:pPr algn="l" fontAlgn="b"/>
                      <a:r>
                        <a:rPr lang="en-GB" sz="1400" b="0" i="0" u="none" strike="noStrike">
                          <a:solidFill>
                            <a:srgbClr val="FFFFFF"/>
                          </a:solidFill>
                          <a:effectLst/>
                          <a:latin typeface="Arial"/>
                        </a:rPr>
                        <a:t>Services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97D"/>
                    </a:solidFill>
                  </a:tcPr>
                </a:tc>
                <a:tc>
                  <a:txBody>
                    <a:bodyPr/>
                    <a:lstStyle/>
                    <a:p>
                      <a:pPr algn="r" fontAlgn="b"/>
                      <a:r>
                        <a:rPr lang="en-GB" sz="1400" b="0" i="0" u="none" strike="noStrike">
                          <a:solidFill>
                            <a:srgbClr val="000000"/>
                          </a:solidFill>
                          <a:effectLst/>
                          <a:latin typeface="Arial"/>
                        </a:rPr>
                        <a:t>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784"/>
                    </a:solidFill>
                  </a:tcPr>
                </a:tc>
                <a:tc>
                  <a:txBody>
                    <a:bodyPr/>
                    <a:lstStyle/>
                    <a:p>
                      <a:pPr algn="r" fontAlgn="b"/>
                      <a:r>
                        <a:rPr lang="en-GB" sz="1400" b="0" i="0" u="none" strike="noStrike">
                          <a:solidFill>
                            <a:srgbClr val="000000"/>
                          </a:solidFill>
                          <a:effectLst/>
                          <a:latin typeface="Arial"/>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A84"/>
                    </a:solidFill>
                  </a:tcPr>
                </a:tc>
                <a:tc>
                  <a:txBody>
                    <a:bodyPr/>
                    <a:lstStyle/>
                    <a:p>
                      <a:pPr algn="r" fontAlgn="b"/>
                      <a:r>
                        <a:rPr lang="en-GB" sz="1400" b="0" i="0" u="none" strike="noStrike">
                          <a:solidFill>
                            <a:srgbClr val="000000"/>
                          </a:solidFill>
                          <a:effectLst/>
                          <a:latin typeface="Arial"/>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A80"/>
                    </a:solidFill>
                  </a:tcPr>
                </a:tc>
                <a:tc>
                  <a:txBody>
                    <a:bodyPr/>
                    <a:lstStyle/>
                    <a:p>
                      <a:pPr algn="r" fontAlgn="b"/>
                      <a:r>
                        <a:rPr lang="en-GB" sz="1400" b="0" i="0" u="none" strike="noStrike">
                          <a:solidFill>
                            <a:srgbClr val="000000"/>
                          </a:solidFill>
                          <a:effectLst/>
                          <a:latin typeface="Arial"/>
                        </a:rPr>
                        <a:t>126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583"/>
                    </a:solidFill>
                  </a:tcPr>
                </a:tc>
                <a:tc>
                  <a:txBody>
                    <a:bodyPr/>
                    <a:lstStyle/>
                    <a:p>
                      <a:pPr algn="r" fontAlgn="b"/>
                      <a:r>
                        <a:rPr lang="en-GB" sz="1400" b="0" i="0" u="none" strike="noStrike">
                          <a:solidFill>
                            <a:srgbClr val="000000"/>
                          </a:solidFill>
                          <a:effectLst/>
                          <a:latin typeface="Arial"/>
                        </a:rPr>
                        <a:t>147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CA7E"/>
                    </a:solidFill>
                  </a:tcPr>
                </a:tc>
                <a:tc>
                  <a:txBody>
                    <a:bodyPr/>
                    <a:lstStyle/>
                    <a:p>
                      <a:pPr algn="r" fontAlgn="b"/>
                      <a:r>
                        <a:rPr lang="en-GB" sz="1400" b="0" i="0" u="none" strike="noStrike">
                          <a:solidFill>
                            <a:srgbClr val="000000"/>
                          </a:solidFill>
                          <a:effectLst/>
                          <a:latin typeface="Arial"/>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570"/>
                    </a:solidFill>
                  </a:tcPr>
                </a:tc>
                <a:tc>
                  <a:txBody>
                    <a:bodyPr/>
                    <a:lstStyle/>
                    <a:p>
                      <a:pPr algn="r" fontAlgn="b"/>
                      <a:r>
                        <a:rPr lang="en-GB" sz="1400" b="0" i="0" u="none" strike="noStrike">
                          <a:solidFill>
                            <a:srgbClr val="000000"/>
                          </a:solidFill>
                          <a:effectLst/>
                          <a:latin typeface="Arial"/>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8F72"/>
                    </a:solidFill>
                  </a:tcPr>
                </a:tc>
                <a:tc>
                  <a:txBody>
                    <a:bodyPr/>
                    <a:lstStyle/>
                    <a:p>
                      <a:pPr algn="r" fontAlgn="b"/>
                      <a:r>
                        <a:rPr lang="en-GB" sz="1400" b="0" i="0" u="none" strike="noStrike">
                          <a:solidFill>
                            <a:srgbClr val="000000"/>
                          </a:solidFill>
                          <a:effectLst/>
                          <a:latin typeface="Arial"/>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7E6F"/>
                    </a:solidFill>
                  </a:tcPr>
                </a:tc>
                <a:extLst>
                  <a:ext uri="{0D108BD9-81ED-4DB2-BD59-A6C34878D82A}">
                    <a16:rowId xmlns:a16="http://schemas.microsoft.com/office/drawing/2014/main" val="10016"/>
                  </a:ext>
                </a:extLst>
              </a:tr>
              <a:tr h="190500">
                <a:tc>
                  <a:txBody>
                    <a:bodyPr/>
                    <a:lstStyle/>
                    <a:p>
                      <a:pPr algn="l" fontAlgn="b"/>
                      <a:r>
                        <a:rPr lang="en-GB" sz="1400" b="0" i="0" u="none" strike="noStrike">
                          <a:solidFill>
                            <a:srgbClr val="FFFFFF"/>
                          </a:solidFill>
                          <a:effectLst/>
                          <a:latin typeface="Arial"/>
                        </a:rPr>
                        <a:t>Humanities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97D"/>
                    </a:solidFill>
                  </a:tcPr>
                </a:tc>
                <a:tc>
                  <a:txBody>
                    <a:bodyPr/>
                    <a:lstStyle/>
                    <a:p>
                      <a:pPr algn="r" fontAlgn="b"/>
                      <a:r>
                        <a:rPr lang="en-GB" sz="1400" b="0" i="0" u="none" strike="noStrike">
                          <a:solidFill>
                            <a:srgbClr val="000000"/>
                          </a:solidFill>
                          <a:effectLst/>
                          <a:latin typeface="Arial"/>
                        </a:rPr>
                        <a:t>209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3C37C"/>
                    </a:solidFill>
                  </a:tcPr>
                </a:tc>
                <a:tc>
                  <a:txBody>
                    <a:bodyPr/>
                    <a:lstStyle/>
                    <a:p>
                      <a:pPr algn="r" fontAlgn="b"/>
                      <a:r>
                        <a:rPr lang="en-GB" sz="1400" b="0" i="0" u="none" strike="noStrike">
                          <a:solidFill>
                            <a:srgbClr val="000000"/>
                          </a:solidFill>
                          <a:effectLst/>
                          <a:latin typeface="Arial"/>
                        </a:rPr>
                        <a:t>120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r" fontAlgn="b"/>
                      <a:r>
                        <a:rPr lang="en-GB" sz="1400" b="0" i="0" u="none" strike="noStrike">
                          <a:solidFill>
                            <a:srgbClr val="000000"/>
                          </a:solidFill>
                          <a:effectLst/>
                          <a:latin typeface="Arial"/>
                        </a:rPr>
                        <a:t>148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r" fontAlgn="b"/>
                      <a:r>
                        <a:rPr lang="en-GB" sz="1400" b="0" i="0" u="none" strike="noStrike">
                          <a:solidFill>
                            <a:srgbClr val="000000"/>
                          </a:solidFill>
                          <a:effectLst/>
                          <a:latin typeface="Arial"/>
                        </a:rPr>
                        <a:t>643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r" fontAlgn="b"/>
                      <a:r>
                        <a:rPr lang="en-GB" sz="1400" b="0" i="0" u="none" strike="noStrike">
                          <a:solidFill>
                            <a:srgbClr val="000000"/>
                          </a:solidFill>
                          <a:effectLst/>
                          <a:latin typeface="Arial"/>
                        </a:rPr>
                        <a:t>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A81"/>
                    </a:solidFill>
                  </a:tcPr>
                </a:tc>
                <a:tc>
                  <a:txBody>
                    <a:bodyPr/>
                    <a:lstStyle/>
                    <a:p>
                      <a:pPr algn="r" fontAlgn="b"/>
                      <a:r>
                        <a:rPr lang="en-GB" sz="1400" b="0" i="0" u="none" strike="noStrike">
                          <a:solidFill>
                            <a:srgbClr val="000000"/>
                          </a:solidFill>
                          <a:effectLst/>
                          <a:latin typeface="Arial"/>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GB" sz="1400" b="0" i="0" u="none" strike="noStrike">
                          <a:solidFill>
                            <a:srgbClr val="000000"/>
                          </a:solidFill>
                          <a:effectLst/>
                          <a:latin typeface="Arial"/>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B71"/>
                    </a:solidFill>
                  </a:tcPr>
                </a:tc>
                <a:tc>
                  <a:txBody>
                    <a:bodyPr/>
                    <a:lstStyle/>
                    <a:p>
                      <a:pPr algn="r" fontAlgn="b"/>
                      <a:r>
                        <a:rPr lang="en-GB" sz="1400" b="0" i="0" u="none" strike="noStrike">
                          <a:solidFill>
                            <a:srgbClr val="000000"/>
                          </a:solidFill>
                          <a:effectLst/>
                          <a:latin typeface="Arial"/>
                        </a:rPr>
                        <a:t>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784"/>
                    </a:solidFill>
                  </a:tcPr>
                </a:tc>
                <a:extLst>
                  <a:ext uri="{0D108BD9-81ED-4DB2-BD59-A6C34878D82A}">
                    <a16:rowId xmlns:a16="http://schemas.microsoft.com/office/drawing/2014/main" val="10017"/>
                  </a:ext>
                </a:extLst>
              </a:tr>
              <a:tr h="190500">
                <a:tc>
                  <a:txBody>
                    <a:bodyPr/>
                    <a:lstStyle/>
                    <a:p>
                      <a:pPr algn="l" fontAlgn="b"/>
                      <a:r>
                        <a:rPr lang="en-GB" sz="1400" b="0" i="0" u="none" strike="noStrike">
                          <a:solidFill>
                            <a:srgbClr val="FFFFFF"/>
                          </a:solidFill>
                          <a:effectLst/>
                          <a:latin typeface="Arial"/>
                        </a:rPr>
                        <a:t>Psychology &amp; Cognitive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97D"/>
                    </a:solidFill>
                  </a:tcPr>
                </a:tc>
                <a:tc>
                  <a:txBody>
                    <a:bodyPr/>
                    <a:lstStyle/>
                    <a:p>
                      <a:pPr algn="r" fontAlgn="b"/>
                      <a:r>
                        <a:rPr lang="en-GB" sz="1400" b="0" i="0" u="none" strike="noStrike">
                          <a:solidFill>
                            <a:srgbClr val="000000"/>
                          </a:solidFill>
                          <a:effectLst/>
                          <a:latin typeface="Arial"/>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B84"/>
                    </a:solidFill>
                  </a:tcPr>
                </a:tc>
                <a:tc>
                  <a:txBody>
                    <a:bodyPr/>
                    <a:lstStyle/>
                    <a:p>
                      <a:pPr algn="r" fontAlgn="b"/>
                      <a:r>
                        <a:rPr lang="en-GB" sz="1400" b="0" i="0" u="none" strike="noStrike">
                          <a:solidFill>
                            <a:srgbClr val="000000"/>
                          </a:solidFill>
                          <a:effectLst/>
                          <a:latin typeface="Arial"/>
                        </a:rPr>
                        <a:t>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182"/>
                    </a:solidFill>
                  </a:tcPr>
                </a:tc>
                <a:tc>
                  <a:txBody>
                    <a:bodyPr/>
                    <a:lstStyle/>
                    <a:p>
                      <a:pPr algn="r" fontAlgn="b"/>
                      <a:r>
                        <a:rPr lang="en-GB" sz="1400" b="0" i="0" u="none" strike="noStrike">
                          <a:solidFill>
                            <a:srgbClr val="000000"/>
                          </a:solidFill>
                          <a:effectLst/>
                          <a:latin typeface="Arial"/>
                        </a:rPr>
                        <a:t>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ADC81"/>
                    </a:solidFill>
                  </a:tcPr>
                </a:tc>
                <a:tc>
                  <a:txBody>
                    <a:bodyPr/>
                    <a:lstStyle/>
                    <a:p>
                      <a:pPr algn="r" fontAlgn="b"/>
                      <a:r>
                        <a:rPr lang="en-GB" sz="1400" b="0" i="0" u="none" strike="noStrike">
                          <a:solidFill>
                            <a:srgbClr val="000000"/>
                          </a:solidFill>
                          <a:effectLst/>
                          <a:latin typeface="Arial"/>
                        </a:rPr>
                        <a:t>220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1DE82"/>
                    </a:solidFill>
                  </a:tcPr>
                </a:tc>
                <a:tc>
                  <a:txBody>
                    <a:bodyPr/>
                    <a:lstStyle/>
                    <a:p>
                      <a:pPr algn="r" fontAlgn="b"/>
                      <a:r>
                        <a:rPr lang="en-GB" sz="1400" b="0" i="0" u="none" strike="noStrike">
                          <a:solidFill>
                            <a:srgbClr val="000000"/>
                          </a:solidFill>
                          <a:effectLst/>
                          <a:latin typeface="Arial"/>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476"/>
                    </a:solidFill>
                  </a:tcPr>
                </a:tc>
                <a:tc>
                  <a:txBody>
                    <a:bodyPr/>
                    <a:lstStyle/>
                    <a:p>
                      <a:pPr algn="r" fontAlgn="b"/>
                      <a:r>
                        <a:rPr lang="en-GB" sz="1400" b="0" i="0" u="none" strike="noStrike">
                          <a:solidFill>
                            <a:srgbClr val="000000"/>
                          </a:solidFill>
                          <a:effectLst/>
                          <a:latin typeface="Arial"/>
                        </a:rPr>
                        <a:t>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984"/>
                    </a:solidFill>
                  </a:tcPr>
                </a:tc>
                <a:tc>
                  <a:txBody>
                    <a:bodyPr/>
                    <a:lstStyle/>
                    <a:p>
                      <a:pPr algn="r" fontAlgn="b"/>
                      <a:r>
                        <a:rPr lang="en-GB" sz="1400" b="0" i="0" u="none" strike="noStrike">
                          <a:solidFill>
                            <a:srgbClr val="000000"/>
                          </a:solidFill>
                          <a:effectLst/>
                          <a:latin typeface="Arial"/>
                        </a:rPr>
                        <a:t>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87D"/>
                    </a:solidFill>
                  </a:tcPr>
                </a:tc>
                <a:tc>
                  <a:txBody>
                    <a:bodyPr/>
                    <a:lstStyle/>
                    <a:p>
                      <a:pPr algn="r" fontAlgn="b"/>
                      <a:r>
                        <a:rPr lang="en-GB" sz="1400" b="0" i="0" u="none" strike="noStrike">
                          <a:solidFill>
                            <a:srgbClr val="000000"/>
                          </a:solidFill>
                          <a:effectLst/>
                          <a:latin typeface="Arial"/>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10018"/>
                  </a:ext>
                </a:extLst>
              </a:tr>
              <a:tr h="190500">
                <a:tc>
                  <a:txBody>
                    <a:bodyPr/>
                    <a:lstStyle/>
                    <a:p>
                      <a:pPr algn="l" fontAlgn="b"/>
                      <a:r>
                        <a:rPr lang="en-GB" sz="1400" b="0" i="0" u="none" strike="noStrike" dirty="0">
                          <a:solidFill>
                            <a:srgbClr val="FFFFFF"/>
                          </a:solidFill>
                          <a:effectLst/>
                          <a:latin typeface="Arial"/>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97D"/>
                    </a:solidFill>
                  </a:tcPr>
                </a:tc>
                <a:tc>
                  <a:txBody>
                    <a:bodyPr/>
                    <a:lstStyle/>
                    <a:p>
                      <a:pPr algn="r" fontAlgn="b"/>
                      <a:r>
                        <a:rPr lang="en-GB" sz="1400" b="0" i="0" u="none" strike="noStrike" dirty="0">
                          <a:solidFill>
                            <a:srgbClr val="000000"/>
                          </a:solidFill>
                          <a:effectLst/>
                          <a:latin typeface="Arial"/>
                        </a:rPr>
                        <a:t>509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DF82"/>
                    </a:solidFill>
                  </a:tcPr>
                </a:tc>
                <a:tc>
                  <a:txBody>
                    <a:bodyPr/>
                    <a:lstStyle/>
                    <a:p>
                      <a:pPr algn="r" fontAlgn="b"/>
                      <a:r>
                        <a:rPr lang="en-GB" sz="1400" b="0" i="0" u="none" strike="noStrike">
                          <a:solidFill>
                            <a:srgbClr val="000000"/>
                          </a:solidFill>
                          <a:effectLst/>
                          <a:latin typeface="Arial"/>
                        </a:rPr>
                        <a:t>212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683"/>
                    </a:solidFill>
                  </a:tcPr>
                </a:tc>
                <a:tc>
                  <a:txBody>
                    <a:bodyPr/>
                    <a:lstStyle/>
                    <a:p>
                      <a:pPr algn="r" fontAlgn="b"/>
                      <a:r>
                        <a:rPr lang="en-GB" sz="1400" b="0" i="0" u="none" strike="noStrike">
                          <a:solidFill>
                            <a:srgbClr val="000000"/>
                          </a:solidFill>
                          <a:effectLst/>
                          <a:latin typeface="Arial"/>
                        </a:rPr>
                        <a:t>1099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DCF7F"/>
                    </a:solidFill>
                  </a:tcPr>
                </a:tc>
                <a:tc>
                  <a:txBody>
                    <a:bodyPr/>
                    <a:lstStyle/>
                    <a:p>
                      <a:pPr algn="r" fontAlgn="b"/>
                      <a:r>
                        <a:rPr lang="en-GB" sz="1400" b="0" i="0" u="none" strike="noStrike">
                          <a:solidFill>
                            <a:srgbClr val="000000"/>
                          </a:solidFill>
                          <a:effectLst/>
                          <a:latin typeface="Arial"/>
                        </a:rPr>
                        <a:t>1723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r" fontAlgn="b"/>
                      <a:r>
                        <a:rPr lang="en-GB" sz="1400" b="0" i="0" u="none" strike="noStrike">
                          <a:solidFill>
                            <a:srgbClr val="000000"/>
                          </a:solidFill>
                          <a:effectLst/>
                          <a:latin typeface="Arial"/>
                        </a:rPr>
                        <a:t>381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283"/>
                    </a:solidFill>
                  </a:tcPr>
                </a:tc>
                <a:tc>
                  <a:txBody>
                    <a:bodyPr/>
                    <a:lstStyle/>
                    <a:p>
                      <a:pPr algn="r" fontAlgn="b"/>
                      <a:r>
                        <a:rPr lang="en-GB" sz="1400" b="0" i="0" u="none" strike="noStrike">
                          <a:solidFill>
                            <a:srgbClr val="000000"/>
                          </a:solidFill>
                          <a:effectLst/>
                          <a:latin typeface="Arial"/>
                        </a:rPr>
                        <a:t>857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D580"/>
                    </a:solidFill>
                  </a:tcPr>
                </a:tc>
                <a:tc>
                  <a:txBody>
                    <a:bodyPr/>
                    <a:lstStyle/>
                    <a:p>
                      <a:pPr algn="r" fontAlgn="b"/>
                      <a:r>
                        <a:rPr lang="en-GB" sz="1400" b="0" i="0" u="none" strike="noStrike">
                          <a:solidFill>
                            <a:srgbClr val="000000"/>
                          </a:solidFill>
                          <a:effectLst/>
                          <a:latin typeface="Arial"/>
                        </a:rPr>
                        <a:t>1397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1C77D"/>
                    </a:solidFill>
                  </a:tcPr>
                </a:tc>
                <a:tc>
                  <a:txBody>
                    <a:bodyPr/>
                    <a:lstStyle/>
                    <a:p>
                      <a:pPr algn="r" fontAlgn="b"/>
                      <a:r>
                        <a:rPr lang="en-GB" sz="1400" b="0" i="0" u="none" strike="noStrike" dirty="0">
                          <a:solidFill>
                            <a:srgbClr val="000000"/>
                          </a:solidFill>
                          <a:effectLst/>
                          <a:latin typeface="Arial"/>
                        </a:rPr>
                        <a:t>459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082"/>
                    </a:solidFill>
                  </a:tcPr>
                </a:tc>
                <a:extLst>
                  <a:ext uri="{0D108BD9-81ED-4DB2-BD59-A6C34878D82A}">
                    <a16:rowId xmlns:a16="http://schemas.microsoft.com/office/drawing/2014/main" val="10019"/>
                  </a:ext>
                </a:extLst>
              </a:tr>
            </a:tbl>
          </a:graphicData>
        </a:graphic>
      </p:graphicFrame>
      <p:sp>
        <p:nvSpPr>
          <p:cNvPr id="3" name="Title 2"/>
          <p:cNvSpPr>
            <a:spLocks noGrp="1"/>
          </p:cNvSpPr>
          <p:nvPr>
            <p:ph type="title"/>
          </p:nvPr>
        </p:nvSpPr>
        <p:spPr/>
        <p:txBody>
          <a:bodyPr/>
          <a:lstStyle/>
          <a:p>
            <a:r>
              <a:rPr lang="fr-FR" dirty="0"/>
              <a:t>The distribution of impacts varies </a:t>
            </a:r>
            <a:r>
              <a:rPr lang="fr-FR" dirty="0" err="1"/>
              <a:t>according</a:t>
            </a:r>
            <a:r>
              <a:rPr lang="fr-FR" dirty="0"/>
              <a:t> to discipline</a:t>
            </a:r>
            <a:endParaRPr lang="en-GB" dirty="0"/>
          </a:p>
        </p:txBody>
      </p:sp>
      <p:sp>
        <p:nvSpPr>
          <p:cNvPr id="4" name="Rectangle 3"/>
          <p:cNvSpPr/>
          <p:nvPr/>
        </p:nvSpPr>
        <p:spPr>
          <a:xfrm>
            <a:off x="1552903" y="6553200"/>
            <a:ext cx="8962697" cy="338554"/>
          </a:xfrm>
          <a:prstGeom prst="rect">
            <a:avLst/>
          </a:prstGeom>
        </p:spPr>
        <p:txBody>
          <a:bodyPr wrap="square">
            <a:spAutoFit/>
          </a:bodyPr>
          <a:lstStyle/>
          <a:p>
            <a:pPr fontAlgn="base">
              <a:spcBef>
                <a:spcPct val="0"/>
              </a:spcBef>
              <a:spcAft>
                <a:spcPct val="0"/>
              </a:spcAft>
            </a:pPr>
            <a:r>
              <a:rPr lang="fr-FR" sz="1600" dirty="0">
                <a:solidFill>
                  <a:srgbClr val="727272"/>
                </a:solidFill>
                <a:latin typeface="Arial" charset="0"/>
                <a:cs typeface="Arial" charset="0"/>
              </a:rPr>
              <a:t>Data </a:t>
            </a:r>
            <a:r>
              <a:rPr lang="fr-FR" sz="1600" dirty="0" err="1">
                <a:solidFill>
                  <a:srgbClr val="727272"/>
                </a:solidFill>
                <a:latin typeface="Arial" charset="0"/>
                <a:cs typeface="Arial" charset="0"/>
              </a:rPr>
              <a:t>from</a:t>
            </a:r>
            <a:r>
              <a:rPr lang="fr-FR" sz="1600" dirty="0">
                <a:solidFill>
                  <a:srgbClr val="727272"/>
                </a:solidFill>
                <a:latin typeface="Arial" charset="0"/>
                <a:cs typeface="Arial" charset="0"/>
              </a:rPr>
              <a:t> </a:t>
            </a:r>
            <a:r>
              <a:rPr lang="en-GB" sz="1600" dirty="0">
                <a:solidFill>
                  <a:srgbClr val="727272"/>
                </a:solidFill>
                <a:latin typeface="Arial" charset="0"/>
                <a:cs typeface="Arial" charset="0"/>
                <a:hlinkClick r:id="rId2"/>
              </a:rPr>
              <a:t>http://impact.ref.ac.uk/CaseStudies/Search1.aspx</a:t>
            </a:r>
            <a:r>
              <a:rPr lang="en-GB" sz="1600" dirty="0">
                <a:solidFill>
                  <a:srgbClr val="727272"/>
                </a:solidFill>
                <a:latin typeface="Arial" charset="0"/>
                <a:cs typeface="Arial" charset="0"/>
              </a:rPr>
              <a:t> </a:t>
            </a:r>
          </a:p>
        </p:txBody>
      </p:sp>
      <p:sp>
        <p:nvSpPr>
          <p:cNvPr id="10" name="Oval 9"/>
          <p:cNvSpPr/>
          <p:nvPr/>
        </p:nvSpPr>
        <p:spPr>
          <a:xfrm>
            <a:off x="8793990" y="2048838"/>
            <a:ext cx="533400" cy="180495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latin typeface="Georgia"/>
            </a:endParaRPr>
          </a:p>
        </p:txBody>
      </p:sp>
      <p:sp>
        <p:nvSpPr>
          <p:cNvPr id="12" name="Oval 11"/>
          <p:cNvSpPr/>
          <p:nvPr/>
        </p:nvSpPr>
        <p:spPr>
          <a:xfrm>
            <a:off x="10129575" y="3276600"/>
            <a:ext cx="386024" cy="838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latin typeface="Georgia"/>
            </a:endParaRPr>
          </a:p>
        </p:txBody>
      </p:sp>
      <p:sp>
        <p:nvSpPr>
          <p:cNvPr id="13" name="Oval 12"/>
          <p:cNvSpPr/>
          <p:nvPr/>
        </p:nvSpPr>
        <p:spPr>
          <a:xfrm>
            <a:off x="3314014" y="4251916"/>
            <a:ext cx="5928098" cy="24572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latin typeface="Georgia"/>
            </a:endParaRPr>
          </a:p>
        </p:txBody>
      </p:sp>
      <p:sp>
        <p:nvSpPr>
          <p:cNvPr id="14" name="Oval 13"/>
          <p:cNvSpPr/>
          <p:nvPr/>
        </p:nvSpPr>
        <p:spPr>
          <a:xfrm>
            <a:off x="6910163" y="5020136"/>
            <a:ext cx="3810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latin typeface="Georgia"/>
            </a:endParaRPr>
          </a:p>
        </p:txBody>
      </p:sp>
      <p:sp>
        <p:nvSpPr>
          <p:cNvPr id="15" name="Oval 14"/>
          <p:cNvSpPr/>
          <p:nvPr/>
        </p:nvSpPr>
        <p:spPr>
          <a:xfrm>
            <a:off x="3697200" y="5406672"/>
            <a:ext cx="3635818" cy="24572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latin typeface="Georgia"/>
            </a:endParaRPr>
          </a:p>
        </p:txBody>
      </p:sp>
      <p:sp>
        <p:nvSpPr>
          <p:cNvPr id="20" name="Oval 19"/>
          <p:cNvSpPr/>
          <p:nvPr/>
        </p:nvSpPr>
        <p:spPr>
          <a:xfrm>
            <a:off x="4751921" y="2726078"/>
            <a:ext cx="4593158" cy="24572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latin typeface="Georgia"/>
            </a:endParaRPr>
          </a:p>
        </p:txBody>
      </p:sp>
    </p:spTree>
    <p:extLst>
      <p:ext uri="{BB962C8B-B14F-4D97-AF65-F5344CB8AC3E}">
        <p14:creationId xmlns:p14="http://schemas.microsoft.com/office/powerpoint/2010/main" val="19899660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GB" sz="2000" dirty="0"/>
              <a:t>Quality </a:t>
            </a:r>
            <a:r>
              <a:rPr lang="en-US" sz="2000" dirty="0"/>
              <a:t>Adjusted Life Years (QALYs), a measure of the health gain from a treatment equivalent to the gain of one year of perfect health.</a:t>
            </a:r>
          </a:p>
          <a:p>
            <a:r>
              <a:rPr lang="en-US" sz="2000" dirty="0" err="1"/>
              <a:t>Monetisation</a:t>
            </a:r>
            <a:r>
              <a:rPr lang="en-US" sz="2000" dirty="0"/>
              <a:t>: 20-30 </a:t>
            </a:r>
            <a:r>
              <a:rPr lang="en-US" sz="2000" dirty="0" err="1"/>
              <a:t>kGBP</a:t>
            </a:r>
            <a:r>
              <a:rPr lang="en-US" sz="2000" dirty="0"/>
              <a:t> / QALY</a:t>
            </a:r>
          </a:p>
          <a:p>
            <a:r>
              <a:rPr lang="fr-FR" sz="2000" dirty="0"/>
              <a:t>326 case </a:t>
            </a:r>
            <a:r>
              <a:rPr lang="fr-FR" sz="2000" dirty="0" err="1"/>
              <a:t>studies</a:t>
            </a:r>
            <a:r>
              <a:rPr lang="fr-FR" sz="2000" dirty="0"/>
              <a:t> (5% of total) </a:t>
            </a:r>
            <a:r>
              <a:rPr lang="fr-FR" sz="2000" dirty="0" err="1"/>
              <a:t>tagged</a:t>
            </a:r>
            <a:r>
              <a:rPr lang="fr-FR" sz="2000" dirty="0"/>
              <a:t> </a:t>
            </a:r>
            <a:r>
              <a:rPr lang="fr-FR" sz="2000" dirty="0" err="1"/>
              <a:t>with</a:t>
            </a:r>
            <a:r>
              <a:rPr lang="fr-FR" sz="2000" dirty="0"/>
              <a:t> ’ </a:t>
            </a:r>
            <a:r>
              <a:rPr lang="fr-FR" sz="2000" dirty="0" err="1"/>
              <a:t>Clinical</a:t>
            </a:r>
            <a:r>
              <a:rPr lang="fr-FR" sz="2000" dirty="0"/>
              <a:t> guidance’</a:t>
            </a:r>
          </a:p>
          <a:p>
            <a:r>
              <a:rPr lang="en-US" sz="2000" dirty="0"/>
              <a:t>25 case studies mention QALY</a:t>
            </a:r>
          </a:p>
          <a:p>
            <a:r>
              <a:rPr lang="en-US" sz="2000" dirty="0"/>
              <a:t>11 case studies monetize the actual or potential health gain, resulting in an estimated 2 billion GBP gain for 2008-2012</a:t>
            </a:r>
          </a:p>
          <a:p>
            <a:endParaRPr lang="en-GB" sz="2000" dirty="0"/>
          </a:p>
        </p:txBody>
      </p:sp>
      <p:sp>
        <p:nvSpPr>
          <p:cNvPr id="3" name="Title 2"/>
          <p:cNvSpPr>
            <a:spLocks noGrp="1"/>
          </p:cNvSpPr>
          <p:nvPr>
            <p:ph type="title"/>
          </p:nvPr>
        </p:nvSpPr>
        <p:spPr/>
        <p:txBody>
          <a:bodyPr/>
          <a:lstStyle/>
          <a:p>
            <a:r>
              <a:rPr lang="fr-FR" dirty="0"/>
              <a:t>Impact and value of </a:t>
            </a:r>
            <a:r>
              <a:rPr lang="fr-FR" dirty="0" err="1"/>
              <a:t>research</a:t>
            </a:r>
            <a:r>
              <a:rPr lang="fr-FR" dirty="0"/>
              <a:t> on </a:t>
            </a:r>
            <a:r>
              <a:rPr lang="fr-FR" dirty="0" err="1"/>
              <a:t>clinical</a:t>
            </a:r>
            <a:r>
              <a:rPr lang="fr-FR" dirty="0"/>
              <a:t> practice and </a:t>
            </a:r>
            <a:r>
              <a:rPr lang="fr-FR" dirty="0" err="1"/>
              <a:t>health</a:t>
            </a:r>
            <a:r>
              <a:rPr lang="fr-FR" dirty="0"/>
              <a:t> gain</a:t>
            </a:r>
            <a:endParaRPr lang="en-GB" dirty="0"/>
          </a:p>
        </p:txBody>
      </p:sp>
      <p:sp>
        <p:nvSpPr>
          <p:cNvPr id="4" name="Rectangle 3"/>
          <p:cNvSpPr/>
          <p:nvPr/>
        </p:nvSpPr>
        <p:spPr>
          <a:xfrm>
            <a:off x="1552903" y="6488668"/>
            <a:ext cx="6477000" cy="369332"/>
          </a:xfrm>
          <a:prstGeom prst="rect">
            <a:avLst/>
          </a:prstGeom>
        </p:spPr>
        <p:txBody>
          <a:bodyPr wrap="square">
            <a:spAutoFit/>
          </a:bodyPr>
          <a:lstStyle/>
          <a:p>
            <a:pPr fontAlgn="base">
              <a:spcBef>
                <a:spcPct val="0"/>
              </a:spcBef>
              <a:spcAft>
                <a:spcPct val="0"/>
              </a:spcAft>
            </a:pPr>
            <a:r>
              <a:rPr lang="en-US" dirty="0">
                <a:solidFill>
                  <a:srgbClr val="000090"/>
                </a:solidFill>
                <a:latin typeface="Arial" charset="0"/>
                <a:cs typeface="Arial" charset="0"/>
              </a:rPr>
              <a:t>King’s College London and Digital Science, 2015</a:t>
            </a:r>
            <a:endParaRPr lang="en-GB" dirty="0">
              <a:solidFill>
                <a:srgbClr val="727272"/>
              </a:solidFill>
              <a:latin typeface="Arial" charset="0"/>
              <a:cs typeface="Arial" charset="0"/>
            </a:endParaRPr>
          </a:p>
        </p:txBody>
      </p:sp>
    </p:spTree>
    <p:extLst>
      <p:ext uri="{BB962C8B-B14F-4D97-AF65-F5344CB8AC3E}">
        <p14:creationId xmlns:p14="http://schemas.microsoft.com/office/powerpoint/2010/main" val="8869446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GB" sz="2000" dirty="0"/>
              <a:t>882 case studies (13% of total) </a:t>
            </a:r>
            <a:r>
              <a:rPr lang="en-US" sz="2000" dirty="0"/>
              <a:t>were tagged with the impact topic ‘Technology commercialization’, </a:t>
            </a:r>
            <a:endParaRPr lang="en-GB" sz="2000" dirty="0"/>
          </a:p>
          <a:p>
            <a:r>
              <a:rPr lang="en-GB" sz="2000" dirty="0"/>
              <a:t>457 </a:t>
            </a:r>
            <a:r>
              <a:rPr lang="en-US" sz="2000" dirty="0"/>
              <a:t>were also found to contain keywords ‘spin-out’, ‘patent’ or ‘</a:t>
            </a:r>
            <a:r>
              <a:rPr lang="en-US" sz="2000" dirty="0" err="1"/>
              <a:t>licence</a:t>
            </a:r>
            <a:r>
              <a:rPr lang="en-US" sz="2000" dirty="0"/>
              <a:t>’</a:t>
            </a:r>
          </a:p>
          <a:p>
            <a:r>
              <a:rPr lang="en-US" sz="2000" dirty="0"/>
              <a:t>Out of these:</a:t>
            </a:r>
          </a:p>
          <a:p>
            <a:pPr lvl="1"/>
            <a:r>
              <a:rPr lang="en-US" sz="1600" dirty="0"/>
              <a:t>32% created revenue from product sales</a:t>
            </a:r>
          </a:p>
          <a:p>
            <a:pPr lvl="1"/>
            <a:r>
              <a:rPr lang="en-US" sz="1600" dirty="0"/>
              <a:t>31% secured industrial investment</a:t>
            </a:r>
          </a:p>
          <a:p>
            <a:pPr lvl="1"/>
            <a:r>
              <a:rPr lang="en-US" sz="1600" dirty="0"/>
              <a:t>19% secured an industrial partner</a:t>
            </a:r>
          </a:p>
          <a:p>
            <a:pPr lvl="1"/>
            <a:r>
              <a:rPr lang="en-US" sz="1600" dirty="0"/>
              <a:t>9% created staff employment in spin-outs</a:t>
            </a:r>
          </a:p>
          <a:p>
            <a:endParaRPr lang="en-GB" sz="2000" dirty="0"/>
          </a:p>
        </p:txBody>
      </p:sp>
      <p:sp>
        <p:nvSpPr>
          <p:cNvPr id="3" name="Title 2"/>
          <p:cNvSpPr>
            <a:spLocks noGrp="1"/>
          </p:cNvSpPr>
          <p:nvPr>
            <p:ph type="title"/>
          </p:nvPr>
        </p:nvSpPr>
        <p:spPr/>
        <p:txBody>
          <a:bodyPr/>
          <a:lstStyle/>
          <a:p>
            <a:r>
              <a:rPr lang="fr-FR" dirty="0"/>
              <a:t>Impact in </a:t>
            </a:r>
            <a:r>
              <a:rPr lang="fr-FR" dirty="0" err="1"/>
              <a:t>terms</a:t>
            </a:r>
            <a:r>
              <a:rPr lang="fr-FR" dirty="0"/>
              <a:t> of spin-</a:t>
            </a:r>
            <a:r>
              <a:rPr lang="fr-FR" dirty="0" err="1"/>
              <a:t>outs</a:t>
            </a:r>
            <a:r>
              <a:rPr lang="fr-FR" dirty="0"/>
              <a:t>, patents and licences</a:t>
            </a:r>
            <a:endParaRPr lang="en-GB" dirty="0"/>
          </a:p>
        </p:txBody>
      </p:sp>
      <p:sp>
        <p:nvSpPr>
          <p:cNvPr id="4" name="Rectangle 3"/>
          <p:cNvSpPr/>
          <p:nvPr/>
        </p:nvSpPr>
        <p:spPr>
          <a:xfrm>
            <a:off x="1552903" y="6488668"/>
            <a:ext cx="6477000" cy="369332"/>
          </a:xfrm>
          <a:prstGeom prst="rect">
            <a:avLst/>
          </a:prstGeom>
        </p:spPr>
        <p:txBody>
          <a:bodyPr wrap="square">
            <a:spAutoFit/>
          </a:bodyPr>
          <a:lstStyle/>
          <a:p>
            <a:pPr fontAlgn="base">
              <a:spcBef>
                <a:spcPct val="0"/>
              </a:spcBef>
              <a:spcAft>
                <a:spcPct val="0"/>
              </a:spcAft>
            </a:pPr>
            <a:r>
              <a:rPr lang="en-US" dirty="0">
                <a:solidFill>
                  <a:srgbClr val="000090"/>
                </a:solidFill>
                <a:latin typeface="Arial" charset="0"/>
                <a:cs typeface="Arial" charset="0"/>
              </a:rPr>
              <a:t>King’s College London and Digital Science, 2015</a:t>
            </a:r>
            <a:endParaRPr lang="en-GB" dirty="0">
              <a:solidFill>
                <a:srgbClr val="727272"/>
              </a:solidFill>
              <a:latin typeface="Arial" charset="0"/>
              <a:cs typeface="Arial" charset="0"/>
            </a:endParaRPr>
          </a:p>
        </p:txBody>
      </p:sp>
    </p:spTree>
    <p:extLst>
      <p:ext uri="{BB962C8B-B14F-4D97-AF65-F5344CB8AC3E}">
        <p14:creationId xmlns:p14="http://schemas.microsoft.com/office/powerpoint/2010/main" val="40796141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dirty="0"/>
              <a:t>Impact on public </a:t>
            </a:r>
            <a:r>
              <a:rPr lang="fr-FR" dirty="0" err="1"/>
              <a:t>policy</a:t>
            </a:r>
            <a:r>
              <a:rPr lang="fr-FR" dirty="0"/>
              <a:t> and </a:t>
            </a:r>
            <a:r>
              <a:rPr lang="fr-FR" dirty="0" err="1"/>
              <a:t>parliamentary</a:t>
            </a:r>
            <a:r>
              <a:rPr lang="fr-FR" dirty="0"/>
              <a:t> </a:t>
            </a:r>
            <a:r>
              <a:rPr lang="fr-FR" dirty="0" err="1"/>
              <a:t>debate</a:t>
            </a:r>
            <a:endParaRPr lang="en-GB" dirty="0"/>
          </a:p>
        </p:txBody>
      </p:sp>
      <p:sp>
        <p:nvSpPr>
          <p:cNvPr id="4" name="Rectangle 3"/>
          <p:cNvSpPr/>
          <p:nvPr/>
        </p:nvSpPr>
        <p:spPr>
          <a:xfrm>
            <a:off x="1552903" y="6488668"/>
            <a:ext cx="6477000" cy="369332"/>
          </a:xfrm>
          <a:prstGeom prst="rect">
            <a:avLst/>
          </a:prstGeom>
        </p:spPr>
        <p:txBody>
          <a:bodyPr wrap="square">
            <a:spAutoFit/>
          </a:bodyPr>
          <a:lstStyle/>
          <a:p>
            <a:pPr fontAlgn="base">
              <a:spcBef>
                <a:spcPct val="0"/>
              </a:spcBef>
              <a:spcAft>
                <a:spcPct val="0"/>
              </a:spcAft>
            </a:pPr>
            <a:r>
              <a:rPr lang="en-US" dirty="0">
                <a:solidFill>
                  <a:srgbClr val="000090"/>
                </a:solidFill>
                <a:latin typeface="Arial" charset="0"/>
                <a:cs typeface="Arial" charset="0"/>
              </a:rPr>
              <a:t>King’s College London and Digital Science, 2015</a:t>
            </a:r>
            <a:endParaRPr lang="en-GB" dirty="0">
              <a:solidFill>
                <a:srgbClr val="727272"/>
              </a:solidFill>
              <a:latin typeface="Arial" charset="0"/>
              <a:cs typeface="Arial" charset="0"/>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79739" y="1601788"/>
            <a:ext cx="5043637" cy="4525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00063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fontAlgn="base">
              <a:spcBef>
                <a:spcPct val="0"/>
              </a:spcBef>
              <a:spcAft>
                <a:spcPct val="0"/>
              </a:spcAft>
            </a:pPr>
            <a:fld id="{9699C61F-6D6C-4885-8F66-BEC2A3BBD1B9}" type="slidenum">
              <a:rPr lang="en-GB">
                <a:solidFill>
                  <a:prstClr val="white"/>
                </a:solidFill>
                <a:cs typeface="Arial" charset="0"/>
              </a:rPr>
              <a:pPr fontAlgn="base">
                <a:spcBef>
                  <a:spcPct val="0"/>
                </a:spcBef>
                <a:spcAft>
                  <a:spcPct val="0"/>
                </a:spcAft>
              </a:pPr>
              <a:t>64</a:t>
            </a:fld>
            <a:endParaRPr lang="en-GB">
              <a:solidFill>
                <a:prstClr val="white"/>
              </a:solidFill>
              <a:cs typeface="Arial" charset="0"/>
            </a:endParaRPr>
          </a:p>
        </p:txBody>
      </p:sp>
      <p:sp>
        <p:nvSpPr>
          <p:cNvPr id="4" name="Title 3"/>
          <p:cNvSpPr>
            <a:spLocks noGrp="1"/>
          </p:cNvSpPr>
          <p:nvPr>
            <p:ph type="title"/>
          </p:nvPr>
        </p:nvSpPr>
        <p:spPr>
          <a:xfrm>
            <a:off x="2590800" y="80220"/>
            <a:ext cx="7835400" cy="1022400"/>
          </a:xfrm>
        </p:spPr>
        <p:txBody>
          <a:bodyPr/>
          <a:lstStyle/>
          <a:p>
            <a:pPr algn="ctr"/>
            <a:r>
              <a:rPr lang="en-GB" sz="2800" dirty="0"/>
              <a:t>Human capital:</a:t>
            </a:r>
            <a:br>
              <a:rPr lang="en-GB" sz="2800" dirty="0"/>
            </a:br>
            <a:r>
              <a:rPr lang="en-GB" sz="2800" dirty="0"/>
              <a:t>Social scientists are critical for service sectors, Engineers for manufacturing</a:t>
            </a:r>
          </a:p>
        </p:txBody>
      </p:sp>
      <p:pic>
        <p:nvPicPr>
          <p:cNvPr id="5" name="Picture 4" descr="\\main.oecd.org\sdataSTI\Applic\STP\Impact Assessment\Industry_Science_Linkages\Writings\Tadanori\figures\final_report\figures14Nov2016\F11_ver3#1.png"/>
          <p:cNvPicPr/>
          <p:nvPr/>
        </p:nvPicPr>
        <p:blipFill>
          <a:blip r:embed="rId2">
            <a:extLst>
              <a:ext uri="{28A0092B-C50C-407E-A947-70E740481C1C}">
                <a14:useLocalDpi xmlns:a14="http://schemas.microsoft.com/office/drawing/2010/main" val="0"/>
              </a:ext>
            </a:extLst>
          </a:blip>
          <a:srcRect/>
          <a:stretch>
            <a:fillRect/>
          </a:stretch>
        </p:blipFill>
        <p:spPr bwMode="auto">
          <a:xfrm>
            <a:off x="1975272" y="1340768"/>
            <a:ext cx="8568952" cy="5517232"/>
          </a:xfrm>
          <a:prstGeom prst="rect">
            <a:avLst/>
          </a:prstGeom>
          <a:noFill/>
          <a:ln w="28575">
            <a:noFill/>
          </a:ln>
        </p:spPr>
      </p:pic>
      <p:sp>
        <p:nvSpPr>
          <p:cNvPr id="2" name="Oval 1"/>
          <p:cNvSpPr/>
          <p:nvPr/>
        </p:nvSpPr>
        <p:spPr>
          <a:xfrm rot="1044278">
            <a:off x="6339699" y="1671691"/>
            <a:ext cx="4127747" cy="2108654"/>
          </a:xfrm>
          <a:prstGeom prst="ellipse">
            <a:avLst/>
          </a:prstGeom>
          <a:no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latin typeface="Georgia"/>
            </a:endParaRPr>
          </a:p>
        </p:txBody>
      </p:sp>
      <p:sp>
        <p:nvSpPr>
          <p:cNvPr id="6" name="Oval 5"/>
          <p:cNvSpPr/>
          <p:nvPr/>
        </p:nvSpPr>
        <p:spPr>
          <a:xfrm rot="438823">
            <a:off x="1988795" y="3040677"/>
            <a:ext cx="5347402" cy="3692455"/>
          </a:xfrm>
          <a:prstGeom prst="ellipse">
            <a:avLst/>
          </a:prstGeom>
          <a:no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latin typeface="Georgia"/>
            </a:endParaRPr>
          </a:p>
        </p:txBody>
      </p:sp>
      <p:sp>
        <p:nvSpPr>
          <p:cNvPr id="7" name="Rectangle 6"/>
          <p:cNvSpPr/>
          <p:nvPr/>
        </p:nvSpPr>
        <p:spPr>
          <a:xfrm>
            <a:off x="1524001" y="6488669"/>
            <a:ext cx="1816523" cy="276999"/>
          </a:xfrm>
          <a:prstGeom prst="rect">
            <a:avLst/>
          </a:prstGeom>
        </p:spPr>
        <p:txBody>
          <a:bodyPr wrap="none">
            <a:spAutoFit/>
          </a:bodyPr>
          <a:lstStyle/>
          <a:p>
            <a:pPr fontAlgn="base">
              <a:spcBef>
                <a:spcPct val="0"/>
              </a:spcBef>
              <a:spcAft>
                <a:spcPct val="0"/>
              </a:spcAft>
            </a:pPr>
            <a:r>
              <a:rPr lang="en-GB" sz="1200" i="1" dirty="0">
                <a:solidFill>
                  <a:srgbClr val="727272"/>
                </a:solidFill>
                <a:latin typeface="Arial" charset="0"/>
                <a:cs typeface="Arial" charset="0"/>
              </a:rPr>
              <a:t>Source</a:t>
            </a:r>
            <a:r>
              <a:rPr lang="en-GB" sz="1200" dirty="0">
                <a:solidFill>
                  <a:srgbClr val="727272"/>
                </a:solidFill>
                <a:latin typeface="Arial" charset="0"/>
                <a:cs typeface="Arial" charset="0"/>
              </a:rPr>
              <a:t>: EU-LFS, 2013. </a:t>
            </a:r>
          </a:p>
        </p:txBody>
      </p:sp>
      <p:sp>
        <p:nvSpPr>
          <p:cNvPr id="8" name="Right Arrow 7"/>
          <p:cNvSpPr/>
          <p:nvPr/>
        </p:nvSpPr>
        <p:spPr>
          <a:xfrm rot="14598988">
            <a:off x="4425458" y="3830439"/>
            <a:ext cx="1513446" cy="32064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latin typeface="Georgia"/>
            </a:endParaRPr>
          </a:p>
        </p:txBody>
      </p:sp>
      <p:sp>
        <p:nvSpPr>
          <p:cNvPr id="9" name="Right Arrow 8"/>
          <p:cNvSpPr/>
          <p:nvPr/>
        </p:nvSpPr>
        <p:spPr>
          <a:xfrm rot="8187387">
            <a:off x="4750865" y="5222009"/>
            <a:ext cx="785998" cy="24241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latin typeface="Georgia"/>
            </a:endParaRPr>
          </a:p>
        </p:txBody>
      </p:sp>
      <p:sp>
        <p:nvSpPr>
          <p:cNvPr id="10" name="Right Arrow 9"/>
          <p:cNvSpPr/>
          <p:nvPr/>
        </p:nvSpPr>
        <p:spPr>
          <a:xfrm rot="2920747">
            <a:off x="5723938" y="5193709"/>
            <a:ext cx="413068" cy="15483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latin typeface="Georgia"/>
            </a:endParaRPr>
          </a:p>
        </p:txBody>
      </p:sp>
    </p:spTree>
    <p:extLst>
      <p:ext uri="{BB962C8B-B14F-4D97-AF65-F5344CB8AC3E}">
        <p14:creationId xmlns:p14="http://schemas.microsoft.com/office/powerpoint/2010/main" val="369059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animBg="1"/>
      <p:bldP spid="9" grpId="0" animBg="1"/>
      <p:bldP spid="1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90800" y="196800"/>
            <a:ext cx="7416000" cy="1022400"/>
          </a:xfrm>
        </p:spPr>
        <p:txBody>
          <a:bodyPr>
            <a:noAutofit/>
          </a:bodyPr>
          <a:lstStyle/>
          <a:p>
            <a:r>
              <a:rPr lang="fr-FR" sz="2000" dirty="0"/>
              <a:t>Science, </a:t>
            </a:r>
            <a:r>
              <a:rPr lang="fr-FR" sz="2000" dirty="0" err="1"/>
              <a:t>Technology</a:t>
            </a:r>
            <a:r>
              <a:rPr lang="fr-FR" sz="2000" dirty="0"/>
              <a:t> and Innovation </a:t>
            </a:r>
            <a:r>
              <a:rPr lang="fr-FR" sz="2000" dirty="0" err="1"/>
              <a:t>Policies</a:t>
            </a:r>
            <a:r>
              <a:rPr lang="fr-FR" sz="2000" dirty="0"/>
              <a:t>  </a:t>
            </a:r>
            <a:br>
              <a:rPr lang="fr-FR" sz="2000" dirty="0"/>
            </a:br>
            <a:r>
              <a:rPr lang="en-US" sz="2000" dirty="0">
                <a:solidFill>
                  <a:srgbClr val="000000"/>
                </a:solidFill>
                <a:ea typeface="Calibri"/>
                <a:cs typeface="Times New Roman"/>
              </a:rPr>
              <a:t>– A</a:t>
            </a:r>
            <a:r>
              <a:rPr lang="en-GB" sz="2000" dirty="0" err="1">
                <a:solidFill>
                  <a:srgbClr val="000000"/>
                </a:solidFill>
                <a:ea typeface="Calibri"/>
                <a:cs typeface="Times New Roman"/>
              </a:rPr>
              <a:t>ssessment</a:t>
            </a:r>
            <a:r>
              <a:rPr lang="en-GB" sz="2000" dirty="0">
                <a:solidFill>
                  <a:srgbClr val="000000"/>
                </a:solidFill>
                <a:ea typeface="Calibri"/>
                <a:cs typeface="Times New Roman"/>
              </a:rPr>
              <a:t> framework </a:t>
            </a:r>
            <a:endParaRPr lang="fr-FR" sz="2000" dirty="0">
              <a:solidFill>
                <a:srgbClr val="000000"/>
              </a:solidFill>
            </a:endParaRPr>
          </a:p>
        </p:txBody>
      </p:sp>
      <p:graphicFrame>
        <p:nvGraphicFramePr>
          <p:cNvPr id="6" name="Table 5"/>
          <p:cNvGraphicFramePr>
            <a:graphicFrameLocks noGrp="1"/>
          </p:cNvGraphicFramePr>
          <p:nvPr>
            <p:extLst/>
          </p:nvPr>
        </p:nvGraphicFramePr>
        <p:xfrm>
          <a:off x="1905000" y="1166217"/>
          <a:ext cx="8440614" cy="5701722"/>
        </p:xfrm>
        <a:graphic>
          <a:graphicData uri="http://schemas.openxmlformats.org/drawingml/2006/table">
            <a:tbl>
              <a:tblPr firstRow="1" firstCol="1" bandRow="1"/>
              <a:tblGrid>
                <a:gridCol w="1580091">
                  <a:extLst>
                    <a:ext uri="{9D8B030D-6E8A-4147-A177-3AD203B41FA5}">
                      <a16:colId xmlns:a16="http://schemas.microsoft.com/office/drawing/2014/main" val="20000"/>
                    </a:ext>
                  </a:extLst>
                </a:gridCol>
                <a:gridCol w="1597549">
                  <a:extLst>
                    <a:ext uri="{9D8B030D-6E8A-4147-A177-3AD203B41FA5}">
                      <a16:colId xmlns:a16="http://schemas.microsoft.com/office/drawing/2014/main" val="20001"/>
                    </a:ext>
                  </a:extLst>
                </a:gridCol>
                <a:gridCol w="2772522">
                  <a:extLst>
                    <a:ext uri="{9D8B030D-6E8A-4147-A177-3AD203B41FA5}">
                      <a16:colId xmlns:a16="http://schemas.microsoft.com/office/drawing/2014/main" val="20002"/>
                    </a:ext>
                  </a:extLst>
                </a:gridCol>
                <a:gridCol w="2490452">
                  <a:extLst>
                    <a:ext uri="{9D8B030D-6E8A-4147-A177-3AD203B41FA5}">
                      <a16:colId xmlns:a16="http://schemas.microsoft.com/office/drawing/2014/main" val="20003"/>
                    </a:ext>
                  </a:extLst>
                </a:gridCol>
              </a:tblGrid>
              <a:tr h="250206">
                <a:tc gridSpan="4">
                  <a:txBody>
                    <a:bodyPr/>
                    <a:lstStyle/>
                    <a:p>
                      <a:pPr algn="ctr">
                        <a:lnSpc>
                          <a:spcPct val="115000"/>
                        </a:lnSpc>
                        <a:spcAft>
                          <a:spcPts val="0"/>
                        </a:spcAft>
                      </a:pPr>
                      <a:r>
                        <a:rPr lang="en-US" sz="1200" b="1" dirty="0">
                          <a:solidFill>
                            <a:srgbClr val="FFFFFF"/>
                          </a:solidFill>
                          <a:effectLst/>
                          <a:latin typeface="Gadugi" panose="020B0502040204020203" pitchFamily="34" charset="0"/>
                          <a:ea typeface="Calibri"/>
                          <a:cs typeface="Times New Roman"/>
                        </a:rPr>
                        <a:t>Science, technology and innovation Dimension</a:t>
                      </a:r>
                      <a:endParaRPr lang="en-GB" sz="1200" b="1" dirty="0">
                        <a:solidFill>
                          <a:srgbClr val="FFFFFF"/>
                        </a:solidFill>
                        <a:effectLst/>
                        <a:latin typeface="Gadugi" panose="020B0502040204020203" pitchFamily="34" charset="0"/>
                        <a:ea typeface="Calibri"/>
                        <a:cs typeface="Times New Roman"/>
                      </a:endParaRPr>
                    </a:p>
                  </a:txBody>
                  <a:tcPr marL="62862" marR="62862" marT="33177" marB="331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C46"/>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107381">
                <a:tc gridSpan="4">
                  <a:txBody>
                    <a:bodyPr/>
                    <a:lstStyle/>
                    <a:p>
                      <a:pPr>
                        <a:lnSpc>
                          <a:spcPct val="115000"/>
                        </a:lnSpc>
                        <a:spcAft>
                          <a:spcPts val="0"/>
                        </a:spcAft>
                      </a:pPr>
                      <a:endParaRPr lang="en-GB" sz="100" kern="1200" dirty="0">
                        <a:solidFill>
                          <a:schemeClr val="tx1"/>
                        </a:solidFill>
                        <a:effectLst/>
                        <a:latin typeface="Gadugi" panose="020B0502040204020203" pitchFamily="34" charset="0"/>
                        <a:ea typeface="Calibri"/>
                        <a:cs typeface="Times New Roman"/>
                      </a:endParaRPr>
                    </a:p>
                  </a:txBody>
                  <a:tcPr marL="62862" marR="62862" marT="33177" marB="331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1"/>
                  </a:ext>
                </a:extLst>
              </a:tr>
              <a:tr h="788214">
                <a:tc>
                  <a:txBody>
                    <a:bodyPr/>
                    <a:lstStyle/>
                    <a:p>
                      <a:pPr>
                        <a:spcAft>
                          <a:spcPts val="0"/>
                        </a:spcAft>
                      </a:pPr>
                      <a:r>
                        <a:rPr lang="en-GB" sz="1100" b="1" dirty="0">
                          <a:effectLst/>
                          <a:latin typeface="Arial"/>
                          <a:ea typeface="Times New Roman"/>
                        </a:rPr>
                        <a:t>Sub-dimension 1</a:t>
                      </a:r>
                      <a:endParaRPr lang="en-GB" sz="1100" dirty="0">
                        <a:effectLst/>
                        <a:latin typeface="Arial"/>
                        <a:ea typeface="Times New Roman"/>
                      </a:endParaRPr>
                    </a:p>
                    <a:p>
                      <a:pPr>
                        <a:spcAft>
                          <a:spcPts val="0"/>
                        </a:spcAft>
                      </a:pPr>
                      <a:r>
                        <a:rPr lang="en-GB" sz="1100" dirty="0">
                          <a:effectLst/>
                          <a:latin typeface="Arial"/>
                          <a:ea typeface="Times New Roman"/>
                        </a:rPr>
                        <a:t>Governance of STI policies </a:t>
                      </a:r>
                    </a:p>
                  </a:txBody>
                  <a:tcPr marL="72000" marR="72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DA588"/>
                    </a:solidFill>
                  </a:tcPr>
                </a:tc>
                <a:tc>
                  <a:txBody>
                    <a:bodyPr/>
                    <a:lstStyle/>
                    <a:p>
                      <a:pPr>
                        <a:spcAft>
                          <a:spcPts val="0"/>
                        </a:spcAft>
                      </a:pPr>
                      <a:r>
                        <a:rPr lang="en-GB" sz="1100" b="1" dirty="0">
                          <a:effectLst/>
                          <a:latin typeface="Arial"/>
                          <a:ea typeface="Times New Roman"/>
                        </a:rPr>
                        <a:t>Sub-dimension 2</a:t>
                      </a:r>
                      <a:endParaRPr lang="en-GB" sz="1100" dirty="0">
                        <a:effectLst/>
                        <a:latin typeface="Arial"/>
                        <a:ea typeface="Times New Roman"/>
                      </a:endParaRPr>
                    </a:p>
                    <a:p>
                      <a:pPr>
                        <a:spcAft>
                          <a:spcPts val="0"/>
                        </a:spcAft>
                      </a:pPr>
                      <a:r>
                        <a:rPr lang="en-GB" sz="1100" dirty="0">
                          <a:effectLst/>
                          <a:latin typeface="Arial"/>
                          <a:ea typeface="Times New Roman"/>
                        </a:rPr>
                        <a:t>Research base and conditions for research excellence </a:t>
                      </a:r>
                    </a:p>
                  </a:txBody>
                  <a:tcPr marL="72000" marR="72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DA588"/>
                    </a:solidFill>
                  </a:tcPr>
                </a:tc>
                <a:tc>
                  <a:txBody>
                    <a:bodyPr/>
                    <a:lstStyle/>
                    <a:p>
                      <a:pPr>
                        <a:spcAft>
                          <a:spcPts val="0"/>
                        </a:spcAft>
                      </a:pPr>
                      <a:r>
                        <a:rPr lang="en-GB" sz="1100" b="1" dirty="0">
                          <a:effectLst/>
                          <a:latin typeface="Arial"/>
                          <a:ea typeface="Times New Roman"/>
                        </a:rPr>
                        <a:t>Sub-dimension 3</a:t>
                      </a:r>
                      <a:endParaRPr lang="en-GB" sz="1100" dirty="0">
                        <a:effectLst/>
                        <a:latin typeface="Arial"/>
                        <a:ea typeface="Times New Roman"/>
                      </a:endParaRPr>
                    </a:p>
                    <a:p>
                      <a:pPr>
                        <a:spcAft>
                          <a:spcPts val="0"/>
                        </a:spcAft>
                      </a:pPr>
                      <a:r>
                        <a:rPr lang="en-GB" sz="1100" dirty="0">
                          <a:effectLst/>
                          <a:latin typeface="Arial"/>
                          <a:ea typeface="Times New Roman"/>
                        </a:rPr>
                        <a:t>Business investments in research and innovation and in the creation of start-ups</a:t>
                      </a:r>
                    </a:p>
                  </a:txBody>
                  <a:tcPr marL="72000" marR="72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DA588"/>
                    </a:solidFill>
                  </a:tcPr>
                </a:tc>
                <a:tc>
                  <a:txBody>
                    <a:bodyPr/>
                    <a:lstStyle/>
                    <a:p>
                      <a:pPr>
                        <a:spcAft>
                          <a:spcPts val="0"/>
                        </a:spcAft>
                      </a:pPr>
                      <a:r>
                        <a:rPr lang="en-GB" sz="1100" b="1" dirty="0">
                          <a:effectLst/>
                          <a:latin typeface="Arial"/>
                          <a:ea typeface="Times New Roman"/>
                        </a:rPr>
                        <a:t>Sub-dimension 4</a:t>
                      </a:r>
                      <a:endParaRPr lang="en-GB" sz="1100" dirty="0">
                        <a:effectLst/>
                        <a:latin typeface="Arial"/>
                        <a:ea typeface="Times New Roman"/>
                      </a:endParaRPr>
                    </a:p>
                    <a:p>
                      <a:pPr>
                        <a:spcAft>
                          <a:spcPts val="0"/>
                        </a:spcAft>
                      </a:pPr>
                      <a:r>
                        <a:rPr lang="en-GB" sz="1100" dirty="0">
                          <a:effectLst/>
                          <a:latin typeface="Arial"/>
                          <a:ea typeface="Times New Roman"/>
                        </a:rPr>
                        <a:t>Research-industry collaboration and technology transfer</a:t>
                      </a:r>
                    </a:p>
                  </a:txBody>
                  <a:tcPr marL="72000" marR="72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DA588"/>
                    </a:solidFill>
                  </a:tcPr>
                </a:tc>
                <a:extLst>
                  <a:ext uri="{0D108BD9-81ED-4DB2-BD59-A6C34878D82A}">
                    <a16:rowId xmlns:a16="http://schemas.microsoft.com/office/drawing/2014/main" val="10002"/>
                  </a:ext>
                </a:extLst>
              </a:tr>
              <a:tr h="301560">
                <a:tc gridSpan="4">
                  <a:txBody>
                    <a:bodyPr/>
                    <a:lstStyle/>
                    <a:p>
                      <a:pPr>
                        <a:spcAft>
                          <a:spcPts val="0"/>
                        </a:spcAft>
                      </a:pPr>
                      <a:r>
                        <a:rPr lang="en-GB" sz="1100" b="1" dirty="0">
                          <a:effectLst/>
                          <a:latin typeface="Arial"/>
                          <a:ea typeface="Times New Roman"/>
                        </a:rPr>
                        <a:t>Qualitative indicators</a:t>
                      </a:r>
                      <a:endParaRPr lang="en-GB" sz="1100" dirty="0">
                        <a:effectLst/>
                        <a:latin typeface="Arial"/>
                        <a:ea typeface="Times New Roman"/>
                      </a:endParaRPr>
                    </a:p>
                  </a:txBody>
                  <a:tcPr marL="72000" marR="72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E1D7"/>
                    </a:solidFill>
                  </a:tcPr>
                </a:tc>
                <a:tc hMerge="1">
                  <a:txBody>
                    <a:bodyPr/>
                    <a:lstStyle/>
                    <a:p>
                      <a:endParaRPr lang="en-GB" dirty="0"/>
                    </a:p>
                  </a:txBody>
                  <a:tcPr marL="72000" marR="72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E1D7"/>
                    </a:solidFill>
                  </a:tcPr>
                </a:tc>
                <a:tc hMerge="1">
                  <a:txBody>
                    <a:bodyPr/>
                    <a:lstStyle/>
                    <a:p>
                      <a:endParaRPr lang="en-GB" dirty="0"/>
                    </a:p>
                  </a:txBody>
                  <a:tcPr marL="72000" marR="72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E1D7"/>
                    </a:solidFill>
                  </a:tcPr>
                </a:tc>
                <a:tc hMerge="1">
                  <a:txBody>
                    <a:bodyPr/>
                    <a:lstStyle/>
                    <a:p>
                      <a:endParaRPr lang="en-GB" dirty="0"/>
                    </a:p>
                  </a:txBody>
                  <a:tcPr marL="72000" marR="72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E1D7"/>
                    </a:solidFill>
                  </a:tcPr>
                </a:tc>
                <a:extLst>
                  <a:ext uri="{0D108BD9-81ED-4DB2-BD59-A6C34878D82A}">
                    <a16:rowId xmlns:a16="http://schemas.microsoft.com/office/drawing/2014/main" val="10003"/>
                  </a:ext>
                </a:extLst>
              </a:tr>
              <a:tr h="2690586">
                <a:tc>
                  <a:txBody>
                    <a:bodyPr/>
                    <a:lstStyle/>
                    <a:p>
                      <a:pPr marL="228600" indent="-228600" algn="l" defTabSz="457200" rtl="0" eaLnBrk="1" latinLnBrk="0" hangingPunct="1">
                        <a:spcBef>
                          <a:spcPts val="600"/>
                        </a:spcBef>
                        <a:spcAft>
                          <a:spcPts val="0"/>
                        </a:spcAft>
                        <a:buFont typeface="Arial" panose="020B0604020202020204" pitchFamily="34" charset="0"/>
                        <a:buChar char="•"/>
                      </a:pPr>
                      <a:r>
                        <a:rPr lang="en-GB" sz="1100" kern="1200" dirty="0">
                          <a:solidFill>
                            <a:schemeClr val="tx1"/>
                          </a:solidFill>
                          <a:effectLst/>
                          <a:latin typeface="Arial"/>
                          <a:ea typeface="Times New Roman"/>
                          <a:cs typeface="+mn-cs"/>
                        </a:rPr>
                        <a:t>Strategic approach to innovation</a:t>
                      </a:r>
                    </a:p>
                    <a:p>
                      <a:pPr marL="228600" indent="-228600" algn="l" defTabSz="457200" rtl="0" eaLnBrk="1" latinLnBrk="0" hangingPunct="1">
                        <a:spcBef>
                          <a:spcPts val="600"/>
                        </a:spcBef>
                        <a:spcAft>
                          <a:spcPts val="0"/>
                        </a:spcAft>
                        <a:buFont typeface="Arial" panose="020B0604020202020204" pitchFamily="34" charset="0"/>
                        <a:buChar char="•"/>
                      </a:pPr>
                      <a:r>
                        <a:rPr lang="en-GB" sz="1100" kern="1200" dirty="0" err="1">
                          <a:solidFill>
                            <a:schemeClr val="tx1"/>
                          </a:solidFill>
                          <a:effectLst/>
                          <a:latin typeface="Arial"/>
                          <a:ea typeface="Times New Roman"/>
                          <a:cs typeface="+mn-cs"/>
                        </a:rPr>
                        <a:t>Interministerial</a:t>
                      </a:r>
                      <a:r>
                        <a:rPr lang="en-GB" sz="1100" kern="1200" dirty="0">
                          <a:solidFill>
                            <a:schemeClr val="tx1"/>
                          </a:solidFill>
                          <a:effectLst/>
                          <a:latin typeface="Arial"/>
                          <a:ea typeface="Times New Roman"/>
                          <a:cs typeface="+mn-cs"/>
                        </a:rPr>
                        <a:t> co-ordination of innovation policy </a:t>
                      </a:r>
                    </a:p>
                    <a:p>
                      <a:pPr marL="228600" indent="-228600" algn="l" defTabSz="457200" rtl="0" eaLnBrk="1" latinLnBrk="0" hangingPunct="1">
                        <a:spcBef>
                          <a:spcPts val="600"/>
                        </a:spcBef>
                        <a:spcAft>
                          <a:spcPts val="0"/>
                        </a:spcAft>
                        <a:buFont typeface="Arial" panose="020B0604020202020204" pitchFamily="34" charset="0"/>
                        <a:buChar char="•"/>
                      </a:pPr>
                      <a:r>
                        <a:rPr lang="en-GB" sz="1100" kern="1200" dirty="0">
                          <a:solidFill>
                            <a:schemeClr val="tx1"/>
                          </a:solidFill>
                          <a:effectLst/>
                          <a:latin typeface="Arial"/>
                          <a:ea typeface="Times New Roman"/>
                          <a:cs typeface="+mn-cs"/>
                        </a:rPr>
                        <a:t>Implementation of innovation policy</a:t>
                      </a:r>
                    </a:p>
                    <a:p>
                      <a:pPr marL="228600" indent="-228600" algn="l" defTabSz="457200" rtl="0" eaLnBrk="1" latinLnBrk="0" hangingPunct="1">
                        <a:spcBef>
                          <a:spcPts val="600"/>
                        </a:spcBef>
                        <a:spcAft>
                          <a:spcPts val="0"/>
                        </a:spcAft>
                        <a:buFont typeface="Arial" panose="020B0604020202020204" pitchFamily="34" charset="0"/>
                        <a:buChar char="•"/>
                      </a:pPr>
                      <a:r>
                        <a:rPr lang="en-GB" sz="1100" kern="1200" dirty="0">
                          <a:solidFill>
                            <a:schemeClr val="tx1"/>
                          </a:solidFill>
                          <a:effectLst/>
                          <a:latin typeface="Arial"/>
                          <a:ea typeface="Times New Roman"/>
                          <a:cs typeface="+mn-cs"/>
                        </a:rPr>
                        <a:t>International cooperation for R&amp;D and technology acquisition</a:t>
                      </a:r>
                    </a:p>
                    <a:p>
                      <a:pPr marL="228600" indent="-228600" algn="l" defTabSz="457200" rtl="0" eaLnBrk="1" latinLnBrk="0" hangingPunct="1">
                        <a:spcBef>
                          <a:spcPts val="600"/>
                        </a:spcBef>
                        <a:spcAft>
                          <a:spcPts val="0"/>
                        </a:spcAft>
                        <a:buFont typeface="Arial" panose="020B0604020202020204" pitchFamily="34" charset="0"/>
                        <a:buChar char="•"/>
                      </a:pPr>
                      <a:endParaRPr lang="en-GB" sz="1100" kern="1200" dirty="0">
                        <a:solidFill>
                          <a:schemeClr val="tx1"/>
                        </a:solidFill>
                        <a:effectLst/>
                        <a:latin typeface="Arial"/>
                        <a:ea typeface="Times New Roman"/>
                        <a:cs typeface="+mn-cs"/>
                      </a:endParaRPr>
                    </a:p>
                  </a:txBody>
                  <a:tcPr marL="72000" marR="72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E1D7"/>
                    </a:solidFill>
                  </a:tcPr>
                </a:tc>
                <a:tc>
                  <a:txBody>
                    <a:bodyPr/>
                    <a:lstStyle/>
                    <a:p>
                      <a:pPr marL="228600" indent="-228600" algn="l" defTabSz="457200" rtl="0" eaLnBrk="1" latinLnBrk="0" hangingPunct="1">
                        <a:spcBef>
                          <a:spcPts val="600"/>
                        </a:spcBef>
                        <a:spcAft>
                          <a:spcPts val="0"/>
                        </a:spcAft>
                        <a:buFont typeface="Arial" panose="020B0604020202020204" pitchFamily="34" charset="0"/>
                        <a:buChar char="•"/>
                      </a:pPr>
                      <a:r>
                        <a:rPr lang="en-GB" sz="1100" kern="1200" dirty="0">
                          <a:solidFill>
                            <a:schemeClr val="tx1"/>
                          </a:solidFill>
                          <a:effectLst/>
                          <a:latin typeface="Arial"/>
                          <a:ea typeface="Times New Roman"/>
                          <a:cs typeface="+mn-cs"/>
                        </a:rPr>
                        <a:t>Governance of public research institutions (including higher education institutions)</a:t>
                      </a:r>
                    </a:p>
                    <a:p>
                      <a:pPr marL="228600" indent="-228600" algn="l" defTabSz="457200" rtl="0" eaLnBrk="1" latinLnBrk="0" hangingPunct="1">
                        <a:spcBef>
                          <a:spcPts val="600"/>
                        </a:spcBef>
                        <a:spcAft>
                          <a:spcPts val="0"/>
                        </a:spcAft>
                        <a:buFont typeface="Arial" panose="020B0604020202020204" pitchFamily="34" charset="0"/>
                        <a:buChar char="•"/>
                      </a:pPr>
                      <a:r>
                        <a:rPr lang="en-GB" sz="1100" kern="1200" dirty="0">
                          <a:solidFill>
                            <a:schemeClr val="tx1"/>
                          </a:solidFill>
                          <a:effectLst/>
                          <a:latin typeface="Arial"/>
                          <a:ea typeface="Times New Roman"/>
                          <a:cs typeface="+mn-cs"/>
                        </a:rPr>
                        <a:t>Framework for performance-based funding of public research institutions and universities </a:t>
                      </a:r>
                    </a:p>
                  </a:txBody>
                  <a:tcPr marL="72000" marR="72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E1D7"/>
                    </a:solidFill>
                  </a:tcPr>
                </a:tc>
                <a:tc>
                  <a:txBody>
                    <a:bodyPr/>
                    <a:lstStyle/>
                    <a:p>
                      <a:pPr marL="228600" indent="-228600">
                        <a:spcBef>
                          <a:spcPts val="600"/>
                        </a:spcBef>
                        <a:spcAft>
                          <a:spcPts val="0"/>
                        </a:spcAft>
                        <a:buFont typeface="Arial" panose="020B0604020202020204" pitchFamily="34" charset="0"/>
                        <a:buChar char="•"/>
                      </a:pPr>
                      <a:r>
                        <a:rPr lang="en-GB" sz="1100" dirty="0">
                          <a:effectLst/>
                          <a:latin typeface="Arial"/>
                          <a:ea typeface="Times New Roman"/>
                        </a:rPr>
                        <a:t>Financial support for RDI: competitive grants for research and innovation in businesses</a:t>
                      </a:r>
                    </a:p>
                    <a:p>
                      <a:pPr marL="228600" indent="-228600">
                        <a:spcBef>
                          <a:spcPts val="600"/>
                        </a:spcBef>
                        <a:spcAft>
                          <a:spcPts val="0"/>
                        </a:spcAft>
                        <a:buFont typeface="Arial" panose="020B0604020202020204" pitchFamily="34" charset="0"/>
                        <a:buChar char="•"/>
                      </a:pPr>
                      <a:r>
                        <a:rPr lang="en-GB" sz="1100" dirty="0">
                          <a:effectLst/>
                          <a:latin typeface="Arial"/>
                          <a:ea typeface="Times New Roman"/>
                        </a:rPr>
                        <a:t>Design of fiscal support for RDI: R&amp;D tax credits, VAT exemptions</a:t>
                      </a:r>
                    </a:p>
                    <a:p>
                      <a:pPr marL="228600" indent="-228600">
                        <a:spcBef>
                          <a:spcPts val="600"/>
                        </a:spcBef>
                        <a:spcAft>
                          <a:spcPts val="0"/>
                        </a:spcAft>
                        <a:buFont typeface="Arial" panose="020B0604020202020204" pitchFamily="34" charset="0"/>
                        <a:buChar char="•"/>
                      </a:pPr>
                      <a:r>
                        <a:rPr lang="en-GB" sz="1100" dirty="0">
                          <a:effectLst/>
                          <a:latin typeface="Arial"/>
                          <a:ea typeface="Times New Roman"/>
                        </a:rPr>
                        <a:t>Innovation promotion</a:t>
                      </a:r>
                    </a:p>
                    <a:p>
                      <a:pPr marL="228600" indent="-228600">
                        <a:spcBef>
                          <a:spcPts val="600"/>
                        </a:spcBef>
                        <a:spcAft>
                          <a:spcPts val="0"/>
                        </a:spcAft>
                        <a:buFont typeface="Arial" panose="020B0604020202020204" pitchFamily="34" charset="0"/>
                        <a:buChar char="•"/>
                      </a:pPr>
                      <a:r>
                        <a:rPr lang="en-GB" sz="1100" dirty="0">
                          <a:effectLst/>
                          <a:latin typeface="Arial"/>
                          <a:ea typeface="Times New Roman"/>
                        </a:rPr>
                        <a:t>Institutional support for innovation: incubators and accelerators</a:t>
                      </a:r>
                    </a:p>
                    <a:p>
                      <a:pPr marL="228600" indent="-228600">
                        <a:spcBef>
                          <a:spcPts val="600"/>
                        </a:spcBef>
                        <a:spcAft>
                          <a:spcPts val="0"/>
                        </a:spcAft>
                        <a:buFont typeface="Arial" panose="020B0604020202020204" pitchFamily="34" charset="0"/>
                        <a:buChar char="•"/>
                      </a:pPr>
                      <a:r>
                        <a:rPr lang="en-GB" sz="1100" dirty="0">
                          <a:effectLst/>
                          <a:latin typeface="Arial"/>
                          <a:ea typeface="Times New Roman"/>
                        </a:rPr>
                        <a:t>Institutional support for innovation: technology extension services</a:t>
                      </a:r>
                    </a:p>
                    <a:p>
                      <a:pPr marL="228600" indent="-228600">
                        <a:spcBef>
                          <a:spcPts val="600"/>
                        </a:spcBef>
                        <a:spcAft>
                          <a:spcPts val="0"/>
                        </a:spcAft>
                        <a:buFont typeface="Arial" panose="020B0604020202020204" pitchFamily="34" charset="0"/>
                        <a:buChar char="•"/>
                      </a:pPr>
                      <a:r>
                        <a:rPr lang="en-GB" sz="1100" dirty="0">
                          <a:effectLst/>
                          <a:latin typeface="Arial"/>
                          <a:ea typeface="Times New Roman"/>
                        </a:rPr>
                        <a:t>Institutional support for innovation: clusters with institutional support</a:t>
                      </a:r>
                    </a:p>
                    <a:p>
                      <a:pPr marL="228600" indent="-228600">
                        <a:spcBef>
                          <a:spcPts val="600"/>
                        </a:spcBef>
                        <a:spcAft>
                          <a:spcPts val="0"/>
                        </a:spcAft>
                        <a:buFont typeface="Arial" panose="020B0604020202020204" pitchFamily="34" charset="0"/>
                        <a:buChar char="•"/>
                      </a:pPr>
                      <a:r>
                        <a:rPr lang="en-GB" sz="1100" dirty="0">
                          <a:effectLst/>
                          <a:latin typeface="Arial"/>
                          <a:ea typeface="Times New Roman"/>
                        </a:rPr>
                        <a:t>Public procurement for innovation </a:t>
                      </a:r>
                    </a:p>
                  </a:txBody>
                  <a:tcPr marL="72000" marR="72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E1D7"/>
                    </a:solidFill>
                  </a:tcPr>
                </a:tc>
                <a:tc>
                  <a:txBody>
                    <a:bodyPr/>
                    <a:lstStyle/>
                    <a:p>
                      <a:pPr marL="228600" indent="-228600" algn="l" defTabSz="457200" rtl="0" eaLnBrk="1" latinLnBrk="0" hangingPunct="1">
                        <a:spcBef>
                          <a:spcPts val="600"/>
                        </a:spcBef>
                        <a:spcAft>
                          <a:spcPts val="0"/>
                        </a:spcAft>
                        <a:buFont typeface="Arial" panose="020B0604020202020204" pitchFamily="34" charset="0"/>
                        <a:buChar char="•"/>
                      </a:pPr>
                      <a:r>
                        <a:rPr lang="en-GB" sz="1100" kern="1200" dirty="0">
                          <a:solidFill>
                            <a:schemeClr val="tx1"/>
                          </a:solidFill>
                          <a:effectLst/>
                          <a:latin typeface="Arial"/>
                          <a:ea typeface="Times New Roman"/>
                          <a:cs typeface="+mn-cs"/>
                        </a:rPr>
                        <a:t>Innovation voucher schemes</a:t>
                      </a:r>
                    </a:p>
                    <a:p>
                      <a:pPr marL="228600" indent="-228600" algn="l" defTabSz="457200" rtl="0" eaLnBrk="1" latinLnBrk="0" hangingPunct="1">
                        <a:spcBef>
                          <a:spcPts val="600"/>
                        </a:spcBef>
                        <a:spcAft>
                          <a:spcPts val="0"/>
                        </a:spcAft>
                        <a:buFont typeface="Arial" panose="020B0604020202020204" pitchFamily="34" charset="0"/>
                        <a:buChar char="•"/>
                      </a:pPr>
                      <a:r>
                        <a:rPr lang="en-GB" sz="1100" kern="1200" dirty="0">
                          <a:solidFill>
                            <a:schemeClr val="tx1"/>
                          </a:solidFill>
                          <a:effectLst/>
                          <a:latin typeface="Arial"/>
                          <a:ea typeface="Times New Roman"/>
                          <a:cs typeface="+mn-cs"/>
                        </a:rPr>
                        <a:t>Competitive co-operative grants</a:t>
                      </a:r>
                    </a:p>
                    <a:p>
                      <a:pPr marL="228600" indent="-228600" algn="l" defTabSz="457200" rtl="0" eaLnBrk="1" latinLnBrk="0" hangingPunct="1">
                        <a:spcBef>
                          <a:spcPts val="600"/>
                        </a:spcBef>
                        <a:spcAft>
                          <a:spcPts val="0"/>
                        </a:spcAft>
                        <a:buFont typeface="Arial" panose="020B0604020202020204" pitchFamily="34" charset="0"/>
                        <a:buChar char="•"/>
                      </a:pPr>
                      <a:r>
                        <a:rPr lang="en-GB" sz="1100" kern="1200" dirty="0">
                          <a:solidFill>
                            <a:schemeClr val="tx1"/>
                          </a:solidFill>
                          <a:effectLst/>
                          <a:latin typeface="Arial"/>
                          <a:ea typeface="Times New Roman"/>
                          <a:cs typeface="+mn-cs"/>
                        </a:rPr>
                        <a:t>Institutional support for R&amp;D co-operation and knowledge transfers: Technology institutes, competence centres, science and technology parks  </a:t>
                      </a:r>
                    </a:p>
                    <a:p>
                      <a:pPr marL="228600" indent="-228600" algn="l" defTabSz="457200" rtl="0" eaLnBrk="1" latinLnBrk="0" hangingPunct="1">
                        <a:spcBef>
                          <a:spcPts val="600"/>
                        </a:spcBef>
                        <a:spcAft>
                          <a:spcPts val="0"/>
                        </a:spcAft>
                        <a:buFont typeface="Arial" panose="020B0604020202020204" pitchFamily="34" charset="0"/>
                        <a:buChar char="•"/>
                      </a:pPr>
                      <a:r>
                        <a:rPr lang="en-GB" sz="1100" kern="1200" dirty="0">
                          <a:solidFill>
                            <a:schemeClr val="tx1"/>
                          </a:solidFill>
                          <a:effectLst/>
                          <a:latin typeface="Arial"/>
                          <a:ea typeface="Times New Roman"/>
                          <a:cs typeface="+mn-cs"/>
                        </a:rPr>
                        <a:t>Mobility scheme between academia and industry</a:t>
                      </a:r>
                    </a:p>
                    <a:p>
                      <a:pPr marL="228600" indent="-228600" algn="l" defTabSz="457200" rtl="0" eaLnBrk="1" latinLnBrk="0" hangingPunct="1">
                        <a:spcBef>
                          <a:spcPts val="600"/>
                        </a:spcBef>
                        <a:spcAft>
                          <a:spcPts val="0"/>
                        </a:spcAft>
                        <a:buFont typeface="Arial" panose="020B0604020202020204" pitchFamily="34" charset="0"/>
                        <a:buChar char="•"/>
                      </a:pPr>
                      <a:r>
                        <a:rPr lang="en-GB" sz="1100" kern="1200" dirty="0">
                          <a:solidFill>
                            <a:schemeClr val="tx1"/>
                          </a:solidFill>
                          <a:effectLst/>
                          <a:latin typeface="Arial"/>
                          <a:ea typeface="Times New Roman"/>
                          <a:cs typeface="+mn-cs"/>
                        </a:rPr>
                        <a:t>Researcher evaluation for business-academia co-operation</a:t>
                      </a:r>
                    </a:p>
                    <a:p>
                      <a:pPr marL="228600" indent="-228600" algn="l" defTabSz="457200" rtl="0" eaLnBrk="1" latinLnBrk="0" hangingPunct="1">
                        <a:spcBef>
                          <a:spcPts val="600"/>
                        </a:spcBef>
                        <a:spcAft>
                          <a:spcPts val="0"/>
                        </a:spcAft>
                        <a:buFont typeface="Arial" panose="020B0604020202020204" pitchFamily="34" charset="0"/>
                        <a:buChar char="•"/>
                      </a:pPr>
                      <a:r>
                        <a:rPr lang="en-GB" sz="1100" kern="1200" dirty="0">
                          <a:solidFill>
                            <a:schemeClr val="tx1"/>
                          </a:solidFill>
                          <a:effectLst/>
                          <a:latin typeface="Arial"/>
                          <a:ea typeface="Times New Roman"/>
                          <a:cs typeface="+mn-cs"/>
                        </a:rPr>
                        <a:t>Intellectual Property Rights for research-industry co-operation</a:t>
                      </a:r>
                    </a:p>
                  </a:txBody>
                  <a:tcPr marL="72000" marR="72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E1D7"/>
                    </a:solidFill>
                  </a:tcPr>
                </a:tc>
                <a:extLst>
                  <a:ext uri="{0D108BD9-81ED-4DB2-BD59-A6C34878D82A}">
                    <a16:rowId xmlns:a16="http://schemas.microsoft.com/office/drawing/2014/main" val="10004"/>
                  </a:ext>
                </a:extLst>
              </a:tr>
              <a:tr h="1410955">
                <a:tc gridSpan="4">
                  <a:txBody>
                    <a:bodyPr/>
                    <a:lstStyle/>
                    <a:p>
                      <a:pPr>
                        <a:lnSpc>
                          <a:spcPct val="115000"/>
                        </a:lnSpc>
                        <a:spcAft>
                          <a:spcPts val="0"/>
                        </a:spcAft>
                      </a:pPr>
                      <a:r>
                        <a:rPr lang="en-GB" sz="1200" b="1" dirty="0">
                          <a:effectLst/>
                          <a:latin typeface="Gadugi" panose="020B0502040204020203" pitchFamily="34" charset="0"/>
                          <a:ea typeface="Calibri"/>
                          <a:cs typeface="Times New Roman"/>
                        </a:rPr>
                        <a:t>OECD Instruments and Tools </a:t>
                      </a:r>
                    </a:p>
                    <a:p>
                      <a:pPr marL="0" lvl="0" indent="0">
                        <a:lnSpc>
                          <a:spcPct val="115000"/>
                        </a:lnSpc>
                        <a:spcAft>
                          <a:spcPts val="0"/>
                        </a:spcAft>
                        <a:buFont typeface="+mj-lt"/>
                        <a:buNone/>
                      </a:pPr>
                      <a:r>
                        <a:rPr lang="fr-FR" sz="1200" dirty="0">
                          <a:effectLst/>
                          <a:latin typeface="Gadugi" panose="020B0502040204020203" pitchFamily="34" charset="0"/>
                          <a:ea typeface="Calibri"/>
                          <a:cs typeface="Times New Roman"/>
                        </a:rPr>
                        <a:t>OECD</a:t>
                      </a:r>
                      <a:r>
                        <a:rPr lang="fr-FR" sz="1200" baseline="0" dirty="0">
                          <a:effectLst/>
                          <a:latin typeface="Gadugi" panose="020B0502040204020203" pitchFamily="34" charset="0"/>
                          <a:ea typeface="Calibri"/>
                          <a:cs typeface="Times New Roman"/>
                        </a:rPr>
                        <a:t> </a:t>
                      </a:r>
                      <a:r>
                        <a:rPr lang="fr-FR" sz="1200" baseline="0" dirty="0" err="1">
                          <a:effectLst/>
                          <a:latin typeface="Gadugi" panose="020B0502040204020203" pitchFamily="34" charset="0"/>
                          <a:ea typeface="Calibri"/>
                          <a:cs typeface="Times New Roman"/>
                        </a:rPr>
                        <a:t>Reviews</a:t>
                      </a:r>
                      <a:r>
                        <a:rPr lang="fr-FR" sz="1200" baseline="0" dirty="0">
                          <a:effectLst/>
                          <a:latin typeface="Gadugi" panose="020B0502040204020203" pitchFamily="34" charset="0"/>
                          <a:ea typeface="Calibri"/>
                          <a:cs typeface="Times New Roman"/>
                        </a:rPr>
                        <a:t> of Innovation </a:t>
                      </a:r>
                      <a:r>
                        <a:rPr lang="fr-FR" sz="1200" baseline="0" dirty="0" err="1">
                          <a:effectLst/>
                          <a:latin typeface="Gadugi" panose="020B0502040204020203" pitchFamily="34" charset="0"/>
                          <a:ea typeface="Calibri"/>
                          <a:cs typeface="Times New Roman"/>
                        </a:rPr>
                        <a:t>Policies</a:t>
                      </a:r>
                      <a:endParaRPr lang="fr-FR" sz="1200" baseline="0" dirty="0">
                        <a:effectLst/>
                        <a:latin typeface="Gadugi" panose="020B0502040204020203" pitchFamily="34" charset="0"/>
                        <a:ea typeface="Calibri"/>
                        <a:cs typeface="Times New Roman"/>
                      </a:endParaRPr>
                    </a:p>
                    <a:p>
                      <a:pPr marL="0" lvl="0" indent="0">
                        <a:lnSpc>
                          <a:spcPct val="115000"/>
                        </a:lnSpc>
                        <a:spcAft>
                          <a:spcPts val="0"/>
                        </a:spcAft>
                        <a:buFont typeface="+mj-lt"/>
                        <a:buNone/>
                      </a:pPr>
                      <a:r>
                        <a:rPr lang="fr-FR" sz="1200" dirty="0">
                          <a:effectLst/>
                          <a:latin typeface="Gadugi" panose="020B0502040204020203" pitchFamily="34" charset="0"/>
                          <a:ea typeface="Calibri"/>
                          <a:cs typeface="Times New Roman"/>
                        </a:rPr>
                        <a:t>The Innovation </a:t>
                      </a:r>
                      <a:r>
                        <a:rPr lang="fr-FR" sz="1200" dirty="0" err="1">
                          <a:effectLst/>
                          <a:latin typeface="Gadugi" panose="020B0502040204020203" pitchFamily="34" charset="0"/>
                          <a:ea typeface="Calibri"/>
                          <a:cs typeface="Times New Roman"/>
                        </a:rPr>
                        <a:t>Imperative</a:t>
                      </a:r>
                      <a:endParaRPr lang="fr-FR" sz="1200" dirty="0">
                        <a:effectLst/>
                        <a:latin typeface="Gadugi" panose="020B0502040204020203" pitchFamily="34" charset="0"/>
                        <a:ea typeface="Calibri"/>
                        <a:cs typeface="Times New Roman"/>
                      </a:endParaRPr>
                    </a:p>
                    <a:p>
                      <a:pPr marL="0" lvl="0" indent="0">
                        <a:lnSpc>
                          <a:spcPct val="115000"/>
                        </a:lnSpc>
                        <a:spcAft>
                          <a:spcPts val="0"/>
                        </a:spcAft>
                        <a:buFont typeface="+mj-lt"/>
                        <a:buNone/>
                      </a:pPr>
                      <a:r>
                        <a:rPr lang="fr-FR" sz="1200" dirty="0">
                          <a:effectLst/>
                          <a:latin typeface="Gadugi" panose="020B0502040204020203" pitchFamily="34" charset="0"/>
                          <a:ea typeface="Calibri"/>
                          <a:cs typeface="Times New Roman"/>
                        </a:rPr>
                        <a:t>The </a:t>
                      </a:r>
                      <a:r>
                        <a:rPr lang="fr-FR" sz="1200" dirty="0" err="1">
                          <a:effectLst/>
                          <a:latin typeface="Gadugi" panose="020B0502040204020203" pitchFamily="34" charset="0"/>
                          <a:ea typeface="Calibri"/>
                          <a:cs typeface="Times New Roman"/>
                        </a:rPr>
                        <a:t>Knowledge</a:t>
                      </a:r>
                      <a:r>
                        <a:rPr lang="fr-FR" sz="1200" dirty="0">
                          <a:effectLst/>
                          <a:latin typeface="Gadugi" panose="020B0502040204020203" pitchFamily="34" charset="0"/>
                          <a:ea typeface="Calibri"/>
                          <a:cs typeface="Times New Roman"/>
                        </a:rPr>
                        <a:t> Triangle </a:t>
                      </a:r>
                      <a:r>
                        <a:rPr lang="fr-FR" sz="1200" dirty="0" err="1">
                          <a:effectLst/>
                          <a:latin typeface="Gadugi" panose="020B0502040204020203" pitchFamily="34" charset="0"/>
                          <a:ea typeface="Calibri"/>
                          <a:cs typeface="Times New Roman"/>
                        </a:rPr>
                        <a:t>synthesis</a:t>
                      </a:r>
                      <a:r>
                        <a:rPr lang="fr-FR" sz="1200" dirty="0">
                          <a:effectLst/>
                          <a:latin typeface="Gadugi" panose="020B0502040204020203" pitchFamily="34" charset="0"/>
                          <a:ea typeface="Calibri"/>
                          <a:cs typeface="Times New Roman"/>
                        </a:rPr>
                        <a:t> report</a:t>
                      </a:r>
                    </a:p>
                    <a:p>
                      <a:pPr marL="0" lvl="0" indent="0">
                        <a:lnSpc>
                          <a:spcPct val="115000"/>
                        </a:lnSpc>
                        <a:spcAft>
                          <a:spcPts val="0"/>
                        </a:spcAft>
                        <a:buFont typeface="+mj-lt"/>
                        <a:buNone/>
                      </a:pPr>
                      <a:r>
                        <a:rPr lang="fr-FR" sz="1200" baseline="0" dirty="0">
                          <a:effectLst/>
                          <a:latin typeface="Gadugi" panose="020B0502040204020203" pitchFamily="34" charset="0"/>
                          <a:ea typeface="Calibri"/>
                          <a:cs typeface="Times New Roman"/>
                        </a:rPr>
                        <a:t>Frascati </a:t>
                      </a:r>
                      <a:r>
                        <a:rPr lang="fr-FR" sz="1200" baseline="0" dirty="0" err="1">
                          <a:effectLst/>
                          <a:latin typeface="Gadugi" panose="020B0502040204020203" pitchFamily="34" charset="0"/>
                          <a:ea typeface="Calibri"/>
                          <a:cs typeface="Times New Roman"/>
                        </a:rPr>
                        <a:t>Manual</a:t>
                      </a:r>
                      <a:endParaRPr lang="fr-FR" sz="1200" baseline="0" dirty="0">
                        <a:effectLst/>
                        <a:latin typeface="Gadugi" panose="020B0502040204020203" pitchFamily="34" charset="0"/>
                        <a:ea typeface="Calibri"/>
                        <a:cs typeface="Times New Roman"/>
                      </a:endParaRPr>
                    </a:p>
                    <a:p>
                      <a:pPr marL="0" lvl="0" indent="0">
                        <a:lnSpc>
                          <a:spcPct val="115000"/>
                        </a:lnSpc>
                        <a:spcAft>
                          <a:spcPts val="0"/>
                        </a:spcAft>
                        <a:buFont typeface="+mj-lt"/>
                        <a:buNone/>
                      </a:pPr>
                      <a:r>
                        <a:rPr lang="fr-FR" sz="1200" baseline="0" dirty="0">
                          <a:effectLst/>
                          <a:latin typeface="Gadugi" panose="020B0502040204020203" pitchFamily="34" charset="0"/>
                          <a:ea typeface="Calibri"/>
                          <a:cs typeface="Times New Roman"/>
                        </a:rPr>
                        <a:t>Oslo </a:t>
                      </a:r>
                      <a:r>
                        <a:rPr lang="fr-FR" sz="1200" baseline="0" dirty="0" err="1">
                          <a:effectLst/>
                          <a:latin typeface="Gadugi" panose="020B0502040204020203" pitchFamily="34" charset="0"/>
                          <a:ea typeface="Calibri"/>
                          <a:cs typeface="Times New Roman"/>
                        </a:rPr>
                        <a:t>Manual</a:t>
                      </a:r>
                      <a:endParaRPr lang="fr-FR" sz="1200" baseline="0" dirty="0">
                        <a:effectLst/>
                        <a:latin typeface="Gadugi" panose="020B0502040204020203" pitchFamily="34" charset="0"/>
                        <a:ea typeface="Calibri"/>
                        <a:cs typeface="Times New Roman"/>
                      </a:endParaRPr>
                    </a:p>
                  </a:txBody>
                  <a:tcPr marL="72000" marR="72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endParaRPr lang="en-GB"/>
                    </a:p>
                  </a:txBody>
                  <a:tcPr/>
                </a:tc>
                <a:tc hMerge="1">
                  <a:txBody>
                    <a:bodyPr/>
                    <a:lstStyle/>
                    <a:p>
                      <a:endParaRPr lang="en-GB" dirty="0"/>
                    </a:p>
                  </a:txBody>
                  <a:tcPr marL="62862" marR="62862" marT="33177" marB="331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endParaRPr lang="en-GB"/>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8495462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sz="2400" dirty="0" err="1"/>
              <a:t>Scoring</a:t>
            </a:r>
            <a:r>
              <a:rPr lang="fr-FR" sz="2400" dirty="0"/>
              <a:t> of initiatives </a:t>
            </a:r>
            <a:r>
              <a:rPr lang="fr-FR" sz="2400" dirty="0" err="1"/>
              <a:t>enables</a:t>
            </a:r>
            <a:r>
              <a:rPr lang="fr-FR" sz="2400" dirty="0"/>
              <a:t> effective </a:t>
            </a:r>
            <a:r>
              <a:rPr lang="fr-FR" sz="2400" dirty="0" err="1"/>
              <a:t>policy</a:t>
            </a:r>
            <a:r>
              <a:rPr lang="fr-FR" sz="2400" dirty="0"/>
              <a:t> </a:t>
            </a:r>
            <a:r>
              <a:rPr lang="fr-FR" sz="2400" dirty="0" err="1"/>
              <a:t>benchmarking</a:t>
            </a:r>
            <a:r>
              <a:rPr lang="fr-FR" sz="2400" dirty="0"/>
              <a:t> </a:t>
            </a:r>
            <a:r>
              <a:rPr lang="fr-FR" sz="2400" dirty="0" err="1"/>
              <a:t>tool</a:t>
            </a:r>
            <a:endParaRPr lang="en-GB" sz="2400" dirty="0"/>
          </a:p>
        </p:txBody>
      </p:sp>
      <p:sp>
        <p:nvSpPr>
          <p:cNvPr id="35" name="Content Placeholder 32"/>
          <p:cNvSpPr txBox="1">
            <a:spLocks/>
          </p:cNvSpPr>
          <p:nvPr/>
        </p:nvSpPr>
        <p:spPr>
          <a:xfrm>
            <a:off x="3810001" y="1371600"/>
            <a:ext cx="3859741" cy="609600"/>
          </a:xfrm>
          <a:prstGeom prst="rect">
            <a:avLst/>
          </a:prstGeom>
        </p:spPr>
        <p:txBody>
          <a:bodyPr vert="horz">
            <a:noAutofit/>
          </a:bodyPr>
          <a:lstStyle>
            <a:lvl1pPr marL="342000" indent="-342000" algn="l" rtl="0" eaLnBrk="1" latinLnBrk="0" hangingPunct="1">
              <a:spcBef>
                <a:spcPts val="768"/>
              </a:spcBef>
              <a:buClr>
                <a:schemeClr val="tx1"/>
              </a:buClr>
              <a:buFont typeface="Arial" pitchFamily="34" charset="0"/>
              <a:buChar char="•"/>
              <a:defRPr kumimoji="0" sz="3200" kern="1200">
                <a:solidFill>
                  <a:schemeClr val="tx1"/>
                </a:solidFill>
                <a:latin typeface="+mn-lt"/>
                <a:ea typeface="+mn-ea"/>
                <a:cs typeface="+mn-cs"/>
              </a:defRPr>
            </a:lvl1pPr>
            <a:lvl2pPr marL="741600" indent="-284400" algn="l" rtl="0" eaLnBrk="1" latinLnBrk="0" hangingPunct="1">
              <a:spcBef>
                <a:spcPts val="672"/>
              </a:spcBef>
              <a:buClr>
                <a:schemeClr val="tx1"/>
              </a:buClr>
              <a:buFont typeface="Arial" pitchFamily="34" charset="0"/>
              <a:buChar char="–"/>
              <a:defRPr kumimoji="0" sz="2800" kern="1200">
                <a:solidFill>
                  <a:schemeClr val="tx1"/>
                </a:solidFill>
                <a:latin typeface="+mn-lt"/>
                <a:ea typeface="+mn-ea"/>
                <a:cs typeface="+mn-cs"/>
              </a:defRPr>
            </a:lvl2pPr>
            <a:lvl3pPr marL="1144800" indent="-230400" algn="l" rtl="0" eaLnBrk="1" latinLnBrk="0" hangingPunct="1">
              <a:spcBef>
                <a:spcPts val="576"/>
              </a:spcBef>
              <a:buClr>
                <a:schemeClr val="tx1"/>
              </a:buClr>
              <a:buFont typeface="Arial" pitchFamily="34" charset="0"/>
              <a:buChar char="•"/>
              <a:defRPr kumimoji="0" sz="2400" kern="1200">
                <a:solidFill>
                  <a:schemeClr val="tx1"/>
                </a:solidFill>
                <a:latin typeface="+mn-lt"/>
                <a:ea typeface="+mn-ea"/>
                <a:cs typeface="+mn-cs"/>
              </a:defRPr>
            </a:lvl3pPr>
            <a:lvl4pPr marL="1602000" indent="-230400" algn="l" rtl="0" eaLnBrk="1" latinLnBrk="0" hangingPunct="1">
              <a:spcBef>
                <a:spcPts val="480"/>
              </a:spcBef>
              <a:buClr>
                <a:schemeClr val="tx1"/>
              </a:buClr>
              <a:buFont typeface="Arial" pitchFamily="34" charset="0"/>
              <a:buChar char="–"/>
              <a:defRPr kumimoji="0" sz="2000" kern="1200">
                <a:solidFill>
                  <a:schemeClr val="tx1"/>
                </a:solidFill>
                <a:latin typeface="+mn-lt"/>
                <a:ea typeface="+mn-ea"/>
                <a:cs typeface="+mn-cs"/>
              </a:defRPr>
            </a:lvl4pPr>
            <a:lvl5pPr marL="2059200" indent="-230400" algn="l" rtl="0" eaLnBrk="1" latinLnBrk="0" hangingPunct="1">
              <a:spcBef>
                <a:spcPts val="480"/>
              </a:spcBef>
              <a:buClr>
                <a:schemeClr val="tx1"/>
              </a:buClr>
              <a:buFont typeface="Arial" pitchFamily="34" charset="0"/>
              <a:buChar char="»"/>
              <a:defRPr kumimoji="0" sz="2000" kern="1200">
                <a:solidFill>
                  <a:schemeClr val="tx1"/>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lgn="ctr">
              <a:buClr>
                <a:srgbClr val="727272"/>
              </a:buClr>
              <a:buNone/>
            </a:pPr>
            <a:r>
              <a:rPr lang="fr-FR" sz="1400" b="1" dirty="0" err="1">
                <a:solidFill>
                  <a:srgbClr val="727272"/>
                </a:solidFill>
                <a:latin typeface="Georgia"/>
              </a:rPr>
              <a:t>Generic</a:t>
            </a:r>
            <a:r>
              <a:rPr lang="fr-FR" sz="1400" b="1" dirty="0">
                <a:solidFill>
                  <a:srgbClr val="727272"/>
                </a:solidFill>
                <a:latin typeface="Georgia"/>
              </a:rPr>
              <a:t> scores </a:t>
            </a:r>
          </a:p>
          <a:p>
            <a:pPr marL="0" indent="0" algn="ctr">
              <a:buClr>
                <a:srgbClr val="727272"/>
              </a:buClr>
              <a:buNone/>
            </a:pPr>
            <a:r>
              <a:rPr lang="fr-FR" sz="1400" dirty="0">
                <a:solidFill>
                  <a:srgbClr val="727272"/>
                </a:solidFill>
                <a:latin typeface="Georgia"/>
              </a:rPr>
              <a:t>(</a:t>
            </a:r>
            <a:r>
              <a:rPr lang="fr-FR" sz="1400" dirty="0" err="1">
                <a:solidFill>
                  <a:srgbClr val="727272"/>
                </a:solidFill>
                <a:latin typeface="Georgia"/>
              </a:rPr>
              <a:t>levels</a:t>
            </a:r>
            <a:r>
              <a:rPr lang="fr-FR" sz="1400" dirty="0">
                <a:solidFill>
                  <a:srgbClr val="727272"/>
                </a:solidFill>
                <a:latin typeface="Georgia"/>
              </a:rPr>
              <a:t> </a:t>
            </a:r>
            <a:r>
              <a:rPr lang="fr-FR" sz="1400" dirty="0" err="1">
                <a:solidFill>
                  <a:srgbClr val="727272"/>
                </a:solidFill>
                <a:latin typeface="Georgia"/>
              </a:rPr>
              <a:t>elaborated</a:t>
            </a:r>
            <a:r>
              <a:rPr lang="fr-FR" sz="1400" dirty="0">
                <a:solidFill>
                  <a:srgbClr val="727272"/>
                </a:solidFill>
                <a:latin typeface="Georgia"/>
              </a:rPr>
              <a:t> for </a:t>
            </a:r>
            <a:r>
              <a:rPr lang="fr-FR" sz="1400" dirty="0" err="1">
                <a:solidFill>
                  <a:srgbClr val="727272"/>
                </a:solidFill>
                <a:latin typeface="Georgia"/>
              </a:rPr>
              <a:t>each</a:t>
            </a:r>
            <a:r>
              <a:rPr lang="fr-FR" sz="1400" dirty="0">
                <a:solidFill>
                  <a:srgbClr val="727272"/>
                </a:solidFill>
                <a:latin typeface="Georgia"/>
              </a:rPr>
              <a:t> initiative type)</a:t>
            </a:r>
            <a:endParaRPr lang="en-GB" sz="1400" dirty="0">
              <a:solidFill>
                <a:srgbClr val="727272"/>
              </a:solidFill>
              <a:latin typeface="Georgia"/>
            </a:endParaRPr>
          </a:p>
        </p:txBody>
      </p:sp>
      <p:pic>
        <p:nvPicPr>
          <p:cNvPr id="36" name="Picture 35"/>
          <p:cNvPicPr>
            <a:picLocks noChangeAspect="1"/>
          </p:cNvPicPr>
          <p:nvPr/>
        </p:nvPicPr>
        <p:blipFill>
          <a:blip r:embed="rId2"/>
          <a:stretch>
            <a:fillRect/>
          </a:stretch>
        </p:blipFill>
        <p:spPr>
          <a:xfrm>
            <a:off x="1918716" y="2092800"/>
            <a:ext cx="8149251" cy="4325618"/>
          </a:xfrm>
          <a:prstGeom prst="rect">
            <a:avLst/>
          </a:prstGeom>
        </p:spPr>
      </p:pic>
    </p:spTree>
    <p:extLst>
      <p:ext uri="{BB962C8B-B14F-4D97-AF65-F5344CB8AC3E}">
        <p14:creationId xmlns:p14="http://schemas.microsoft.com/office/powerpoint/2010/main" val="14257842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1543878" y="1210469"/>
          <a:ext cx="9124122" cy="5651993"/>
        </p:xfrm>
        <a:graphic>
          <a:graphicData uri="http://schemas.openxmlformats.org/drawingml/2006/table">
            <a:tbl>
              <a:tblPr firstRow="1" firstCol="1" bandRow="1">
                <a:tableStyleId>{5C22544A-7EE6-4342-B048-85BDC9FD1C3A}</a:tableStyleId>
              </a:tblPr>
              <a:tblGrid>
                <a:gridCol w="797448">
                  <a:extLst>
                    <a:ext uri="{9D8B030D-6E8A-4147-A177-3AD203B41FA5}">
                      <a16:colId xmlns:a16="http://schemas.microsoft.com/office/drawing/2014/main" val="533615060"/>
                    </a:ext>
                  </a:extLst>
                </a:gridCol>
                <a:gridCol w="886865">
                  <a:extLst>
                    <a:ext uri="{9D8B030D-6E8A-4147-A177-3AD203B41FA5}">
                      <a16:colId xmlns:a16="http://schemas.microsoft.com/office/drawing/2014/main" val="3037193750"/>
                    </a:ext>
                  </a:extLst>
                </a:gridCol>
                <a:gridCol w="2563009">
                  <a:extLst>
                    <a:ext uri="{9D8B030D-6E8A-4147-A177-3AD203B41FA5}">
                      <a16:colId xmlns:a16="http://schemas.microsoft.com/office/drawing/2014/main" val="2811078211"/>
                    </a:ext>
                  </a:extLst>
                </a:gridCol>
                <a:gridCol w="1524000">
                  <a:extLst>
                    <a:ext uri="{9D8B030D-6E8A-4147-A177-3AD203B41FA5}">
                      <a16:colId xmlns:a16="http://schemas.microsoft.com/office/drawing/2014/main" val="883779731"/>
                    </a:ext>
                  </a:extLst>
                </a:gridCol>
                <a:gridCol w="1524000">
                  <a:extLst>
                    <a:ext uri="{9D8B030D-6E8A-4147-A177-3AD203B41FA5}">
                      <a16:colId xmlns:a16="http://schemas.microsoft.com/office/drawing/2014/main" val="4173102393"/>
                    </a:ext>
                  </a:extLst>
                </a:gridCol>
                <a:gridCol w="1828800">
                  <a:extLst>
                    <a:ext uri="{9D8B030D-6E8A-4147-A177-3AD203B41FA5}">
                      <a16:colId xmlns:a16="http://schemas.microsoft.com/office/drawing/2014/main" val="4282205705"/>
                    </a:ext>
                  </a:extLst>
                </a:gridCol>
              </a:tblGrid>
              <a:tr h="351125">
                <a:tc gridSpan="6">
                  <a:txBody>
                    <a:bodyPr/>
                    <a:lstStyle/>
                    <a:p>
                      <a:pPr algn="ctr">
                        <a:spcAft>
                          <a:spcPts val="0"/>
                        </a:spcAft>
                      </a:pPr>
                      <a:br>
                        <a:rPr lang="fr-FR" sz="1000" dirty="0">
                          <a:effectLst/>
                        </a:rPr>
                      </a:br>
                      <a:r>
                        <a:rPr lang="en-US" sz="1000" dirty="0">
                          <a:effectLst/>
                        </a:rPr>
                        <a:t>QL1.       Strategic approach to innovation: level descriptions</a:t>
                      </a:r>
                      <a:endParaRPr lang="en-GB" sz="1000" dirty="0">
                        <a:effectLst/>
                        <a:latin typeface="Arial" panose="020B0604020202020204" pitchFamily="34" charset="0"/>
                        <a:ea typeface="Calibri" panose="020F0502020204030204" pitchFamily="34" charset="0"/>
                      </a:endParaRPr>
                    </a:p>
                  </a:txBody>
                  <a:tcPr marL="46579" marR="46579" marT="24584" marB="24584"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297545882"/>
                  </a:ext>
                </a:extLst>
              </a:tr>
              <a:tr h="199949">
                <a:tc>
                  <a:txBody>
                    <a:bodyPr/>
                    <a:lstStyle/>
                    <a:p>
                      <a:pPr algn="ctr">
                        <a:spcAft>
                          <a:spcPts val="0"/>
                        </a:spcAft>
                      </a:pPr>
                      <a:r>
                        <a:rPr lang="en-US" sz="1000">
                          <a:effectLst/>
                        </a:rPr>
                        <a:t>0</a:t>
                      </a:r>
                      <a:endParaRPr lang="en-GB" sz="1000">
                        <a:effectLst/>
                        <a:latin typeface="Arial" panose="020B0604020202020204" pitchFamily="34" charset="0"/>
                        <a:ea typeface="Calibri" panose="020F0502020204030204" pitchFamily="34" charset="0"/>
                      </a:endParaRPr>
                    </a:p>
                  </a:txBody>
                  <a:tcPr marL="46579" marR="46579" marT="24584" marB="24584" anchor="ctr"/>
                </a:tc>
                <a:tc>
                  <a:txBody>
                    <a:bodyPr/>
                    <a:lstStyle/>
                    <a:p>
                      <a:pPr algn="ctr">
                        <a:spcAft>
                          <a:spcPts val="0"/>
                        </a:spcAft>
                      </a:pPr>
                      <a:r>
                        <a:rPr lang="en-US" sz="1000">
                          <a:effectLst/>
                        </a:rPr>
                        <a:t>1</a:t>
                      </a:r>
                      <a:endParaRPr lang="en-GB" sz="1000">
                        <a:effectLst/>
                        <a:latin typeface="Arial" panose="020B0604020202020204" pitchFamily="34" charset="0"/>
                        <a:ea typeface="Calibri" panose="020F0502020204030204" pitchFamily="34" charset="0"/>
                      </a:endParaRPr>
                    </a:p>
                  </a:txBody>
                  <a:tcPr marL="46579" marR="46579" marT="24584" marB="24584" anchor="ctr"/>
                </a:tc>
                <a:tc>
                  <a:txBody>
                    <a:bodyPr/>
                    <a:lstStyle/>
                    <a:p>
                      <a:pPr algn="ctr">
                        <a:spcAft>
                          <a:spcPts val="0"/>
                        </a:spcAft>
                      </a:pPr>
                      <a:r>
                        <a:rPr lang="en-US" sz="1000">
                          <a:effectLst/>
                        </a:rPr>
                        <a:t>2</a:t>
                      </a:r>
                      <a:endParaRPr lang="en-GB" sz="1000">
                        <a:effectLst/>
                        <a:latin typeface="Arial" panose="020B0604020202020204" pitchFamily="34" charset="0"/>
                        <a:ea typeface="Calibri" panose="020F0502020204030204" pitchFamily="34" charset="0"/>
                      </a:endParaRPr>
                    </a:p>
                  </a:txBody>
                  <a:tcPr marL="46579" marR="46579" marT="24584" marB="24584" anchor="ctr"/>
                </a:tc>
                <a:tc>
                  <a:txBody>
                    <a:bodyPr/>
                    <a:lstStyle/>
                    <a:p>
                      <a:pPr algn="ctr">
                        <a:spcAft>
                          <a:spcPts val="0"/>
                        </a:spcAft>
                      </a:pPr>
                      <a:r>
                        <a:rPr lang="en-US" sz="1000">
                          <a:effectLst/>
                        </a:rPr>
                        <a:t>3</a:t>
                      </a:r>
                      <a:endParaRPr lang="en-GB" sz="1000">
                        <a:effectLst/>
                        <a:latin typeface="Arial" panose="020B0604020202020204" pitchFamily="34" charset="0"/>
                        <a:ea typeface="Calibri" panose="020F0502020204030204" pitchFamily="34" charset="0"/>
                      </a:endParaRPr>
                    </a:p>
                  </a:txBody>
                  <a:tcPr marL="46579" marR="46579" marT="24584" marB="24584" anchor="ctr"/>
                </a:tc>
                <a:tc>
                  <a:txBody>
                    <a:bodyPr/>
                    <a:lstStyle/>
                    <a:p>
                      <a:pPr algn="ctr">
                        <a:spcAft>
                          <a:spcPts val="0"/>
                        </a:spcAft>
                      </a:pPr>
                      <a:r>
                        <a:rPr lang="en-US" sz="1000">
                          <a:effectLst/>
                        </a:rPr>
                        <a:t>4</a:t>
                      </a:r>
                      <a:endParaRPr lang="en-GB" sz="1000">
                        <a:effectLst/>
                        <a:latin typeface="Arial" panose="020B0604020202020204" pitchFamily="34" charset="0"/>
                        <a:ea typeface="Calibri" panose="020F0502020204030204" pitchFamily="34" charset="0"/>
                      </a:endParaRPr>
                    </a:p>
                  </a:txBody>
                  <a:tcPr marL="46579" marR="46579" marT="24584" marB="24584" anchor="ctr"/>
                </a:tc>
                <a:tc>
                  <a:txBody>
                    <a:bodyPr/>
                    <a:lstStyle/>
                    <a:p>
                      <a:pPr algn="ctr">
                        <a:spcAft>
                          <a:spcPts val="0"/>
                        </a:spcAft>
                      </a:pPr>
                      <a:r>
                        <a:rPr lang="en-US" sz="1000">
                          <a:effectLst/>
                        </a:rPr>
                        <a:t>5</a:t>
                      </a:r>
                      <a:endParaRPr lang="en-GB" sz="1000">
                        <a:effectLst/>
                        <a:latin typeface="Arial" panose="020B0604020202020204" pitchFamily="34" charset="0"/>
                        <a:ea typeface="Calibri" panose="020F0502020204030204" pitchFamily="34" charset="0"/>
                      </a:endParaRPr>
                    </a:p>
                  </a:txBody>
                  <a:tcPr marL="46579" marR="46579" marT="24584" marB="24584" anchor="ctr"/>
                </a:tc>
                <a:extLst>
                  <a:ext uri="{0D108BD9-81ED-4DB2-BD59-A6C34878D82A}">
                    <a16:rowId xmlns:a16="http://schemas.microsoft.com/office/drawing/2014/main" val="2442193969"/>
                  </a:ext>
                </a:extLst>
              </a:tr>
              <a:tr h="5096457">
                <a:tc>
                  <a:txBody>
                    <a:bodyPr/>
                    <a:lstStyle/>
                    <a:p>
                      <a:pPr>
                        <a:spcAft>
                          <a:spcPts val="0"/>
                        </a:spcAft>
                      </a:pPr>
                      <a:r>
                        <a:rPr lang="en-US" sz="1000">
                          <a:effectLst/>
                        </a:rPr>
                        <a:t>A comprehensive innovation strategy covering the </a:t>
                      </a:r>
                      <a:r>
                        <a:rPr lang="en-US" sz="1000" u="sng">
                          <a:effectLst/>
                        </a:rPr>
                        <a:t>full scope</a:t>
                      </a:r>
                      <a:r>
                        <a:rPr lang="en-US" sz="1000">
                          <a:effectLst/>
                        </a:rPr>
                        <a:t> of innovation from scientific research to business innovation does not exist or is obsolete.</a:t>
                      </a:r>
                      <a:endParaRPr lang="en-GB" sz="1000">
                        <a:effectLst/>
                        <a:latin typeface="Arial" panose="020B0604020202020204" pitchFamily="34" charset="0"/>
                        <a:ea typeface="Calibri" panose="020F0502020204030204" pitchFamily="34" charset="0"/>
                      </a:endParaRPr>
                    </a:p>
                  </a:txBody>
                  <a:tcPr marL="46579" marR="46579" marT="24584" marB="24584"/>
                </a:tc>
                <a:tc>
                  <a:txBody>
                    <a:bodyPr/>
                    <a:lstStyle/>
                    <a:p>
                      <a:pPr>
                        <a:spcAft>
                          <a:spcPts val="0"/>
                        </a:spcAft>
                      </a:pPr>
                      <a:r>
                        <a:rPr lang="en-US" sz="1000" dirty="0">
                          <a:effectLst/>
                        </a:rPr>
                        <a:t>A comprehensive innovation strategy is under development – government activity in framework drafting, conducting stakeholder consultations and/or being prepared for the adoption process.</a:t>
                      </a:r>
                      <a:endParaRPr lang="en-GB" sz="1000" dirty="0">
                        <a:effectLst/>
                        <a:latin typeface="Arial" panose="020B0604020202020204" pitchFamily="34" charset="0"/>
                        <a:ea typeface="Calibri" panose="020F0502020204030204" pitchFamily="34" charset="0"/>
                      </a:endParaRPr>
                    </a:p>
                  </a:txBody>
                  <a:tcPr marL="46579" marR="46579" marT="24584" marB="24584"/>
                </a:tc>
                <a:tc>
                  <a:txBody>
                    <a:bodyPr/>
                    <a:lstStyle/>
                    <a:p>
                      <a:pPr>
                        <a:spcAft>
                          <a:spcPts val="0"/>
                        </a:spcAft>
                      </a:pPr>
                      <a:r>
                        <a:rPr lang="en-US" sz="1000" dirty="0">
                          <a:effectLst/>
                        </a:rPr>
                        <a:t>A comprehensive innovation strategy is in place. </a:t>
                      </a:r>
                      <a:endParaRPr lang="en-GB" sz="1000" dirty="0">
                        <a:effectLst/>
                      </a:endParaRPr>
                    </a:p>
                    <a:p>
                      <a:pPr>
                        <a:spcAft>
                          <a:spcPts val="0"/>
                        </a:spcAft>
                      </a:pPr>
                      <a:r>
                        <a:rPr lang="en-US" sz="400" dirty="0">
                          <a:effectLst/>
                        </a:rPr>
                        <a:t> </a:t>
                      </a:r>
                      <a:endParaRPr lang="en-GB" sz="400" dirty="0">
                        <a:effectLst/>
                      </a:endParaRPr>
                    </a:p>
                    <a:p>
                      <a:pPr>
                        <a:spcAft>
                          <a:spcPts val="0"/>
                        </a:spcAft>
                      </a:pPr>
                      <a:r>
                        <a:rPr lang="en-US" sz="1000" dirty="0">
                          <a:effectLst/>
                        </a:rPr>
                        <a:t>The policy framework has 1) clear and measurable objectives, and 2) defined actions and measures with timelines and budgets to meet objectives. </a:t>
                      </a:r>
                      <a:endParaRPr lang="en-GB" sz="1000" dirty="0">
                        <a:effectLst/>
                      </a:endParaRPr>
                    </a:p>
                    <a:p>
                      <a:pPr>
                        <a:spcAft>
                          <a:spcPts val="0"/>
                        </a:spcAft>
                      </a:pPr>
                      <a:r>
                        <a:rPr lang="en-US" sz="500" dirty="0">
                          <a:effectLst/>
                        </a:rPr>
                        <a:t> </a:t>
                      </a:r>
                      <a:endParaRPr lang="en-GB" sz="1000" dirty="0">
                        <a:effectLst/>
                      </a:endParaRPr>
                    </a:p>
                    <a:p>
                      <a:pPr>
                        <a:spcAft>
                          <a:spcPts val="0"/>
                        </a:spcAft>
                      </a:pPr>
                      <a:r>
                        <a:rPr lang="en-US" sz="1000" dirty="0">
                          <a:effectLst/>
                        </a:rPr>
                        <a:t>The policy framework/strategy/action plan/measures include:</a:t>
                      </a:r>
                      <a:endParaRPr lang="en-GB" sz="1000" dirty="0">
                        <a:effectLst/>
                      </a:endParaRPr>
                    </a:p>
                    <a:p>
                      <a:pPr marL="88900" lvl="0" indent="-88900">
                        <a:spcAft>
                          <a:spcPts val="0"/>
                        </a:spcAft>
                        <a:buFont typeface="Symbol" panose="05050102010706020507" pitchFamily="18" charset="2"/>
                        <a:buChar char=""/>
                      </a:pPr>
                      <a:r>
                        <a:rPr lang="en-US" sz="1000" dirty="0">
                          <a:effectLst/>
                        </a:rPr>
                        <a:t>A clear structure for the overall policy governance, and in particular an efficient mechanism for interministerial co-ordination</a:t>
                      </a:r>
                      <a:endParaRPr lang="en-GB" sz="1000" dirty="0">
                        <a:effectLst/>
                      </a:endParaRPr>
                    </a:p>
                    <a:p>
                      <a:pPr marL="88900" lvl="0" indent="-88900">
                        <a:spcAft>
                          <a:spcPts val="0"/>
                        </a:spcAft>
                        <a:buFont typeface="Symbol" panose="05050102010706020507" pitchFamily="18" charset="2"/>
                        <a:buChar char=""/>
                      </a:pPr>
                      <a:r>
                        <a:rPr lang="en-US" sz="1000" dirty="0">
                          <a:effectLst/>
                        </a:rPr>
                        <a:t>Policies and measures to enhance the research base</a:t>
                      </a:r>
                      <a:endParaRPr lang="en-GB" sz="1000" dirty="0">
                        <a:effectLst/>
                      </a:endParaRPr>
                    </a:p>
                    <a:p>
                      <a:pPr marL="88900" lvl="0" indent="-88900">
                        <a:spcAft>
                          <a:spcPts val="0"/>
                        </a:spcAft>
                        <a:buFont typeface="Symbol" panose="05050102010706020507" pitchFamily="18" charset="2"/>
                        <a:buChar char=""/>
                      </a:pPr>
                      <a:r>
                        <a:rPr lang="en-US" sz="1000" dirty="0">
                          <a:effectLst/>
                        </a:rPr>
                        <a:t>Policies and measures to encourage business investment in innovation</a:t>
                      </a:r>
                      <a:endParaRPr lang="en-GB" sz="1000" dirty="0">
                        <a:effectLst/>
                      </a:endParaRPr>
                    </a:p>
                    <a:p>
                      <a:pPr marL="88900" lvl="0" indent="-88900">
                        <a:spcAft>
                          <a:spcPts val="0"/>
                        </a:spcAft>
                        <a:buFont typeface="Symbol" panose="05050102010706020507" pitchFamily="18" charset="2"/>
                        <a:buChar char=""/>
                      </a:pPr>
                      <a:r>
                        <a:rPr lang="en-US" sz="1000" dirty="0">
                          <a:effectLst/>
                        </a:rPr>
                        <a:t>Policies and measures to enhance  linkages between academia and business</a:t>
                      </a:r>
                      <a:endParaRPr lang="en-GB" sz="1000" dirty="0">
                        <a:effectLst/>
                      </a:endParaRPr>
                    </a:p>
                    <a:p>
                      <a:pPr>
                        <a:spcAft>
                          <a:spcPts val="0"/>
                        </a:spcAft>
                      </a:pPr>
                      <a:r>
                        <a:rPr lang="en-US" sz="500" dirty="0">
                          <a:effectLst/>
                        </a:rPr>
                        <a:t> </a:t>
                      </a:r>
                      <a:endParaRPr lang="en-GB" sz="500" dirty="0">
                        <a:effectLst/>
                      </a:endParaRPr>
                    </a:p>
                    <a:p>
                      <a:pPr>
                        <a:spcAft>
                          <a:spcPts val="0"/>
                        </a:spcAft>
                      </a:pPr>
                      <a:r>
                        <a:rPr lang="en-US" sz="1000" dirty="0">
                          <a:effectLst/>
                        </a:rPr>
                        <a:t>Roles and responsibilities of the different government bodies are defined, in particular the role of the Ministry of (Education and) Science and the Ministry of Economy.</a:t>
                      </a:r>
                      <a:endParaRPr lang="en-GB" sz="600" dirty="0">
                        <a:effectLst/>
                      </a:endParaRPr>
                    </a:p>
                    <a:p>
                      <a:pPr>
                        <a:spcAft>
                          <a:spcPts val="0"/>
                        </a:spcAft>
                      </a:pPr>
                      <a:r>
                        <a:rPr lang="en-US" sz="600" dirty="0">
                          <a:effectLst/>
                        </a:rPr>
                        <a:t> </a:t>
                      </a:r>
                      <a:endParaRPr lang="en-GB" sz="1000" dirty="0">
                        <a:effectLst/>
                      </a:endParaRPr>
                    </a:p>
                    <a:p>
                      <a:pPr>
                        <a:spcAft>
                          <a:spcPts val="0"/>
                        </a:spcAft>
                      </a:pPr>
                      <a:r>
                        <a:rPr lang="en-US" sz="1000" dirty="0">
                          <a:effectLst/>
                        </a:rPr>
                        <a:t>Stakeholder consultations have been  conducted, with both academia and the private sector.</a:t>
                      </a:r>
                      <a:endParaRPr lang="en-GB" sz="600" dirty="0">
                        <a:effectLst/>
                      </a:endParaRPr>
                    </a:p>
                    <a:p>
                      <a:pPr>
                        <a:spcAft>
                          <a:spcPts val="0"/>
                        </a:spcAft>
                      </a:pPr>
                      <a:r>
                        <a:rPr lang="en-US" sz="600" dirty="0">
                          <a:effectLst/>
                        </a:rPr>
                        <a:t> </a:t>
                      </a:r>
                      <a:endParaRPr lang="en-GB" sz="1000" dirty="0">
                        <a:effectLst/>
                      </a:endParaRPr>
                    </a:p>
                    <a:p>
                      <a:pPr>
                        <a:spcAft>
                          <a:spcPts val="0"/>
                        </a:spcAft>
                      </a:pPr>
                      <a:r>
                        <a:rPr lang="en-US" sz="1000" dirty="0">
                          <a:effectLst/>
                        </a:rPr>
                        <a:t>Key data related to innovation (such as GERD, BERD) have been collected by a government body.</a:t>
                      </a:r>
                      <a:endParaRPr lang="en-GB" sz="1000" dirty="0">
                        <a:effectLst/>
                        <a:latin typeface="Arial" panose="020B0604020202020204" pitchFamily="34" charset="0"/>
                        <a:ea typeface="Calibri" panose="020F0502020204030204" pitchFamily="34" charset="0"/>
                      </a:endParaRPr>
                    </a:p>
                  </a:txBody>
                  <a:tcPr marL="46579" marR="46579" marT="24584" marB="24584"/>
                </a:tc>
                <a:tc>
                  <a:txBody>
                    <a:bodyPr/>
                    <a:lstStyle/>
                    <a:p>
                      <a:pPr>
                        <a:spcAft>
                          <a:spcPts val="0"/>
                        </a:spcAft>
                      </a:pPr>
                      <a:r>
                        <a:rPr lang="en-US" sz="1000" dirty="0">
                          <a:effectLst/>
                        </a:rPr>
                        <a:t>Evidence of active  implementation of the innovation strategy, as measured by </a:t>
                      </a:r>
                      <a:r>
                        <a:rPr lang="en-US" sz="1000" dirty="0" err="1">
                          <a:effectLst/>
                        </a:rPr>
                        <a:t>programme</a:t>
                      </a:r>
                      <a:r>
                        <a:rPr lang="en-US" sz="1000" dirty="0">
                          <a:effectLst/>
                        </a:rPr>
                        <a:t> inputs and outputs of the approved innovation policy framework (at least 25% of planned activities are executed according to the timeline).</a:t>
                      </a:r>
                      <a:endParaRPr lang="en-GB" sz="1000" dirty="0">
                        <a:effectLst/>
                      </a:endParaRPr>
                    </a:p>
                    <a:p>
                      <a:pPr>
                        <a:spcAft>
                          <a:spcPts val="0"/>
                        </a:spcAft>
                      </a:pPr>
                      <a:r>
                        <a:rPr lang="en-US" sz="1000" dirty="0">
                          <a:effectLst/>
                        </a:rPr>
                        <a:t> </a:t>
                      </a:r>
                      <a:endParaRPr lang="en-GB" sz="1000" dirty="0">
                        <a:effectLst/>
                      </a:endParaRPr>
                    </a:p>
                    <a:p>
                      <a:pPr>
                        <a:spcAft>
                          <a:spcPts val="0"/>
                        </a:spcAft>
                      </a:pPr>
                      <a:r>
                        <a:rPr lang="en-US" sz="1000" dirty="0">
                          <a:effectLst/>
                        </a:rPr>
                        <a:t>There is an established implementation body (innovation agency or autonomous department of a Ministry) in charge of implementing innovation policies, with adequate human and financial resources. </a:t>
                      </a:r>
                      <a:endParaRPr lang="en-GB" sz="1000" dirty="0">
                        <a:effectLst/>
                      </a:endParaRPr>
                    </a:p>
                    <a:p>
                      <a:pPr>
                        <a:spcAft>
                          <a:spcPts val="0"/>
                        </a:spcAft>
                      </a:pPr>
                      <a:r>
                        <a:rPr lang="en-US" sz="1000" dirty="0">
                          <a:effectLst/>
                        </a:rPr>
                        <a:t> </a:t>
                      </a:r>
                      <a:endParaRPr lang="en-GB" sz="1000" dirty="0">
                        <a:effectLst/>
                      </a:endParaRPr>
                    </a:p>
                    <a:p>
                      <a:pPr>
                        <a:spcAft>
                          <a:spcPts val="0"/>
                        </a:spcAft>
                      </a:pPr>
                      <a:r>
                        <a:rPr lang="en-US" sz="1000" dirty="0">
                          <a:effectLst/>
                        </a:rPr>
                        <a:t>Public participation informs policy design and implementation. </a:t>
                      </a:r>
                      <a:endParaRPr lang="en-GB" sz="1000" dirty="0">
                        <a:effectLst/>
                      </a:endParaRPr>
                    </a:p>
                    <a:p>
                      <a:pPr>
                        <a:spcAft>
                          <a:spcPts val="0"/>
                        </a:spcAft>
                      </a:pPr>
                      <a:r>
                        <a:rPr lang="en-US" sz="1000" dirty="0">
                          <a:effectLst/>
                        </a:rPr>
                        <a:t> </a:t>
                      </a:r>
                      <a:endParaRPr lang="en-GB" sz="1000" dirty="0">
                        <a:effectLst/>
                      </a:endParaRPr>
                    </a:p>
                    <a:p>
                      <a:pPr>
                        <a:spcAft>
                          <a:spcPts val="0"/>
                        </a:spcAft>
                      </a:pPr>
                      <a:r>
                        <a:rPr lang="en-US" sz="1000" dirty="0">
                          <a:effectLst/>
                        </a:rPr>
                        <a:t>Indicators relative to innovation outcomes are collected on a regular basis</a:t>
                      </a:r>
                      <a:endParaRPr lang="en-GB" sz="1000" dirty="0">
                        <a:effectLst/>
                        <a:latin typeface="Arial" panose="020B0604020202020204" pitchFamily="34" charset="0"/>
                        <a:ea typeface="Calibri" panose="020F0502020204030204" pitchFamily="34" charset="0"/>
                      </a:endParaRPr>
                    </a:p>
                  </a:txBody>
                  <a:tcPr marL="46579" marR="46579" marT="24584" marB="24584"/>
                </a:tc>
                <a:tc>
                  <a:txBody>
                    <a:bodyPr/>
                    <a:lstStyle/>
                    <a:p>
                      <a:pPr>
                        <a:spcAft>
                          <a:spcPts val="0"/>
                        </a:spcAft>
                      </a:pPr>
                      <a:r>
                        <a:rPr lang="en-US" sz="1000" dirty="0">
                          <a:effectLst/>
                        </a:rPr>
                        <a:t>Advanced implementation of the innovation strategy through adequate policy and legal frameworks (at least 50% of planned activities are executed according to the timeline). </a:t>
                      </a:r>
                      <a:endParaRPr lang="en-GB" sz="1000" dirty="0">
                        <a:effectLst/>
                      </a:endParaRPr>
                    </a:p>
                    <a:p>
                      <a:pPr>
                        <a:spcAft>
                          <a:spcPts val="0"/>
                        </a:spcAft>
                      </a:pPr>
                      <a:r>
                        <a:rPr lang="en-US" sz="1000" dirty="0">
                          <a:effectLst/>
                        </a:rPr>
                        <a:t> </a:t>
                      </a:r>
                      <a:endParaRPr lang="en-GB" sz="1000" dirty="0">
                        <a:effectLst/>
                      </a:endParaRPr>
                    </a:p>
                    <a:p>
                      <a:pPr>
                        <a:spcAft>
                          <a:spcPts val="0"/>
                        </a:spcAft>
                      </a:pPr>
                      <a:r>
                        <a:rPr lang="en-US" sz="1000" dirty="0">
                          <a:effectLst/>
                        </a:rPr>
                        <a:t>The established implementation body has adequate human and financial resources as well as an efficient governance structure which enables it to fulfil its mandate.</a:t>
                      </a:r>
                      <a:endParaRPr lang="en-GB" sz="1000" dirty="0">
                        <a:effectLst/>
                      </a:endParaRPr>
                    </a:p>
                    <a:p>
                      <a:pPr>
                        <a:spcAft>
                          <a:spcPts val="0"/>
                        </a:spcAft>
                      </a:pPr>
                      <a:r>
                        <a:rPr lang="en-US" sz="1000" dirty="0">
                          <a:effectLst/>
                        </a:rPr>
                        <a:t> </a:t>
                      </a:r>
                      <a:endParaRPr lang="en-GB" sz="1000" dirty="0">
                        <a:effectLst/>
                      </a:endParaRPr>
                    </a:p>
                    <a:p>
                      <a:pPr>
                        <a:spcAft>
                          <a:spcPts val="0"/>
                        </a:spcAft>
                      </a:pPr>
                      <a:r>
                        <a:rPr lang="en-US" sz="1000" dirty="0">
                          <a:effectLst/>
                        </a:rPr>
                        <a:t>Planned monitoring activities assess </a:t>
                      </a:r>
                      <a:r>
                        <a:rPr lang="en-US" sz="1000" dirty="0" err="1">
                          <a:effectLst/>
                        </a:rPr>
                        <a:t>programme</a:t>
                      </a:r>
                      <a:r>
                        <a:rPr lang="en-US" sz="1000" dirty="0">
                          <a:effectLst/>
                        </a:rPr>
                        <a:t> inputs (budget and assets) and outputs (beneficiaries supported). </a:t>
                      </a:r>
                      <a:endParaRPr lang="en-GB" sz="1000" dirty="0">
                        <a:effectLst/>
                      </a:endParaRPr>
                    </a:p>
                    <a:p>
                      <a:pPr>
                        <a:spcAft>
                          <a:spcPts val="0"/>
                        </a:spcAft>
                      </a:pPr>
                      <a:r>
                        <a:rPr lang="en-US" sz="1000" dirty="0">
                          <a:effectLst/>
                        </a:rPr>
                        <a:t> </a:t>
                      </a:r>
                      <a:endParaRPr lang="en-GB" sz="1000" dirty="0">
                        <a:effectLst/>
                      </a:endParaRPr>
                    </a:p>
                    <a:p>
                      <a:pPr>
                        <a:spcAft>
                          <a:spcPts val="0"/>
                        </a:spcAft>
                      </a:pPr>
                      <a:r>
                        <a:rPr lang="en-US" sz="1000" dirty="0">
                          <a:effectLst/>
                        </a:rPr>
                        <a:t>Innovation information systems and databases are regularly updated and publicly available.</a:t>
                      </a:r>
                      <a:endParaRPr lang="en-GB" sz="1000" dirty="0">
                        <a:effectLst/>
                        <a:latin typeface="Arial" panose="020B0604020202020204" pitchFamily="34" charset="0"/>
                        <a:ea typeface="Calibri" panose="020F0502020204030204" pitchFamily="34" charset="0"/>
                      </a:endParaRPr>
                    </a:p>
                  </a:txBody>
                  <a:tcPr marL="46579" marR="46579" marT="24584" marB="24584"/>
                </a:tc>
                <a:tc>
                  <a:txBody>
                    <a:bodyPr/>
                    <a:lstStyle/>
                    <a:p>
                      <a:pPr>
                        <a:spcAft>
                          <a:spcPts val="0"/>
                        </a:spcAft>
                      </a:pPr>
                      <a:r>
                        <a:rPr lang="en-US" sz="1000" dirty="0">
                          <a:effectLst/>
                        </a:rPr>
                        <a:t>In addition to regular monitoring activities, impact assessments of innovation policy, legal and institutional outcomes are conducted. </a:t>
                      </a:r>
                      <a:endParaRPr lang="en-GB" sz="1000" dirty="0">
                        <a:effectLst/>
                      </a:endParaRPr>
                    </a:p>
                    <a:p>
                      <a:pPr>
                        <a:spcAft>
                          <a:spcPts val="0"/>
                        </a:spcAft>
                      </a:pPr>
                      <a:r>
                        <a:rPr lang="en-US" sz="1000" dirty="0">
                          <a:effectLst/>
                        </a:rPr>
                        <a:t> </a:t>
                      </a:r>
                      <a:endParaRPr lang="en-GB" sz="1000" dirty="0">
                        <a:effectLst/>
                      </a:endParaRPr>
                    </a:p>
                    <a:p>
                      <a:pPr>
                        <a:spcAft>
                          <a:spcPts val="0"/>
                        </a:spcAft>
                      </a:pPr>
                      <a:r>
                        <a:rPr lang="en-US" sz="1000" dirty="0">
                          <a:effectLst/>
                        </a:rPr>
                        <a:t>Horizontal policy co-ordination is in place, ensuring synergies and </a:t>
                      </a:r>
                      <a:r>
                        <a:rPr lang="en-US" sz="1000" dirty="0" err="1">
                          <a:effectLst/>
                        </a:rPr>
                        <a:t>minimising</a:t>
                      </a:r>
                      <a:r>
                        <a:rPr lang="en-US" sz="1000" dirty="0">
                          <a:effectLst/>
                        </a:rPr>
                        <a:t> overlaps. </a:t>
                      </a:r>
                      <a:endParaRPr lang="en-GB" sz="1000" dirty="0">
                        <a:effectLst/>
                      </a:endParaRPr>
                    </a:p>
                    <a:p>
                      <a:pPr>
                        <a:spcAft>
                          <a:spcPts val="0"/>
                        </a:spcAft>
                      </a:pPr>
                      <a:r>
                        <a:rPr lang="en-US" sz="1000" dirty="0">
                          <a:effectLst/>
                        </a:rPr>
                        <a:t> </a:t>
                      </a:r>
                      <a:endParaRPr lang="en-GB" sz="1000" dirty="0">
                        <a:effectLst/>
                      </a:endParaRPr>
                    </a:p>
                    <a:p>
                      <a:pPr>
                        <a:spcAft>
                          <a:spcPts val="0"/>
                        </a:spcAft>
                      </a:pPr>
                      <a:r>
                        <a:rPr lang="en-US" sz="1000" dirty="0">
                          <a:effectLst/>
                        </a:rPr>
                        <a:t>Clear accountability mechanisms for government bodies are in place. </a:t>
                      </a:r>
                      <a:endParaRPr lang="en-GB" sz="1000" dirty="0">
                        <a:effectLst/>
                      </a:endParaRPr>
                    </a:p>
                    <a:p>
                      <a:pPr>
                        <a:spcAft>
                          <a:spcPts val="0"/>
                        </a:spcAft>
                      </a:pPr>
                      <a:r>
                        <a:rPr lang="en-US" sz="1000" dirty="0">
                          <a:effectLst/>
                        </a:rPr>
                        <a:t> </a:t>
                      </a:r>
                      <a:endParaRPr lang="en-GB" sz="1000" dirty="0">
                        <a:effectLst/>
                      </a:endParaRPr>
                    </a:p>
                    <a:p>
                      <a:pPr>
                        <a:spcAft>
                          <a:spcPts val="0"/>
                        </a:spcAft>
                      </a:pPr>
                      <a:r>
                        <a:rPr lang="en-US" sz="1000" dirty="0">
                          <a:effectLst/>
                        </a:rPr>
                        <a:t>Administrative activities and available funding are fully aligned.</a:t>
                      </a:r>
                      <a:endParaRPr lang="en-GB" sz="1000" dirty="0">
                        <a:effectLst/>
                      </a:endParaRPr>
                    </a:p>
                    <a:p>
                      <a:pPr>
                        <a:spcAft>
                          <a:spcPts val="0"/>
                        </a:spcAft>
                      </a:pPr>
                      <a:r>
                        <a:rPr lang="en-US" sz="1000" dirty="0">
                          <a:effectLst/>
                        </a:rPr>
                        <a:t> </a:t>
                      </a:r>
                      <a:endParaRPr lang="en-GB" sz="1000" dirty="0">
                        <a:effectLst/>
                      </a:endParaRPr>
                    </a:p>
                    <a:p>
                      <a:pPr>
                        <a:spcAft>
                          <a:spcPts val="0"/>
                        </a:spcAft>
                      </a:pPr>
                      <a:r>
                        <a:rPr lang="en-US" sz="1000" dirty="0">
                          <a:effectLst/>
                        </a:rPr>
                        <a:t>Frameworks maintain policy coherence while reflecting the heterogeneous concerns of local stakeholders. </a:t>
                      </a:r>
                      <a:endParaRPr lang="en-GB" sz="1000" dirty="0">
                        <a:effectLst/>
                      </a:endParaRPr>
                    </a:p>
                    <a:p>
                      <a:pPr>
                        <a:spcAft>
                          <a:spcPts val="0"/>
                        </a:spcAft>
                      </a:pPr>
                      <a:r>
                        <a:rPr lang="en-US" sz="1000" dirty="0">
                          <a:effectLst/>
                        </a:rPr>
                        <a:t> </a:t>
                      </a:r>
                      <a:endParaRPr lang="en-GB" sz="1000" dirty="0">
                        <a:effectLst/>
                      </a:endParaRPr>
                    </a:p>
                    <a:p>
                      <a:pPr>
                        <a:spcAft>
                          <a:spcPts val="0"/>
                        </a:spcAft>
                      </a:pPr>
                      <a:r>
                        <a:rPr lang="en-US" sz="1000" dirty="0" err="1">
                          <a:effectLst/>
                        </a:rPr>
                        <a:t>Programmes</a:t>
                      </a:r>
                      <a:r>
                        <a:rPr lang="en-US" sz="1000" dirty="0">
                          <a:effectLst/>
                        </a:rPr>
                        <a:t> are periodically assessed by external evaluators. </a:t>
                      </a:r>
                      <a:endParaRPr lang="en-GB" sz="1000" dirty="0">
                        <a:effectLst/>
                      </a:endParaRPr>
                    </a:p>
                    <a:p>
                      <a:pPr>
                        <a:spcAft>
                          <a:spcPts val="0"/>
                        </a:spcAft>
                      </a:pPr>
                      <a:r>
                        <a:rPr lang="en-US" sz="700" dirty="0">
                          <a:effectLst/>
                        </a:rPr>
                        <a:t> </a:t>
                      </a:r>
                      <a:endParaRPr lang="en-GB" sz="1000" dirty="0">
                        <a:effectLst/>
                      </a:endParaRPr>
                    </a:p>
                    <a:p>
                      <a:pPr>
                        <a:spcAft>
                          <a:spcPts val="0"/>
                        </a:spcAft>
                      </a:pPr>
                      <a:r>
                        <a:rPr lang="en-US" sz="1000" dirty="0">
                          <a:effectLst/>
                        </a:rPr>
                        <a:t>Results of monitoring and evaluation analysis inform policy framework design and implementation updates towards OECD good practice. </a:t>
                      </a:r>
                      <a:endParaRPr lang="en-GB" sz="1000" dirty="0">
                        <a:effectLst/>
                        <a:latin typeface="Arial" panose="020B0604020202020204" pitchFamily="34" charset="0"/>
                        <a:ea typeface="Calibri" panose="020F0502020204030204" pitchFamily="34" charset="0"/>
                      </a:endParaRPr>
                    </a:p>
                  </a:txBody>
                  <a:tcPr marL="46579" marR="46579" marT="24584" marB="24584"/>
                </a:tc>
                <a:extLst>
                  <a:ext uri="{0D108BD9-81ED-4DB2-BD59-A6C34878D82A}">
                    <a16:rowId xmlns:a16="http://schemas.microsoft.com/office/drawing/2014/main" val="2319602714"/>
                  </a:ext>
                </a:extLst>
              </a:tr>
            </a:tbl>
          </a:graphicData>
        </a:graphic>
      </p:graphicFrame>
      <p:sp>
        <p:nvSpPr>
          <p:cNvPr id="3" name="Title 2"/>
          <p:cNvSpPr>
            <a:spLocks noGrp="1"/>
          </p:cNvSpPr>
          <p:nvPr>
            <p:ph type="title"/>
          </p:nvPr>
        </p:nvSpPr>
        <p:spPr>
          <a:xfrm>
            <a:off x="2604000" y="237600"/>
            <a:ext cx="7987800" cy="1022400"/>
          </a:xfrm>
        </p:spPr>
        <p:txBody>
          <a:bodyPr/>
          <a:lstStyle/>
          <a:p>
            <a:r>
              <a:rPr lang="fr-FR" sz="2800" dirty="0"/>
              <a:t>Illustration of </a:t>
            </a:r>
            <a:r>
              <a:rPr lang="fr-FR" sz="2800" dirty="0" err="1"/>
              <a:t>detailed</a:t>
            </a:r>
            <a:r>
              <a:rPr lang="fr-FR" sz="2800" dirty="0"/>
              <a:t> description for </a:t>
            </a:r>
            <a:r>
              <a:rPr lang="fr-FR" sz="2800" dirty="0" err="1"/>
              <a:t>scoring</a:t>
            </a:r>
            <a:r>
              <a:rPr lang="fr-FR" sz="2800" dirty="0"/>
              <a:t> the </a:t>
            </a:r>
            <a:r>
              <a:rPr lang="fr-FR" sz="2800" dirty="0" err="1"/>
              <a:t>strategic</a:t>
            </a:r>
            <a:r>
              <a:rPr lang="fr-FR" sz="2800" dirty="0"/>
              <a:t> </a:t>
            </a:r>
            <a:r>
              <a:rPr lang="fr-FR" sz="2800" dirty="0" err="1"/>
              <a:t>approach</a:t>
            </a:r>
            <a:r>
              <a:rPr lang="fr-FR" sz="2800" dirty="0"/>
              <a:t> to innovation</a:t>
            </a:r>
            <a:endParaRPr lang="en-GB" sz="2800" dirty="0"/>
          </a:p>
        </p:txBody>
      </p:sp>
    </p:spTree>
    <p:extLst>
      <p:ext uri="{BB962C8B-B14F-4D97-AF65-F5344CB8AC3E}">
        <p14:creationId xmlns:p14="http://schemas.microsoft.com/office/powerpoint/2010/main" val="27532590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sz="2400" dirty="0"/>
              <a:t>An interactive, inclusive and </a:t>
            </a:r>
            <a:r>
              <a:rPr lang="fr-FR" sz="2400" dirty="0" err="1"/>
              <a:t>iterative</a:t>
            </a:r>
            <a:r>
              <a:rPr lang="fr-FR" sz="2400" dirty="0"/>
              <a:t> </a:t>
            </a:r>
            <a:r>
              <a:rPr lang="fr-FR" sz="2400" dirty="0" err="1"/>
              <a:t>process</a:t>
            </a:r>
            <a:r>
              <a:rPr lang="fr-FR" sz="2400" dirty="0"/>
              <a:t> </a:t>
            </a:r>
            <a:r>
              <a:rPr lang="fr-FR" sz="2400" dirty="0" err="1"/>
              <a:t>allows</a:t>
            </a:r>
            <a:r>
              <a:rPr lang="fr-FR" sz="2400" dirty="0"/>
              <a:t> for </a:t>
            </a:r>
            <a:r>
              <a:rPr lang="fr-FR" sz="2400" dirty="0" err="1"/>
              <a:t>learning</a:t>
            </a:r>
            <a:r>
              <a:rPr lang="fr-FR" sz="2400" dirty="0"/>
              <a:t> by all </a:t>
            </a:r>
            <a:r>
              <a:rPr lang="fr-FR" sz="2400" dirty="0" err="1"/>
              <a:t>stakeholders</a:t>
            </a:r>
            <a:r>
              <a:rPr lang="fr-FR" sz="2400" dirty="0"/>
              <a:t> in the </a:t>
            </a:r>
            <a:r>
              <a:rPr lang="fr-FR" sz="2400" dirty="0" err="1"/>
              <a:t>process</a:t>
            </a:r>
            <a:endParaRPr lang="en-GB" sz="2400" b="1" dirty="0"/>
          </a:p>
        </p:txBody>
      </p:sp>
      <p:pic>
        <p:nvPicPr>
          <p:cNvPr id="2" name="Picture 1"/>
          <p:cNvPicPr>
            <a:picLocks noChangeAspect="1"/>
          </p:cNvPicPr>
          <p:nvPr/>
        </p:nvPicPr>
        <p:blipFill>
          <a:blip r:embed="rId2"/>
          <a:stretch>
            <a:fillRect/>
          </a:stretch>
        </p:blipFill>
        <p:spPr>
          <a:xfrm>
            <a:off x="3048000" y="1371600"/>
            <a:ext cx="5867400" cy="5529146"/>
          </a:xfrm>
          <a:prstGeom prst="rect">
            <a:avLst/>
          </a:prstGeom>
        </p:spPr>
      </p:pic>
    </p:spTree>
    <p:extLst>
      <p:ext uri="{BB962C8B-B14F-4D97-AF65-F5344CB8AC3E}">
        <p14:creationId xmlns:p14="http://schemas.microsoft.com/office/powerpoint/2010/main" val="9079322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GB" dirty="0"/>
          </a:p>
        </p:txBody>
      </p:sp>
      <p:sp>
        <p:nvSpPr>
          <p:cNvPr id="3" name="Title 2"/>
          <p:cNvSpPr>
            <a:spLocks noGrp="1"/>
          </p:cNvSpPr>
          <p:nvPr>
            <p:ph type="title"/>
          </p:nvPr>
        </p:nvSpPr>
        <p:spPr/>
        <p:txBody>
          <a:bodyPr/>
          <a:lstStyle/>
          <a:p>
            <a:r>
              <a:rPr lang="fr-FR" dirty="0" err="1"/>
              <a:t>Results</a:t>
            </a:r>
            <a:endParaRPr lang="en-GB" dirty="0"/>
          </a:p>
        </p:txBody>
      </p:sp>
      <p:pic>
        <p:nvPicPr>
          <p:cNvPr id="12" name="Picture 11"/>
          <p:cNvPicPr>
            <a:picLocks noChangeAspect="1"/>
          </p:cNvPicPr>
          <p:nvPr/>
        </p:nvPicPr>
        <p:blipFill>
          <a:blip r:embed="rId2"/>
          <a:stretch>
            <a:fillRect/>
          </a:stretch>
        </p:blipFill>
        <p:spPr>
          <a:xfrm>
            <a:off x="1534163" y="2040563"/>
            <a:ext cx="9134475" cy="3648075"/>
          </a:xfrm>
          <a:prstGeom prst="rect">
            <a:avLst/>
          </a:prstGeom>
        </p:spPr>
      </p:pic>
    </p:spTree>
    <p:extLst>
      <p:ext uri="{BB962C8B-B14F-4D97-AF65-F5344CB8AC3E}">
        <p14:creationId xmlns:p14="http://schemas.microsoft.com/office/powerpoint/2010/main" val="3952103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6efa3314d1_0_17"/>
          <p:cNvSpPr>
            <a:spLocks noGrp="1"/>
          </p:cNvSpPr>
          <p:nvPr>
            <p:ph type="title"/>
          </p:nvPr>
        </p:nvSpPr>
        <p:spPr>
          <a:xfrm>
            <a:off x="2286000" y="762000"/>
            <a:ext cx="7924800" cy="1143000"/>
          </a:xfrm>
          <a:prstGeom prst="roundRect">
            <a:avLst>
              <a:gd name="adj" fmla="val 16667"/>
            </a:avLst>
          </a:prstGeom>
        </p:spPr>
        <p:txBody>
          <a:bodyPr spcFirstLastPara="1" vert="horz" wrap="square" lIns="91425" tIns="45700" rIns="91425" bIns="45700" rtlCol="0" anchor="b" anchorCtr="0">
            <a:noAutofit/>
          </a:bodyPr>
          <a:lstStyle/>
          <a:p>
            <a:pPr>
              <a:spcBef>
                <a:spcPts val="0"/>
              </a:spcBef>
            </a:pPr>
            <a:endParaRPr/>
          </a:p>
        </p:txBody>
      </p:sp>
      <p:sp>
        <p:nvSpPr>
          <p:cNvPr id="123" name="Google Shape;123;g6efa3314d1_0_17"/>
          <p:cNvSpPr txBox="1">
            <a:spLocks noGrp="1"/>
          </p:cNvSpPr>
          <p:nvPr>
            <p:ph type="body" idx="1"/>
          </p:nvPr>
        </p:nvSpPr>
        <p:spPr>
          <a:xfrm>
            <a:off x="2362200" y="2362200"/>
            <a:ext cx="7692900" cy="3724200"/>
          </a:xfrm>
          <a:prstGeom prst="rect">
            <a:avLst/>
          </a:prstGeom>
        </p:spPr>
        <p:txBody>
          <a:bodyPr spcFirstLastPara="1" vert="horz" wrap="square" lIns="91425" tIns="45700" rIns="91425" bIns="45700" rtlCol="0" anchor="t" anchorCtr="0">
            <a:noAutofit/>
          </a:bodyPr>
          <a:lstStyle/>
          <a:p>
            <a:pPr marL="0" indent="0">
              <a:spcBef>
                <a:spcPts val="360"/>
              </a:spcBef>
              <a:buNone/>
            </a:pPr>
            <a:endParaRPr/>
          </a:p>
        </p:txBody>
      </p:sp>
      <p:pic>
        <p:nvPicPr>
          <p:cNvPr id="124" name="Google Shape;124;g6efa3314d1_0_17"/>
          <p:cNvPicPr preferRelativeResize="0"/>
          <p:nvPr/>
        </p:nvPicPr>
        <p:blipFill>
          <a:blip r:embed="rId3">
            <a:alphaModFix/>
          </a:blip>
          <a:stretch>
            <a:fillRect/>
          </a:stretch>
        </p:blipFill>
        <p:spPr>
          <a:xfrm>
            <a:off x="1600201" y="76201"/>
            <a:ext cx="8973075" cy="6729799"/>
          </a:xfrm>
          <a:prstGeom prst="rect">
            <a:avLst/>
          </a:prstGeom>
          <a:noFill/>
          <a:ln>
            <a:noFill/>
          </a:ln>
        </p:spPr>
      </p:pic>
    </p:spTree>
    <p:extLst>
      <p:ext uri="{BB962C8B-B14F-4D97-AF65-F5344CB8AC3E}">
        <p14:creationId xmlns:p14="http://schemas.microsoft.com/office/powerpoint/2010/main" val="417817234"/>
      </p:ext>
    </p:extLst>
  </p:cSld>
  <p:clrMapOvr>
    <a:masterClrMapping/>
  </p:clrMapOvr>
  <mc:AlternateContent xmlns:mc="http://schemas.openxmlformats.org/markup-compatibility/2006" xmlns:p14="http://schemas.microsoft.com/office/powerpoint/2010/main">
    <mc:Choice Requires="p14">
      <p:transition spd="slow" p14:dur="2000" advTm="15455"/>
    </mc:Choice>
    <mc:Fallback xmlns="">
      <p:transition spd="slow" advTm="15455"/>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chor="ctr"/>
          <a:lstStyle/>
          <a:p>
            <a:pPr marL="0" indent="0" algn="ctr">
              <a:buNone/>
            </a:pPr>
            <a:r>
              <a:rPr lang="fr-FR" dirty="0" err="1"/>
              <a:t>Thank</a:t>
            </a:r>
            <a:r>
              <a:rPr lang="fr-FR" dirty="0"/>
              <a:t> </a:t>
            </a:r>
            <a:r>
              <a:rPr lang="fr-FR" dirty="0" err="1"/>
              <a:t>you</a:t>
            </a:r>
            <a:r>
              <a:rPr lang="fr-FR" dirty="0"/>
              <a:t>!</a:t>
            </a:r>
          </a:p>
          <a:p>
            <a:pPr marL="0" indent="0" algn="ctr">
              <a:buNone/>
            </a:pPr>
            <a:r>
              <a:rPr lang="fr-FR" dirty="0">
                <a:hlinkClick r:id="rId2"/>
              </a:rPr>
              <a:t>Alan.Paic@oecd.org</a:t>
            </a:r>
            <a:r>
              <a:rPr lang="fr-FR" dirty="0"/>
              <a:t> </a:t>
            </a:r>
            <a:endParaRPr lang="en-GB" dirty="0"/>
          </a:p>
        </p:txBody>
      </p:sp>
      <p:sp>
        <p:nvSpPr>
          <p:cNvPr id="3" name="Title 2"/>
          <p:cNvSpPr>
            <a:spLocks noGrp="1"/>
          </p:cNvSpPr>
          <p:nvPr>
            <p:ph type="title"/>
          </p:nvPr>
        </p:nvSpPr>
        <p:spPr/>
        <p:txBody>
          <a:bodyPr/>
          <a:lstStyle/>
          <a:p>
            <a:endParaRPr lang="en-GB"/>
          </a:p>
        </p:txBody>
      </p:sp>
    </p:spTree>
    <p:extLst>
      <p:ext uri="{BB962C8B-B14F-4D97-AF65-F5344CB8AC3E}">
        <p14:creationId xmlns:p14="http://schemas.microsoft.com/office/powerpoint/2010/main" val="28463625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443890"/>
            <a:ext cx="8825948" cy="3790587"/>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br>
              <a:rPr lang="nl-NL" sz="3600" dirty="0">
                <a:latin typeface="Garamond" panose="02020404030301010803" pitchFamily="18" charset="0"/>
              </a:rPr>
            </a:br>
            <a:endParaRPr lang="nl-NL" sz="3600" dirty="0">
              <a:latin typeface="Garamond" panose="02020404030301010803" pitchFamily="18" charset="0"/>
            </a:endParaRPr>
          </a:p>
          <a:p>
            <a:pPr algn="ctr">
              <a:spcAft>
                <a:spcPts val="1800"/>
              </a:spcAft>
            </a:pPr>
            <a:r>
              <a:rPr lang="nl-NL" sz="2900" b="1" dirty="0">
                <a:solidFill>
                  <a:srgbClr val="820000"/>
                </a:solidFill>
                <a:latin typeface="Garamond" panose="02020404030301010803" pitchFamily="18" charset="0"/>
              </a:rPr>
              <a:t>Harsha Dayal   </a:t>
            </a:r>
          </a:p>
          <a:p>
            <a:pPr algn="ctr">
              <a:lnSpc>
                <a:spcPct val="134000"/>
              </a:lnSpc>
              <a:spcAft>
                <a:spcPts val="600"/>
              </a:spcAft>
            </a:pPr>
            <a:r>
              <a:rPr lang="en-AU" sz="2500" i="1" dirty="0">
                <a:latin typeface="Garamond" panose="02020404030301010803" pitchFamily="18" charset="0"/>
              </a:rPr>
              <a:t>Director of Research Department of Planning, Monitoring, and Evaluation, South Africa	</a:t>
            </a:r>
          </a:p>
          <a:p>
            <a:pPr algn="ctr">
              <a:lnSpc>
                <a:spcPct val="134000"/>
              </a:lnSpc>
              <a:spcAft>
                <a:spcPts val="600"/>
              </a:spcAft>
            </a:pPr>
            <a:r>
              <a:rPr lang="en-AU" sz="2500" i="1" dirty="0">
                <a:latin typeface="Garamond" panose="02020404030301010803" pitchFamily="18" charset="0"/>
              </a:rPr>
              <a:t> </a:t>
            </a:r>
          </a:p>
          <a:p>
            <a:pPr algn="ctr">
              <a:lnSpc>
                <a:spcPct val="134000"/>
              </a:lnSpc>
              <a:spcAft>
                <a:spcPts val="600"/>
              </a:spcAft>
            </a:pPr>
            <a:br>
              <a:rPr lang="nl-NL" sz="3600" dirty="0">
                <a:latin typeface="Garamond" panose="02020404030301010803" pitchFamily="18" charset="0"/>
              </a:rPr>
            </a:br>
            <a:endParaRPr lang="nl-NL" sz="3600" dirty="0">
              <a:latin typeface="Garamond" panose="02020404030301010803" pitchFamily="18" charset="0"/>
            </a:endParaRPr>
          </a:p>
        </p:txBody>
      </p:sp>
      <p:sp>
        <p:nvSpPr>
          <p:cNvPr id="13" name="Tekstvak 14">
            <a:extLst>
              <a:ext uri="{FF2B5EF4-FFF2-40B4-BE49-F238E27FC236}">
                <a16:creationId xmlns:a16="http://schemas.microsoft.com/office/drawing/2014/main" id="{74A62895-764F-49FF-9F34-65DE46DAA367}"/>
              </a:ext>
            </a:extLst>
          </p:cNvPr>
          <p:cNvSpPr txBox="1"/>
          <p:nvPr/>
        </p:nvSpPr>
        <p:spPr>
          <a:xfrm>
            <a:off x="9620834" y="6234477"/>
            <a:ext cx="2478275" cy="461665"/>
          </a:xfrm>
          <a:prstGeom prst="rect">
            <a:avLst/>
          </a:prstGeom>
          <a:noFill/>
        </p:spPr>
        <p:txBody>
          <a:bodyPr wrap="square" rtlCol="0">
            <a:spAutoFit/>
          </a:bodyPr>
          <a:lstStyle/>
          <a:p>
            <a:pPr algn="r"/>
            <a:r>
              <a:rPr lang="nl-NL" sz="2400" b="1" dirty="0">
                <a:latin typeface="Garamond" panose="02020404030301010803" pitchFamily="18" charset="0"/>
              </a:rPr>
              <a:t>#IOS21</a:t>
            </a:r>
          </a:p>
        </p:txBody>
      </p:sp>
      <p:sp>
        <p:nvSpPr>
          <p:cNvPr id="11" name="Tekstvak 5">
            <a:extLst>
              <a:ext uri="{FF2B5EF4-FFF2-40B4-BE49-F238E27FC236}">
                <a16:creationId xmlns:a16="http://schemas.microsoft.com/office/drawing/2014/main" id="{92A72207-1788-41FD-B3EC-A6DA58DCD3E9}"/>
              </a:ext>
            </a:extLst>
          </p:cNvPr>
          <p:cNvSpPr txBox="1">
            <a:spLocks/>
          </p:cNvSpPr>
          <p:nvPr/>
        </p:nvSpPr>
        <p:spPr>
          <a:xfrm>
            <a:off x="4428309" y="-19281"/>
            <a:ext cx="7670800" cy="769441"/>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Science  </a:t>
            </a:r>
          </a:p>
          <a:p>
            <a:pPr lvl="0" algn="r"/>
            <a:r>
              <a:rPr lang="en-US" sz="2000" dirty="0">
                <a:solidFill>
                  <a:prstClr val="black"/>
                </a:solidFill>
                <a:latin typeface="Garamond" panose="02020404030301010803" pitchFamily="18" charset="0"/>
              </a:rPr>
              <a:t>23-25 June, 2021</a:t>
            </a:r>
          </a:p>
        </p:txBody>
      </p:sp>
    </p:spTree>
    <p:extLst>
      <p:ext uri="{BB962C8B-B14F-4D97-AF65-F5344CB8AC3E}">
        <p14:creationId xmlns:p14="http://schemas.microsoft.com/office/powerpoint/2010/main" val="37538061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24000" y="0"/>
            <a:ext cx="9144000" cy="6858000"/>
          </a:xfrm>
          <a:custGeom>
            <a:avLst/>
            <a:gdLst/>
            <a:ahLst/>
            <a:cxnLst/>
            <a:rect l="l" t="t" r="r" b="b"/>
            <a:pathLst>
              <a:path w="9144000" h="6858000">
                <a:moveTo>
                  <a:pt x="9144000" y="0"/>
                </a:moveTo>
                <a:lnTo>
                  <a:pt x="0" y="0"/>
                </a:lnTo>
                <a:lnTo>
                  <a:pt x="0" y="6858000"/>
                </a:lnTo>
                <a:lnTo>
                  <a:pt x="9144000" y="6858000"/>
                </a:lnTo>
                <a:lnTo>
                  <a:pt x="9144000" y="0"/>
                </a:lnTo>
                <a:close/>
              </a:path>
            </a:pathLst>
          </a:custGeom>
          <a:solidFill>
            <a:srgbClr val="F79546"/>
          </a:solidFill>
        </p:spPr>
        <p:txBody>
          <a:bodyPr wrap="square" lIns="0" tIns="0" rIns="0" bIns="0" rtlCol="0"/>
          <a:lstStyle/>
          <a:p>
            <a:endParaRPr>
              <a:solidFill>
                <a:prstClr val="black"/>
              </a:solidFill>
              <a:latin typeface="Calibri"/>
            </a:endParaRPr>
          </a:p>
        </p:txBody>
      </p:sp>
      <p:grpSp>
        <p:nvGrpSpPr>
          <p:cNvPr id="3" name="object 3"/>
          <p:cNvGrpSpPr/>
          <p:nvPr/>
        </p:nvGrpSpPr>
        <p:grpSpPr>
          <a:xfrm>
            <a:off x="1524000" y="0"/>
            <a:ext cx="9144000" cy="6858000"/>
            <a:chOff x="0" y="0"/>
            <a:chExt cx="9144000" cy="6858000"/>
          </a:xfrm>
        </p:grpSpPr>
        <p:sp>
          <p:nvSpPr>
            <p:cNvPr id="4" name="object 4"/>
            <p:cNvSpPr/>
            <p:nvPr/>
          </p:nvSpPr>
          <p:spPr>
            <a:xfrm>
              <a:off x="0" y="0"/>
              <a:ext cx="3226307" cy="6857998"/>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5" name="object 5"/>
            <p:cNvSpPr/>
            <p:nvPr/>
          </p:nvSpPr>
          <p:spPr>
            <a:xfrm>
              <a:off x="3226308" y="4581143"/>
              <a:ext cx="5917692" cy="2276855"/>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6" name="object 6"/>
            <p:cNvSpPr/>
            <p:nvPr/>
          </p:nvSpPr>
          <p:spPr>
            <a:xfrm>
              <a:off x="5298948" y="3204972"/>
              <a:ext cx="1677161" cy="454913"/>
            </a:xfrm>
            <a:prstGeom prst="rect">
              <a:avLst/>
            </a:prstGeom>
            <a:blipFill>
              <a:blip r:embed="rId4" cstate="print"/>
              <a:stretch>
                <a:fillRect/>
              </a:stretch>
            </a:blipFill>
          </p:spPr>
          <p:txBody>
            <a:bodyPr wrap="square" lIns="0" tIns="0" rIns="0" bIns="0" rtlCol="0"/>
            <a:lstStyle/>
            <a:p>
              <a:endParaRPr>
                <a:solidFill>
                  <a:prstClr val="black"/>
                </a:solidFill>
                <a:latin typeface="Calibri"/>
              </a:endParaRPr>
            </a:p>
          </p:txBody>
        </p:sp>
      </p:grpSp>
      <p:sp>
        <p:nvSpPr>
          <p:cNvPr id="7" name="object 7"/>
          <p:cNvSpPr txBox="1">
            <a:spLocks noGrp="1"/>
          </p:cNvSpPr>
          <p:nvPr>
            <p:ph type="title"/>
          </p:nvPr>
        </p:nvSpPr>
        <p:spPr>
          <a:xfrm>
            <a:off x="5221605" y="20523"/>
            <a:ext cx="5004435" cy="2221230"/>
          </a:xfrm>
          <a:prstGeom prst="rect">
            <a:avLst/>
          </a:prstGeom>
        </p:spPr>
        <p:txBody>
          <a:bodyPr vert="horz" wrap="square" lIns="0" tIns="12700" rIns="0" bIns="0" rtlCol="0">
            <a:spAutoFit/>
          </a:bodyPr>
          <a:lstStyle/>
          <a:p>
            <a:pPr marL="12700" marR="5080" indent="1270" algn="ctr">
              <a:spcBef>
                <a:spcPts val="100"/>
              </a:spcBef>
            </a:pPr>
            <a:r>
              <a:rPr sz="3600" b="1" spc="-5" dirty="0">
                <a:solidFill>
                  <a:srgbClr val="622422"/>
                </a:solidFill>
                <a:latin typeface="Arial"/>
                <a:cs typeface="Arial"/>
              </a:rPr>
              <a:t>SOCIO-ECONOMIC  </a:t>
            </a:r>
            <a:r>
              <a:rPr sz="3600" b="1" spc="-45" dirty="0">
                <a:solidFill>
                  <a:srgbClr val="622422"/>
                </a:solidFill>
                <a:latin typeface="Arial"/>
                <a:cs typeface="Arial"/>
              </a:rPr>
              <a:t>IMPACT</a:t>
            </a:r>
            <a:r>
              <a:rPr sz="3600" b="1" spc="-229" dirty="0">
                <a:solidFill>
                  <a:srgbClr val="622422"/>
                </a:solidFill>
                <a:latin typeface="Arial"/>
                <a:cs typeface="Arial"/>
              </a:rPr>
              <a:t> </a:t>
            </a:r>
            <a:r>
              <a:rPr sz="3600" b="1" dirty="0">
                <a:solidFill>
                  <a:srgbClr val="622422"/>
                </a:solidFill>
                <a:latin typeface="Arial"/>
                <a:cs typeface="Arial"/>
              </a:rPr>
              <a:t>ASSESSMENT  SYSTEM – </a:t>
            </a:r>
            <a:r>
              <a:rPr sz="3600" b="1" spc="-5" dirty="0">
                <a:solidFill>
                  <a:srgbClr val="622422"/>
                </a:solidFill>
                <a:latin typeface="Arial"/>
                <a:cs typeface="Arial"/>
              </a:rPr>
              <a:t>SOUTH  AFRICA</a:t>
            </a:r>
            <a:endParaRPr sz="3600">
              <a:latin typeface="Arial"/>
              <a:cs typeface="Arial"/>
            </a:endParaRPr>
          </a:p>
        </p:txBody>
      </p:sp>
      <p:grpSp>
        <p:nvGrpSpPr>
          <p:cNvPr id="8" name="object 8"/>
          <p:cNvGrpSpPr/>
          <p:nvPr/>
        </p:nvGrpSpPr>
        <p:grpSpPr>
          <a:xfrm>
            <a:off x="5597652" y="2217407"/>
            <a:ext cx="4271010" cy="880744"/>
            <a:chOff x="4073652" y="2217407"/>
            <a:chExt cx="4271010" cy="880744"/>
          </a:xfrm>
        </p:grpSpPr>
        <p:sp>
          <p:nvSpPr>
            <p:cNvPr id="9" name="object 9"/>
            <p:cNvSpPr/>
            <p:nvPr/>
          </p:nvSpPr>
          <p:spPr>
            <a:xfrm>
              <a:off x="4154424" y="2217407"/>
              <a:ext cx="3981450" cy="567702"/>
            </a:xfrm>
            <a:prstGeom prst="rect">
              <a:avLst/>
            </a:prstGeom>
            <a:blipFill>
              <a:blip r:embed="rId5" cstate="print"/>
              <a:stretch>
                <a:fillRect/>
              </a:stretch>
            </a:blipFill>
          </p:spPr>
          <p:txBody>
            <a:bodyPr wrap="square" lIns="0" tIns="0" rIns="0" bIns="0" rtlCol="0"/>
            <a:lstStyle/>
            <a:p>
              <a:endParaRPr>
                <a:solidFill>
                  <a:prstClr val="black"/>
                </a:solidFill>
                <a:latin typeface="Calibri"/>
              </a:endParaRPr>
            </a:p>
          </p:txBody>
        </p:sp>
        <p:sp>
          <p:nvSpPr>
            <p:cNvPr id="10" name="object 10"/>
            <p:cNvSpPr/>
            <p:nvPr/>
          </p:nvSpPr>
          <p:spPr>
            <a:xfrm>
              <a:off x="4073652" y="2586240"/>
              <a:ext cx="4271009" cy="511289"/>
            </a:xfrm>
            <a:prstGeom prst="rect">
              <a:avLst/>
            </a:prstGeom>
            <a:blipFill>
              <a:blip r:embed="rId6" cstate="print"/>
              <a:stretch>
                <a:fillRect/>
              </a:stretch>
            </a:blipFill>
          </p:spPr>
          <p:txBody>
            <a:bodyPr wrap="square" lIns="0" tIns="0" rIns="0" bIns="0" rtlCol="0"/>
            <a:lstStyle/>
            <a:p>
              <a:endParaRPr>
                <a:solidFill>
                  <a:prstClr val="black"/>
                </a:solidFill>
                <a:latin typeface="Calibri"/>
              </a:endParaRPr>
            </a:p>
          </p:txBody>
        </p:sp>
      </p:grpSp>
      <p:sp>
        <p:nvSpPr>
          <p:cNvPr id="11" name="object 11"/>
          <p:cNvSpPr txBox="1">
            <a:spLocks noGrp="1"/>
          </p:cNvSpPr>
          <p:nvPr>
            <p:ph type="body" idx="1"/>
          </p:nvPr>
        </p:nvSpPr>
        <p:spPr>
          <a:xfrm>
            <a:off x="6874763" y="2219876"/>
            <a:ext cx="5656579" cy="1796646"/>
          </a:xfrm>
          <a:prstGeom prst="rect">
            <a:avLst/>
          </a:prstGeom>
        </p:spPr>
        <p:txBody>
          <a:bodyPr vert="horz" wrap="square" lIns="0" tIns="74930" rIns="0" bIns="0" rtlCol="0">
            <a:spAutoFit/>
          </a:bodyPr>
          <a:lstStyle/>
          <a:p>
            <a:pPr marL="302260">
              <a:spcBef>
                <a:spcPts val="590"/>
              </a:spcBef>
            </a:pPr>
            <a:r>
              <a:rPr dirty="0"/>
              <a:t>Assessment beyond</a:t>
            </a:r>
            <a:r>
              <a:rPr spc="-90" dirty="0"/>
              <a:t> </a:t>
            </a:r>
            <a:r>
              <a:rPr dirty="0"/>
              <a:t>bibliometrics</a:t>
            </a:r>
          </a:p>
          <a:p>
            <a:pPr marL="204470">
              <a:spcBef>
                <a:spcPts val="439"/>
              </a:spcBef>
            </a:pPr>
            <a:r>
              <a:rPr sz="1800" i="0" spc="-25" dirty="0"/>
              <a:t>IMPACT </a:t>
            </a:r>
            <a:r>
              <a:rPr sz="1800" i="0" dirty="0"/>
              <a:t>OF </a:t>
            </a:r>
            <a:r>
              <a:rPr sz="1800" i="0" spc="-5" dirty="0"/>
              <a:t>SCIENCE</a:t>
            </a:r>
            <a:r>
              <a:rPr sz="1800" i="0" spc="-40" dirty="0"/>
              <a:t> </a:t>
            </a:r>
            <a:r>
              <a:rPr sz="1800" i="0" spc="-5" dirty="0"/>
              <a:t>CONFERENCE</a:t>
            </a:r>
            <a:endParaRPr sz="1800"/>
          </a:p>
          <a:p>
            <a:pPr>
              <a:spcBef>
                <a:spcPts val="15"/>
              </a:spcBef>
            </a:pPr>
            <a:endParaRPr sz="2250"/>
          </a:p>
          <a:p>
            <a:pPr algn="ctr">
              <a:spcBef>
                <a:spcPts val="5"/>
              </a:spcBef>
            </a:pPr>
            <a:r>
              <a:rPr sz="1600" spc="-5" dirty="0">
                <a:solidFill>
                  <a:srgbClr val="000000"/>
                </a:solidFill>
                <a:latin typeface="Carlito"/>
                <a:cs typeface="Carlito"/>
              </a:rPr>
              <a:t>Ms </a:t>
            </a:r>
            <a:r>
              <a:rPr sz="1600" spc="-10" dirty="0">
                <a:solidFill>
                  <a:srgbClr val="000000"/>
                </a:solidFill>
                <a:latin typeface="Carlito"/>
                <a:cs typeface="Carlito"/>
              </a:rPr>
              <a:t>Harsha</a:t>
            </a:r>
            <a:r>
              <a:rPr sz="1600" spc="25" dirty="0">
                <a:solidFill>
                  <a:srgbClr val="000000"/>
                </a:solidFill>
                <a:latin typeface="Carlito"/>
                <a:cs typeface="Carlito"/>
              </a:rPr>
              <a:t> </a:t>
            </a:r>
            <a:r>
              <a:rPr sz="1600" spc="-10" dirty="0">
                <a:solidFill>
                  <a:srgbClr val="000000"/>
                </a:solidFill>
                <a:latin typeface="Carlito"/>
                <a:cs typeface="Carlito"/>
              </a:rPr>
              <a:t>Dayal</a:t>
            </a:r>
            <a:endParaRPr sz="1600">
              <a:latin typeface="Carlito"/>
              <a:cs typeface="Carlito"/>
            </a:endParaRPr>
          </a:p>
          <a:p>
            <a:pPr marL="12700" marR="5080" algn="ctr"/>
            <a:r>
              <a:rPr sz="1600" i="0" spc="-5" dirty="0">
                <a:latin typeface="Carlito"/>
                <a:cs typeface="Carlito"/>
              </a:rPr>
              <a:t>Department of Planning Monitoring and </a:t>
            </a:r>
            <a:r>
              <a:rPr sz="1600" i="0" spc="-10" dirty="0">
                <a:latin typeface="Carlito"/>
                <a:cs typeface="Carlito"/>
              </a:rPr>
              <a:t>Evaluation  </a:t>
            </a:r>
            <a:r>
              <a:rPr sz="1600" i="0" spc="-5" dirty="0">
                <a:latin typeface="Carlito"/>
                <a:cs typeface="Carlito"/>
              </a:rPr>
              <a:t>South</a:t>
            </a:r>
            <a:r>
              <a:rPr sz="1600" i="0" dirty="0">
                <a:latin typeface="Carlito"/>
                <a:cs typeface="Carlito"/>
              </a:rPr>
              <a:t> </a:t>
            </a:r>
            <a:r>
              <a:rPr sz="1600" i="0" spc="-5" dirty="0">
                <a:latin typeface="Carlito"/>
                <a:cs typeface="Carlito"/>
              </a:rPr>
              <a:t>Africa</a:t>
            </a:r>
            <a:endParaRPr sz="1600">
              <a:latin typeface="Carlito"/>
              <a:cs typeface="Carlito"/>
            </a:endParaRPr>
          </a:p>
          <a:p>
            <a:pPr algn="ctr">
              <a:lnSpc>
                <a:spcPct val="100000"/>
              </a:lnSpc>
            </a:pPr>
            <a:r>
              <a:rPr sz="1600" i="0" spc="-10" dirty="0">
                <a:latin typeface="Carlito"/>
                <a:cs typeface="Carlito"/>
              </a:rPr>
              <a:t>24 June</a:t>
            </a:r>
            <a:r>
              <a:rPr sz="1600" i="0" spc="15" dirty="0">
                <a:latin typeface="Carlito"/>
                <a:cs typeface="Carlito"/>
              </a:rPr>
              <a:t> </a:t>
            </a:r>
            <a:r>
              <a:rPr sz="1600" i="0" spc="-10" dirty="0">
                <a:latin typeface="Carlito"/>
                <a:cs typeface="Carlito"/>
              </a:rPr>
              <a:t>2021</a:t>
            </a:r>
            <a:endParaRPr sz="1600">
              <a:latin typeface="Carlito"/>
              <a:cs typeface="Carlito"/>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21536" y="912316"/>
            <a:ext cx="3986529" cy="2167890"/>
          </a:xfrm>
          <a:prstGeom prst="rect">
            <a:avLst/>
          </a:prstGeom>
        </p:spPr>
        <p:txBody>
          <a:bodyPr vert="horz" wrap="square" lIns="0" tIns="58419" rIns="0" bIns="0" rtlCol="0">
            <a:spAutoFit/>
          </a:bodyPr>
          <a:lstStyle/>
          <a:p>
            <a:pPr marL="12065" marR="5080" algn="ctr">
              <a:lnSpc>
                <a:spcPct val="90000"/>
              </a:lnSpc>
              <a:spcBef>
                <a:spcPts val="459"/>
              </a:spcBef>
            </a:pPr>
            <a:r>
              <a:rPr sz="3000" b="1" dirty="0">
                <a:solidFill>
                  <a:srgbClr val="864515"/>
                </a:solidFill>
                <a:latin typeface="Carlito"/>
                <a:cs typeface="Carlito"/>
              </a:rPr>
              <a:t>SEIAS is the </a:t>
            </a:r>
            <a:r>
              <a:rPr sz="3000" b="1" spc="-10" dirty="0">
                <a:solidFill>
                  <a:srgbClr val="864515"/>
                </a:solidFill>
                <a:latin typeface="Carlito"/>
                <a:cs typeface="Carlito"/>
              </a:rPr>
              <a:t>current  practice </a:t>
            </a:r>
            <a:r>
              <a:rPr sz="3000" b="1" dirty="0">
                <a:solidFill>
                  <a:srgbClr val="864515"/>
                </a:solidFill>
                <a:latin typeface="Carlito"/>
                <a:cs typeface="Carlito"/>
              </a:rPr>
              <a:t>of</a:t>
            </a:r>
            <a:r>
              <a:rPr sz="3000" b="1" spc="-80" dirty="0">
                <a:solidFill>
                  <a:srgbClr val="864515"/>
                </a:solidFill>
                <a:latin typeface="Carlito"/>
                <a:cs typeface="Carlito"/>
              </a:rPr>
              <a:t> </a:t>
            </a:r>
            <a:r>
              <a:rPr sz="3000" b="1" spc="-5" dirty="0">
                <a:solidFill>
                  <a:srgbClr val="864515"/>
                </a:solidFill>
                <a:latin typeface="Carlito"/>
                <a:cs typeface="Carlito"/>
              </a:rPr>
              <a:t>implementing  </a:t>
            </a:r>
            <a:r>
              <a:rPr sz="3000" b="1" spc="-10" dirty="0">
                <a:solidFill>
                  <a:srgbClr val="864515"/>
                </a:solidFill>
                <a:latin typeface="Carlito"/>
                <a:cs typeface="Carlito"/>
              </a:rPr>
              <a:t>‘</a:t>
            </a:r>
            <a:r>
              <a:rPr sz="3000" b="1" i="1" spc="-10" dirty="0">
                <a:solidFill>
                  <a:srgbClr val="864515"/>
                </a:solidFill>
                <a:latin typeface="Carlito"/>
                <a:cs typeface="Carlito"/>
              </a:rPr>
              <a:t>Regulatory </a:t>
            </a:r>
            <a:r>
              <a:rPr sz="3000" b="1" i="1" dirty="0">
                <a:solidFill>
                  <a:srgbClr val="864515"/>
                </a:solidFill>
                <a:latin typeface="Carlito"/>
                <a:cs typeface="Carlito"/>
              </a:rPr>
              <a:t>Impact</a:t>
            </a:r>
            <a:endParaRPr sz="3000">
              <a:solidFill>
                <a:prstClr val="black"/>
              </a:solidFill>
              <a:latin typeface="Carlito"/>
              <a:cs typeface="Carlito"/>
            </a:endParaRPr>
          </a:p>
          <a:p>
            <a:pPr marL="315595" marR="313055" algn="ctr">
              <a:lnSpc>
                <a:spcPct val="89300"/>
              </a:lnSpc>
              <a:spcBef>
                <a:spcPts val="25"/>
              </a:spcBef>
            </a:pPr>
            <a:r>
              <a:rPr sz="3000" b="1" i="1" spc="5" dirty="0">
                <a:solidFill>
                  <a:srgbClr val="864515"/>
                </a:solidFill>
                <a:latin typeface="Carlito"/>
                <a:cs typeface="Carlito"/>
              </a:rPr>
              <a:t>Assessment’ </a:t>
            </a:r>
            <a:r>
              <a:rPr sz="3000" b="1" dirty="0">
                <a:solidFill>
                  <a:srgbClr val="864515"/>
                </a:solidFill>
                <a:latin typeface="Carlito"/>
                <a:cs typeface="Carlito"/>
              </a:rPr>
              <a:t>in</a:t>
            </a:r>
            <a:r>
              <a:rPr sz="3000" b="1" spc="-85" dirty="0">
                <a:solidFill>
                  <a:srgbClr val="864515"/>
                </a:solidFill>
                <a:latin typeface="Carlito"/>
                <a:cs typeface="Carlito"/>
              </a:rPr>
              <a:t> </a:t>
            </a:r>
            <a:r>
              <a:rPr sz="3000" b="1" spc="-5" dirty="0">
                <a:solidFill>
                  <a:srgbClr val="864515"/>
                </a:solidFill>
                <a:latin typeface="Carlito"/>
                <a:cs typeface="Carlito"/>
              </a:rPr>
              <a:t>South  Africa</a:t>
            </a:r>
            <a:r>
              <a:rPr sz="3000" b="1" spc="-45" dirty="0">
                <a:solidFill>
                  <a:srgbClr val="864515"/>
                </a:solidFill>
                <a:latin typeface="Carlito"/>
                <a:cs typeface="Carlito"/>
              </a:rPr>
              <a:t> </a:t>
            </a:r>
            <a:r>
              <a:rPr sz="3000" b="1" dirty="0">
                <a:solidFill>
                  <a:srgbClr val="864515"/>
                </a:solidFill>
                <a:latin typeface="Carlito"/>
                <a:cs typeface="Carlito"/>
              </a:rPr>
              <a:t>(2015</a:t>
            </a:r>
            <a:r>
              <a:rPr sz="3300" b="1" dirty="0">
                <a:solidFill>
                  <a:srgbClr val="864515"/>
                </a:solidFill>
                <a:latin typeface="Carlito"/>
                <a:cs typeface="Carlito"/>
              </a:rPr>
              <a:t>)</a:t>
            </a:r>
            <a:endParaRPr sz="3300">
              <a:solidFill>
                <a:prstClr val="black"/>
              </a:solidFill>
              <a:latin typeface="Carlito"/>
              <a:cs typeface="Carlito"/>
            </a:endParaRPr>
          </a:p>
        </p:txBody>
      </p:sp>
      <p:sp>
        <p:nvSpPr>
          <p:cNvPr id="3" name="object 3"/>
          <p:cNvSpPr txBox="1"/>
          <p:nvPr/>
        </p:nvSpPr>
        <p:spPr>
          <a:xfrm>
            <a:off x="1864564" y="3625673"/>
            <a:ext cx="4281805" cy="2282825"/>
          </a:xfrm>
          <a:prstGeom prst="rect">
            <a:avLst/>
          </a:prstGeom>
        </p:spPr>
        <p:txBody>
          <a:bodyPr vert="horz" wrap="square" lIns="0" tIns="52705" rIns="0" bIns="0" rtlCol="0">
            <a:spAutoFit/>
          </a:bodyPr>
          <a:lstStyle/>
          <a:p>
            <a:pPr marL="295910" marR="5080" indent="-283845">
              <a:lnSpc>
                <a:spcPct val="90000"/>
              </a:lnSpc>
              <a:spcBef>
                <a:spcPts val="415"/>
              </a:spcBef>
              <a:buClr>
                <a:srgbClr val="521A17"/>
              </a:buClr>
              <a:buSzPct val="78846"/>
              <a:buFont typeface="Wingdings"/>
              <a:buChar char=""/>
              <a:tabLst>
                <a:tab pos="295910" algn="l"/>
                <a:tab pos="296545" algn="l"/>
              </a:tabLst>
            </a:pPr>
            <a:r>
              <a:rPr sz="2600" spc="-10" dirty="0">
                <a:solidFill>
                  <a:srgbClr val="864515"/>
                </a:solidFill>
                <a:latin typeface="Carlito"/>
                <a:cs typeface="Carlito"/>
              </a:rPr>
              <a:t>Ex-ante </a:t>
            </a:r>
            <a:r>
              <a:rPr sz="2600" spc="-5" dirty="0">
                <a:solidFill>
                  <a:srgbClr val="864515"/>
                </a:solidFill>
                <a:latin typeface="Carlito"/>
                <a:cs typeface="Carlito"/>
              </a:rPr>
              <a:t>policy analysis </a:t>
            </a:r>
            <a:r>
              <a:rPr sz="2600" spc="-10" dirty="0">
                <a:solidFill>
                  <a:srgbClr val="C00000"/>
                </a:solidFill>
                <a:latin typeface="Carlito"/>
                <a:cs typeface="Carlito"/>
              </a:rPr>
              <a:t>tool </a:t>
            </a:r>
            <a:r>
              <a:rPr sz="2600" spc="-10" dirty="0">
                <a:solidFill>
                  <a:srgbClr val="864515"/>
                </a:solidFill>
                <a:latin typeface="Carlito"/>
                <a:cs typeface="Carlito"/>
              </a:rPr>
              <a:t> </a:t>
            </a:r>
            <a:r>
              <a:rPr sz="2600" dirty="0">
                <a:solidFill>
                  <a:srgbClr val="864515"/>
                </a:solidFill>
                <a:latin typeface="Carlito"/>
                <a:cs typeface="Carlito"/>
              </a:rPr>
              <a:t>aimed </a:t>
            </a:r>
            <a:r>
              <a:rPr sz="2600" spc="-15" dirty="0">
                <a:solidFill>
                  <a:srgbClr val="864515"/>
                </a:solidFill>
                <a:latin typeface="Carlito"/>
                <a:cs typeface="Carlito"/>
              </a:rPr>
              <a:t>at </a:t>
            </a:r>
            <a:r>
              <a:rPr sz="2600" spc="-10" dirty="0">
                <a:solidFill>
                  <a:srgbClr val="864515"/>
                </a:solidFill>
                <a:latin typeface="Carlito"/>
                <a:cs typeface="Carlito"/>
              </a:rPr>
              <a:t>strengthening</a:t>
            </a:r>
            <a:r>
              <a:rPr sz="2600" spc="-85" dirty="0">
                <a:solidFill>
                  <a:srgbClr val="864515"/>
                </a:solidFill>
                <a:latin typeface="Carlito"/>
                <a:cs typeface="Carlito"/>
              </a:rPr>
              <a:t> </a:t>
            </a:r>
            <a:r>
              <a:rPr sz="2600" spc="-5" dirty="0">
                <a:solidFill>
                  <a:srgbClr val="864515"/>
                </a:solidFill>
                <a:latin typeface="Carlito"/>
                <a:cs typeface="Carlito"/>
              </a:rPr>
              <a:t>policy  </a:t>
            </a:r>
            <a:r>
              <a:rPr sz="2600" dirty="0">
                <a:solidFill>
                  <a:srgbClr val="864515"/>
                </a:solidFill>
                <a:latin typeface="Carlito"/>
                <a:cs typeface="Carlito"/>
              </a:rPr>
              <a:t>and </a:t>
            </a:r>
            <a:r>
              <a:rPr sz="2600" spc="-5" dirty="0">
                <a:solidFill>
                  <a:srgbClr val="864515"/>
                </a:solidFill>
                <a:latin typeface="Carlito"/>
                <a:cs typeface="Carlito"/>
              </a:rPr>
              <a:t>law</a:t>
            </a:r>
            <a:r>
              <a:rPr sz="2600" spc="-20" dirty="0">
                <a:solidFill>
                  <a:srgbClr val="864515"/>
                </a:solidFill>
                <a:latin typeface="Carlito"/>
                <a:cs typeface="Carlito"/>
              </a:rPr>
              <a:t> </a:t>
            </a:r>
            <a:r>
              <a:rPr sz="2600" dirty="0">
                <a:solidFill>
                  <a:srgbClr val="864515"/>
                </a:solidFill>
                <a:latin typeface="Carlito"/>
                <a:cs typeface="Carlito"/>
              </a:rPr>
              <a:t>making</a:t>
            </a:r>
            <a:endParaRPr sz="2600">
              <a:solidFill>
                <a:prstClr val="black"/>
              </a:solidFill>
              <a:latin typeface="Carlito"/>
              <a:cs typeface="Carlito"/>
            </a:endParaRPr>
          </a:p>
          <a:p>
            <a:pPr marL="295910" marR="972185" indent="-283845">
              <a:lnSpc>
                <a:spcPts val="2810"/>
              </a:lnSpc>
              <a:spcBef>
                <a:spcPts val="640"/>
              </a:spcBef>
              <a:buClr>
                <a:srgbClr val="521A17"/>
              </a:buClr>
              <a:buSzPct val="78846"/>
              <a:buFont typeface="Wingdings"/>
              <a:buChar char=""/>
              <a:tabLst>
                <a:tab pos="295910" algn="l"/>
                <a:tab pos="296545" algn="l"/>
              </a:tabLst>
            </a:pPr>
            <a:r>
              <a:rPr sz="2600" spc="-5" dirty="0">
                <a:solidFill>
                  <a:srgbClr val="C00000"/>
                </a:solidFill>
                <a:latin typeface="Carlito"/>
                <a:cs typeface="Carlito"/>
              </a:rPr>
              <a:t>Decision support </a:t>
            </a:r>
            <a:r>
              <a:rPr sz="2600" dirty="0">
                <a:solidFill>
                  <a:srgbClr val="C00000"/>
                </a:solidFill>
                <a:latin typeface="Carlito"/>
                <a:cs typeface="Carlito"/>
              </a:rPr>
              <a:t>- </a:t>
            </a:r>
            <a:r>
              <a:rPr sz="2600" dirty="0">
                <a:solidFill>
                  <a:srgbClr val="864515"/>
                </a:solidFill>
                <a:latin typeface="Carlito"/>
                <a:cs typeface="Carlito"/>
              </a:rPr>
              <a:t>it  </a:t>
            </a:r>
            <a:r>
              <a:rPr sz="2600" spc="-15" dirty="0">
                <a:solidFill>
                  <a:srgbClr val="864515"/>
                </a:solidFill>
                <a:latin typeface="Carlito"/>
                <a:cs typeface="Carlito"/>
              </a:rPr>
              <a:t>facilitates </a:t>
            </a:r>
            <a:r>
              <a:rPr sz="2600" dirty="0">
                <a:solidFill>
                  <a:srgbClr val="864515"/>
                </a:solidFill>
                <a:latin typeface="Carlito"/>
                <a:cs typeface="Carlito"/>
              </a:rPr>
              <a:t>a</a:t>
            </a:r>
            <a:r>
              <a:rPr sz="2600" spc="-50" dirty="0">
                <a:solidFill>
                  <a:srgbClr val="864515"/>
                </a:solidFill>
                <a:latin typeface="Carlito"/>
                <a:cs typeface="Carlito"/>
              </a:rPr>
              <a:t> </a:t>
            </a:r>
            <a:r>
              <a:rPr sz="2600" spc="-15" dirty="0">
                <a:solidFill>
                  <a:srgbClr val="864515"/>
                </a:solidFill>
                <a:latin typeface="Carlito"/>
                <a:cs typeface="Carlito"/>
              </a:rPr>
              <a:t>systematic  </a:t>
            </a:r>
            <a:r>
              <a:rPr sz="2600" dirty="0">
                <a:solidFill>
                  <a:srgbClr val="864515"/>
                </a:solidFill>
                <a:latin typeface="Carlito"/>
                <a:cs typeface="Carlito"/>
              </a:rPr>
              <a:t>thinking</a:t>
            </a:r>
            <a:r>
              <a:rPr sz="2600" spc="-20" dirty="0">
                <a:solidFill>
                  <a:srgbClr val="864515"/>
                </a:solidFill>
                <a:latin typeface="Carlito"/>
                <a:cs typeface="Carlito"/>
              </a:rPr>
              <a:t> </a:t>
            </a:r>
            <a:r>
              <a:rPr sz="2600" spc="-10" dirty="0">
                <a:solidFill>
                  <a:srgbClr val="864515"/>
                </a:solidFill>
                <a:latin typeface="Carlito"/>
                <a:cs typeface="Carlito"/>
              </a:rPr>
              <a:t>process</a:t>
            </a:r>
            <a:endParaRPr sz="2600">
              <a:solidFill>
                <a:prstClr val="black"/>
              </a:solidFill>
              <a:latin typeface="Carlito"/>
              <a:cs typeface="Carlito"/>
            </a:endParaRPr>
          </a:p>
        </p:txBody>
      </p:sp>
      <p:grpSp>
        <p:nvGrpSpPr>
          <p:cNvPr id="4" name="object 4"/>
          <p:cNvGrpSpPr/>
          <p:nvPr/>
        </p:nvGrpSpPr>
        <p:grpSpPr>
          <a:xfrm>
            <a:off x="7469822" y="1206183"/>
            <a:ext cx="2915920" cy="3105785"/>
            <a:chOff x="5945822" y="1206182"/>
            <a:chExt cx="2915920" cy="3105785"/>
          </a:xfrm>
        </p:grpSpPr>
        <p:sp>
          <p:nvSpPr>
            <p:cNvPr id="5" name="object 5"/>
            <p:cNvSpPr/>
            <p:nvPr/>
          </p:nvSpPr>
          <p:spPr>
            <a:xfrm>
              <a:off x="5958839" y="1219199"/>
              <a:ext cx="2889885" cy="3079750"/>
            </a:xfrm>
            <a:custGeom>
              <a:avLst/>
              <a:gdLst/>
              <a:ahLst/>
              <a:cxnLst/>
              <a:rect l="l" t="t" r="r" b="b"/>
              <a:pathLst>
                <a:path w="2889884" h="3079750">
                  <a:moveTo>
                    <a:pt x="1444752" y="0"/>
                  </a:moveTo>
                  <a:lnTo>
                    <a:pt x="1396091" y="803"/>
                  </a:lnTo>
                  <a:lnTo>
                    <a:pt x="1347833" y="3197"/>
                  </a:lnTo>
                  <a:lnTo>
                    <a:pt x="1300004" y="7156"/>
                  </a:lnTo>
                  <a:lnTo>
                    <a:pt x="1252628" y="12656"/>
                  </a:lnTo>
                  <a:lnTo>
                    <a:pt x="1205731" y="19669"/>
                  </a:lnTo>
                  <a:lnTo>
                    <a:pt x="1159338" y="28172"/>
                  </a:lnTo>
                  <a:lnTo>
                    <a:pt x="1113475" y="38139"/>
                  </a:lnTo>
                  <a:lnTo>
                    <a:pt x="1068166" y="49545"/>
                  </a:lnTo>
                  <a:lnTo>
                    <a:pt x="1023437" y="62365"/>
                  </a:lnTo>
                  <a:lnTo>
                    <a:pt x="979313" y="76572"/>
                  </a:lnTo>
                  <a:lnTo>
                    <a:pt x="935819" y="92143"/>
                  </a:lnTo>
                  <a:lnTo>
                    <a:pt x="892982" y="109051"/>
                  </a:lnTo>
                  <a:lnTo>
                    <a:pt x="850825" y="127271"/>
                  </a:lnTo>
                  <a:lnTo>
                    <a:pt x="809375" y="146779"/>
                  </a:lnTo>
                  <a:lnTo>
                    <a:pt x="768656" y="167548"/>
                  </a:lnTo>
                  <a:lnTo>
                    <a:pt x="728694" y="189554"/>
                  </a:lnTo>
                  <a:lnTo>
                    <a:pt x="689514" y="212771"/>
                  </a:lnTo>
                  <a:lnTo>
                    <a:pt x="651142" y="237175"/>
                  </a:lnTo>
                  <a:lnTo>
                    <a:pt x="613602" y="262738"/>
                  </a:lnTo>
                  <a:lnTo>
                    <a:pt x="576920" y="289438"/>
                  </a:lnTo>
                  <a:lnTo>
                    <a:pt x="541122" y="317247"/>
                  </a:lnTo>
                  <a:lnTo>
                    <a:pt x="506232" y="346141"/>
                  </a:lnTo>
                  <a:lnTo>
                    <a:pt x="472276" y="376095"/>
                  </a:lnTo>
                  <a:lnTo>
                    <a:pt x="439279" y="407083"/>
                  </a:lnTo>
                  <a:lnTo>
                    <a:pt x="407266" y="439080"/>
                  </a:lnTo>
                  <a:lnTo>
                    <a:pt x="376263" y="472061"/>
                  </a:lnTo>
                  <a:lnTo>
                    <a:pt x="346295" y="506000"/>
                  </a:lnTo>
                  <a:lnTo>
                    <a:pt x="317387" y="540873"/>
                  </a:lnTo>
                  <a:lnTo>
                    <a:pt x="289565" y="576653"/>
                  </a:lnTo>
                  <a:lnTo>
                    <a:pt x="262853" y="613316"/>
                  </a:lnTo>
                  <a:lnTo>
                    <a:pt x="237277" y="650837"/>
                  </a:lnTo>
                  <a:lnTo>
                    <a:pt x="212863" y="689189"/>
                  </a:lnTo>
                  <a:lnTo>
                    <a:pt x="189635" y="728348"/>
                  </a:lnTo>
                  <a:lnTo>
                    <a:pt x="167620" y="768289"/>
                  </a:lnTo>
                  <a:lnTo>
                    <a:pt x="146841" y="808986"/>
                  </a:lnTo>
                  <a:lnTo>
                    <a:pt x="127325" y="850414"/>
                  </a:lnTo>
                  <a:lnTo>
                    <a:pt x="109097" y="892547"/>
                  </a:lnTo>
                  <a:lnTo>
                    <a:pt x="92181" y="935361"/>
                  </a:lnTo>
                  <a:lnTo>
                    <a:pt x="76604" y="978830"/>
                  </a:lnTo>
                  <a:lnTo>
                    <a:pt x="62390" y="1022929"/>
                  </a:lnTo>
                  <a:lnTo>
                    <a:pt x="49566" y="1067632"/>
                  </a:lnTo>
                  <a:lnTo>
                    <a:pt x="38155" y="1112915"/>
                  </a:lnTo>
                  <a:lnTo>
                    <a:pt x="28184" y="1158752"/>
                  </a:lnTo>
                  <a:lnTo>
                    <a:pt x="19677" y="1205117"/>
                  </a:lnTo>
                  <a:lnTo>
                    <a:pt x="12661" y="1251986"/>
                  </a:lnTo>
                  <a:lnTo>
                    <a:pt x="7159" y="1299333"/>
                  </a:lnTo>
                  <a:lnTo>
                    <a:pt x="3199" y="1347132"/>
                  </a:lnTo>
                  <a:lnTo>
                    <a:pt x="803" y="1395360"/>
                  </a:lnTo>
                  <a:lnTo>
                    <a:pt x="0" y="1443989"/>
                  </a:lnTo>
                  <a:lnTo>
                    <a:pt x="368808" y="1443989"/>
                  </a:lnTo>
                  <a:lnTo>
                    <a:pt x="369935" y="1394600"/>
                  </a:lnTo>
                  <a:lnTo>
                    <a:pt x="373290" y="1345666"/>
                  </a:lnTo>
                  <a:lnTo>
                    <a:pt x="378831" y="1297246"/>
                  </a:lnTo>
                  <a:lnTo>
                    <a:pt x="386516" y="1249398"/>
                  </a:lnTo>
                  <a:lnTo>
                    <a:pt x="396302" y="1202180"/>
                  </a:lnTo>
                  <a:lnTo>
                    <a:pt x="408147" y="1155651"/>
                  </a:lnTo>
                  <a:lnTo>
                    <a:pt x="422011" y="1109868"/>
                  </a:lnTo>
                  <a:lnTo>
                    <a:pt x="437850" y="1064890"/>
                  </a:lnTo>
                  <a:lnTo>
                    <a:pt x="455622" y="1020775"/>
                  </a:lnTo>
                  <a:lnTo>
                    <a:pt x="475287" y="977582"/>
                  </a:lnTo>
                  <a:lnTo>
                    <a:pt x="496801" y="935367"/>
                  </a:lnTo>
                  <a:lnTo>
                    <a:pt x="520123" y="894190"/>
                  </a:lnTo>
                  <a:lnTo>
                    <a:pt x="545211" y="854108"/>
                  </a:lnTo>
                  <a:lnTo>
                    <a:pt x="572023" y="815181"/>
                  </a:lnTo>
                  <a:lnTo>
                    <a:pt x="600517" y="777465"/>
                  </a:lnTo>
                  <a:lnTo>
                    <a:pt x="630651" y="741020"/>
                  </a:lnTo>
                  <a:lnTo>
                    <a:pt x="662383" y="705903"/>
                  </a:lnTo>
                  <a:lnTo>
                    <a:pt x="695671" y="672172"/>
                  </a:lnTo>
                  <a:lnTo>
                    <a:pt x="730473" y="639886"/>
                  </a:lnTo>
                  <a:lnTo>
                    <a:pt x="766747" y="609103"/>
                  </a:lnTo>
                  <a:lnTo>
                    <a:pt x="804451" y="579881"/>
                  </a:lnTo>
                  <a:lnTo>
                    <a:pt x="843544" y="552279"/>
                  </a:lnTo>
                  <a:lnTo>
                    <a:pt x="883982" y="526354"/>
                  </a:lnTo>
                  <a:lnTo>
                    <a:pt x="925725" y="502164"/>
                  </a:lnTo>
                  <a:lnTo>
                    <a:pt x="968730" y="479768"/>
                  </a:lnTo>
                  <a:lnTo>
                    <a:pt x="1012956" y="459225"/>
                  </a:lnTo>
                  <a:lnTo>
                    <a:pt x="1058359" y="440591"/>
                  </a:lnTo>
                  <a:lnTo>
                    <a:pt x="1104900" y="423925"/>
                  </a:lnTo>
                  <a:lnTo>
                    <a:pt x="1150700" y="409780"/>
                  </a:lnTo>
                  <a:lnTo>
                    <a:pt x="1196644" y="397766"/>
                  </a:lnTo>
                  <a:lnTo>
                    <a:pt x="1242676" y="387854"/>
                  </a:lnTo>
                  <a:lnTo>
                    <a:pt x="1288742" y="380017"/>
                  </a:lnTo>
                  <a:lnTo>
                    <a:pt x="1334786" y="374227"/>
                  </a:lnTo>
                  <a:lnTo>
                    <a:pt x="1380753" y="370457"/>
                  </a:lnTo>
                  <a:lnTo>
                    <a:pt x="1426587" y="368679"/>
                  </a:lnTo>
                  <a:lnTo>
                    <a:pt x="1472233" y="368865"/>
                  </a:lnTo>
                  <a:lnTo>
                    <a:pt x="1517636" y="370988"/>
                  </a:lnTo>
                  <a:lnTo>
                    <a:pt x="1562741" y="375020"/>
                  </a:lnTo>
                  <a:lnTo>
                    <a:pt x="1607491" y="380933"/>
                  </a:lnTo>
                  <a:lnTo>
                    <a:pt x="1651832" y="388700"/>
                  </a:lnTo>
                  <a:lnTo>
                    <a:pt x="1695709" y="398292"/>
                  </a:lnTo>
                  <a:lnTo>
                    <a:pt x="1739066" y="409684"/>
                  </a:lnTo>
                  <a:lnTo>
                    <a:pt x="1781848" y="422846"/>
                  </a:lnTo>
                  <a:lnTo>
                    <a:pt x="1823999" y="437750"/>
                  </a:lnTo>
                  <a:lnTo>
                    <a:pt x="1865465" y="454371"/>
                  </a:lnTo>
                  <a:lnTo>
                    <a:pt x="1906189" y="472678"/>
                  </a:lnTo>
                  <a:lnTo>
                    <a:pt x="1946117" y="492646"/>
                  </a:lnTo>
                  <a:lnTo>
                    <a:pt x="1985193" y="514247"/>
                  </a:lnTo>
                  <a:lnTo>
                    <a:pt x="2023363" y="537451"/>
                  </a:lnTo>
                  <a:lnTo>
                    <a:pt x="2060570" y="562233"/>
                  </a:lnTo>
                  <a:lnTo>
                    <a:pt x="2096759" y="588565"/>
                  </a:lnTo>
                  <a:lnTo>
                    <a:pt x="2131875" y="616418"/>
                  </a:lnTo>
                  <a:lnTo>
                    <a:pt x="2165863" y="645765"/>
                  </a:lnTo>
                  <a:lnTo>
                    <a:pt x="2198668" y="676578"/>
                  </a:lnTo>
                  <a:lnTo>
                    <a:pt x="2230233" y="708830"/>
                  </a:lnTo>
                  <a:lnTo>
                    <a:pt x="2260504" y="742493"/>
                  </a:lnTo>
                  <a:lnTo>
                    <a:pt x="2289426" y="777539"/>
                  </a:lnTo>
                  <a:lnTo>
                    <a:pt x="2316943" y="813941"/>
                  </a:lnTo>
                  <a:lnTo>
                    <a:pt x="2342999" y="851671"/>
                  </a:lnTo>
                  <a:lnTo>
                    <a:pt x="2367540" y="890702"/>
                  </a:lnTo>
                  <a:lnTo>
                    <a:pt x="2390511" y="931005"/>
                  </a:lnTo>
                  <a:lnTo>
                    <a:pt x="2411855" y="972553"/>
                  </a:lnTo>
                  <a:lnTo>
                    <a:pt x="2431518" y="1015319"/>
                  </a:lnTo>
                  <a:lnTo>
                    <a:pt x="2449444" y="1059274"/>
                  </a:lnTo>
                  <a:lnTo>
                    <a:pt x="2465578" y="1104391"/>
                  </a:lnTo>
                  <a:lnTo>
                    <a:pt x="2479722" y="1150160"/>
                  </a:lnTo>
                  <a:lnTo>
                    <a:pt x="2491736" y="1196073"/>
                  </a:lnTo>
                  <a:lnTo>
                    <a:pt x="2501647" y="1242073"/>
                  </a:lnTo>
                  <a:lnTo>
                    <a:pt x="2509482" y="1288107"/>
                  </a:lnTo>
                  <a:lnTo>
                    <a:pt x="2515269" y="1334118"/>
                  </a:lnTo>
                  <a:lnTo>
                    <a:pt x="2519036" y="1380052"/>
                  </a:lnTo>
                  <a:lnTo>
                    <a:pt x="2520810" y="1425853"/>
                  </a:lnTo>
                  <a:lnTo>
                    <a:pt x="2520619" y="1471466"/>
                  </a:lnTo>
                  <a:lnTo>
                    <a:pt x="2518491" y="1516835"/>
                  </a:lnTo>
                  <a:lnTo>
                    <a:pt x="2514453" y="1561906"/>
                  </a:lnTo>
                  <a:lnTo>
                    <a:pt x="2508533" y="1606623"/>
                  </a:lnTo>
                  <a:lnTo>
                    <a:pt x="2500759" y="1650931"/>
                  </a:lnTo>
                  <a:lnTo>
                    <a:pt x="2491158" y="1694775"/>
                  </a:lnTo>
                  <a:lnTo>
                    <a:pt x="2479758" y="1738099"/>
                  </a:lnTo>
                  <a:lnTo>
                    <a:pt x="2466586" y="1780848"/>
                  </a:lnTo>
                  <a:lnTo>
                    <a:pt x="2451671" y="1822967"/>
                  </a:lnTo>
                  <a:lnTo>
                    <a:pt x="2435040" y="1864400"/>
                  </a:lnTo>
                  <a:lnTo>
                    <a:pt x="2416720" y="1905093"/>
                  </a:lnTo>
                  <a:lnTo>
                    <a:pt x="2396739" y="1944991"/>
                  </a:lnTo>
                  <a:lnTo>
                    <a:pt x="2375125" y="1984037"/>
                  </a:lnTo>
                  <a:lnTo>
                    <a:pt x="2351906" y="2022176"/>
                  </a:lnTo>
                  <a:lnTo>
                    <a:pt x="2327108" y="2059354"/>
                  </a:lnTo>
                  <a:lnTo>
                    <a:pt x="2300761" y="2095515"/>
                  </a:lnTo>
                  <a:lnTo>
                    <a:pt x="2272890" y="2130604"/>
                  </a:lnTo>
                  <a:lnTo>
                    <a:pt x="2243525" y="2164566"/>
                  </a:lnTo>
                  <a:lnTo>
                    <a:pt x="2212693" y="2197345"/>
                  </a:lnTo>
                  <a:lnTo>
                    <a:pt x="2180421" y="2228886"/>
                  </a:lnTo>
                  <a:lnTo>
                    <a:pt x="2146737" y="2259133"/>
                  </a:lnTo>
                  <a:lnTo>
                    <a:pt x="2111668" y="2288033"/>
                  </a:lnTo>
                  <a:lnTo>
                    <a:pt x="2075243" y="2315528"/>
                  </a:lnTo>
                  <a:lnTo>
                    <a:pt x="2037489" y="2341565"/>
                  </a:lnTo>
                  <a:lnTo>
                    <a:pt x="1998434" y="2366088"/>
                  </a:lnTo>
                  <a:lnTo>
                    <a:pt x="1958105" y="2389041"/>
                  </a:lnTo>
                  <a:lnTo>
                    <a:pt x="1916529" y="2410369"/>
                  </a:lnTo>
                  <a:lnTo>
                    <a:pt x="1873736" y="2430018"/>
                  </a:lnTo>
                  <a:lnTo>
                    <a:pt x="1829751" y="2447931"/>
                  </a:lnTo>
                  <a:lnTo>
                    <a:pt x="1784604" y="2464054"/>
                  </a:lnTo>
                  <a:lnTo>
                    <a:pt x="1800352" y="2241930"/>
                  </a:lnTo>
                  <a:lnTo>
                    <a:pt x="1355979" y="2700401"/>
                  </a:lnTo>
                  <a:lnTo>
                    <a:pt x="1741169" y="3079496"/>
                  </a:lnTo>
                  <a:lnTo>
                    <a:pt x="1757171" y="2853817"/>
                  </a:lnTo>
                  <a:lnTo>
                    <a:pt x="1805233" y="2842322"/>
                  </a:lnTo>
                  <a:lnTo>
                    <a:pt x="1852588" y="2829289"/>
                  </a:lnTo>
                  <a:lnTo>
                    <a:pt x="1899215" y="2814746"/>
                  </a:lnTo>
                  <a:lnTo>
                    <a:pt x="1945087" y="2798724"/>
                  </a:lnTo>
                  <a:lnTo>
                    <a:pt x="1990181" y="2781255"/>
                  </a:lnTo>
                  <a:lnTo>
                    <a:pt x="2034472" y="2762367"/>
                  </a:lnTo>
                  <a:lnTo>
                    <a:pt x="2077936" y="2742092"/>
                  </a:lnTo>
                  <a:lnTo>
                    <a:pt x="2120548" y="2720459"/>
                  </a:lnTo>
                  <a:lnTo>
                    <a:pt x="2162285" y="2697500"/>
                  </a:lnTo>
                  <a:lnTo>
                    <a:pt x="2203121" y="2673245"/>
                  </a:lnTo>
                  <a:lnTo>
                    <a:pt x="2243033" y="2647723"/>
                  </a:lnTo>
                  <a:lnTo>
                    <a:pt x="2281996" y="2620965"/>
                  </a:lnTo>
                  <a:lnTo>
                    <a:pt x="2319985" y="2593003"/>
                  </a:lnTo>
                  <a:lnTo>
                    <a:pt x="2356976" y="2563865"/>
                  </a:lnTo>
                  <a:lnTo>
                    <a:pt x="2392946" y="2533583"/>
                  </a:lnTo>
                  <a:lnTo>
                    <a:pt x="2427868" y="2502186"/>
                  </a:lnTo>
                  <a:lnTo>
                    <a:pt x="2461720" y="2469706"/>
                  </a:lnTo>
                  <a:lnTo>
                    <a:pt x="2494477" y="2436172"/>
                  </a:lnTo>
                  <a:lnTo>
                    <a:pt x="2526114" y="2401615"/>
                  </a:lnTo>
                  <a:lnTo>
                    <a:pt x="2556606" y="2366065"/>
                  </a:lnTo>
                  <a:lnTo>
                    <a:pt x="2585931" y="2329553"/>
                  </a:lnTo>
                  <a:lnTo>
                    <a:pt x="2614062" y="2292109"/>
                  </a:lnTo>
                  <a:lnTo>
                    <a:pt x="2640977" y="2253764"/>
                  </a:lnTo>
                  <a:lnTo>
                    <a:pt x="2666649" y="2214547"/>
                  </a:lnTo>
                  <a:lnTo>
                    <a:pt x="2691056" y="2174489"/>
                  </a:lnTo>
                  <a:lnTo>
                    <a:pt x="2714173" y="2133621"/>
                  </a:lnTo>
                  <a:lnTo>
                    <a:pt x="2735975" y="2091973"/>
                  </a:lnTo>
                  <a:lnTo>
                    <a:pt x="2756437" y="2049575"/>
                  </a:lnTo>
                  <a:lnTo>
                    <a:pt x="2775537" y="2006457"/>
                  </a:lnTo>
                  <a:lnTo>
                    <a:pt x="2793248" y="1962650"/>
                  </a:lnTo>
                  <a:lnTo>
                    <a:pt x="2809547" y="1918185"/>
                  </a:lnTo>
                  <a:lnTo>
                    <a:pt x="2824410" y="1873092"/>
                  </a:lnTo>
                  <a:lnTo>
                    <a:pt x="2837811" y="1827400"/>
                  </a:lnTo>
                  <a:lnTo>
                    <a:pt x="2849728" y="1781142"/>
                  </a:lnTo>
                  <a:lnTo>
                    <a:pt x="2860134" y="1734345"/>
                  </a:lnTo>
                  <a:lnTo>
                    <a:pt x="2869007" y="1687043"/>
                  </a:lnTo>
                  <a:lnTo>
                    <a:pt x="2876320" y="1639263"/>
                  </a:lnTo>
                  <a:lnTo>
                    <a:pt x="2882051" y="1591038"/>
                  </a:lnTo>
                  <a:lnTo>
                    <a:pt x="2886175" y="1542397"/>
                  </a:lnTo>
                  <a:lnTo>
                    <a:pt x="2888667" y="1493371"/>
                  </a:lnTo>
                  <a:lnTo>
                    <a:pt x="2889504" y="1443989"/>
                  </a:lnTo>
                  <a:lnTo>
                    <a:pt x="2888700" y="1395360"/>
                  </a:lnTo>
                  <a:lnTo>
                    <a:pt x="2886304" y="1347132"/>
                  </a:lnTo>
                  <a:lnTo>
                    <a:pt x="2882344" y="1299333"/>
                  </a:lnTo>
                  <a:lnTo>
                    <a:pt x="2876842" y="1251986"/>
                  </a:lnTo>
                  <a:lnTo>
                    <a:pt x="2869826" y="1205117"/>
                  </a:lnTo>
                  <a:lnTo>
                    <a:pt x="2861319" y="1158752"/>
                  </a:lnTo>
                  <a:lnTo>
                    <a:pt x="2851348" y="1112915"/>
                  </a:lnTo>
                  <a:lnTo>
                    <a:pt x="2839937" y="1067632"/>
                  </a:lnTo>
                  <a:lnTo>
                    <a:pt x="2827113" y="1022929"/>
                  </a:lnTo>
                  <a:lnTo>
                    <a:pt x="2812899" y="978830"/>
                  </a:lnTo>
                  <a:lnTo>
                    <a:pt x="2797322" y="935361"/>
                  </a:lnTo>
                  <a:lnTo>
                    <a:pt x="2780406" y="892547"/>
                  </a:lnTo>
                  <a:lnTo>
                    <a:pt x="2762178" y="850414"/>
                  </a:lnTo>
                  <a:lnTo>
                    <a:pt x="2742662" y="808986"/>
                  </a:lnTo>
                  <a:lnTo>
                    <a:pt x="2721883" y="768289"/>
                  </a:lnTo>
                  <a:lnTo>
                    <a:pt x="2699868" y="728348"/>
                  </a:lnTo>
                  <a:lnTo>
                    <a:pt x="2676640" y="689189"/>
                  </a:lnTo>
                  <a:lnTo>
                    <a:pt x="2652226" y="650837"/>
                  </a:lnTo>
                  <a:lnTo>
                    <a:pt x="2626650" y="613316"/>
                  </a:lnTo>
                  <a:lnTo>
                    <a:pt x="2599938" y="576653"/>
                  </a:lnTo>
                  <a:lnTo>
                    <a:pt x="2572116" y="540873"/>
                  </a:lnTo>
                  <a:lnTo>
                    <a:pt x="2543208" y="506000"/>
                  </a:lnTo>
                  <a:lnTo>
                    <a:pt x="2513240" y="472061"/>
                  </a:lnTo>
                  <a:lnTo>
                    <a:pt x="2482237" y="439080"/>
                  </a:lnTo>
                  <a:lnTo>
                    <a:pt x="2450224" y="407083"/>
                  </a:lnTo>
                  <a:lnTo>
                    <a:pt x="2417227" y="376095"/>
                  </a:lnTo>
                  <a:lnTo>
                    <a:pt x="2383271" y="346141"/>
                  </a:lnTo>
                  <a:lnTo>
                    <a:pt x="2348381" y="317247"/>
                  </a:lnTo>
                  <a:lnTo>
                    <a:pt x="2312583" y="289438"/>
                  </a:lnTo>
                  <a:lnTo>
                    <a:pt x="2275901" y="262738"/>
                  </a:lnTo>
                  <a:lnTo>
                    <a:pt x="2238361" y="237175"/>
                  </a:lnTo>
                  <a:lnTo>
                    <a:pt x="2199989" y="212771"/>
                  </a:lnTo>
                  <a:lnTo>
                    <a:pt x="2160809" y="189554"/>
                  </a:lnTo>
                  <a:lnTo>
                    <a:pt x="2120847" y="167548"/>
                  </a:lnTo>
                  <a:lnTo>
                    <a:pt x="2080128" y="146779"/>
                  </a:lnTo>
                  <a:lnTo>
                    <a:pt x="2038678" y="127271"/>
                  </a:lnTo>
                  <a:lnTo>
                    <a:pt x="1996521" y="109051"/>
                  </a:lnTo>
                  <a:lnTo>
                    <a:pt x="1953684" y="92143"/>
                  </a:lnTo>
                  <a:lnTo>
                    <a:pt x="1910190" y="76572"/>
                  </a:lnTo>
                  <a:lnTo>
                    <a:pt x="1866066" y="62365"/>
                  </a:lnTo>
                  <a:lnTo>
                    <a:pt x="1821337" y="49545"/>
                  </a:lnTo>
                  <a:lnTo>
                    <a:pt x="1776028" y="38139"/>
                  </a:lnTo>
                  <a:lnTo>
                    <a:pt x="1730165" y="28172"/>
                  </a:lnTo>
                  <a:lnTo>
                    <a:pt x="1683772" y="19669"/>
                  </a:lnTo>
                  <a:lnTo>
                    <a:pt x="1636875" y="12656"/>
                  </a:lnTo>
                  <a:lnTo>
                    <a:pt x="1589499" y="7156"/>
                  </a:lnTo>
                  <a:lnTo>
                    <a:pt x="1541670" y="3197"/>
                  </a:lnTo>
                  <a:lnTo>
                    <a:pt x="1493412" y="803"/>
                  </a:lnTo>
                  <a:lnTo>
                    <a:pt x="1444752" y="0"/>
                  </a:lnTo>
                  <a:close/>
                </a:path>
              </a:pathLst>
            </a:custGeom>
            <a:solidFill>
              <a:srgbClr val="F4C78E"/>
            </a:solidFill>
          </p:spPr>
          <p:txBody>
            <a:bodyPr wrap="square" lIns="0" tIns="0" rIns="0" bIns="0" rtlCol="0"/>
            <a:lstStyle/>
            <a:p>
              <a:endParaRPr>
                <a:solidFill>
                  <a:prstClr val="black"/>
                </a:solidFill>
                <a:latin typeface="Calibri"/>
              </a:endParaRPr>
            </a:p>
          </p:txBody>
        </p:sp>
        <p:sp>
          <p:nvSpPr>
            <p:cNvPr id="6" name="object 6"/>
            <p:cNvSpPr/>
            <p:nvPr/>
          </p:nvSpPr>
          <p:spPr>
            <a:xfrm>
              <a:off x="5958839" y="1219199"/>
              <a:ext cx="2889885" cy="3079750"/>
            </a:xfrm>
            <a:custGeom>
              <a:avLst/>
              <a:gdLst/>
              <a:ahLst/>
              <a:cxnLst/>
              <a:rect l="l" t="t" r="r" b="b"/>
              <a:pathLst>
                <a:path w="2889884" h="3079750">
                  <a:moveTo>
                    <a:pt x="0" y="1443989"/>
                  </a:moveTo>
                  <a:lnTo>
                    <a:pt x="803" y="1395360"/>
                  </a:lnTo>
                  <a:lnTo>
                    <a:pt x="3199" y="1347132"/>
                  </a:lnTo>
                  <a:lnTo>
                    <a:pt x="7159" y="1299333"/>
                  </a:lnTo>
                  <a:lnTo>
                    <a:pt x="12661" y="1251986"/>
                  </a:lnTo>
                  <a:lnTo>
                    <a:pt x="19677" y="1205117"/>
                  </a:lnTo>
                  <a:lnTo>
                    <a:pt x="28184" y="1158752"/>
                  </a:lnTo>
                  <a:lnTo>
                    <a:pt x="38155" y="1112915"/>
                  </a:lnTo>
                  <a:lnTo>
                    <a:pt x="49566" y="1067632"/>
                  </a:lnTo>
                  <a:lnTo>
                    <a:pt x="62390" y="1022929"/>
                  </a:lnTo>
                  <a:lnTo>
                    <a:pt x="76604" y="978830"/>
                  </a:lnTo>
                  <a:lnTo>
                    <a:pt x="92181" y="935361"/>
                  </a:lnTo>
                  <a:lnTo>
                    <a:pt x="109097" y="892547"/>
                  </a:lnTo>
                  <a:lnTo>
                    <a:pt x="127325" y="850414"/>
                  </a:lnTo>
                  <a:lnTo>
                    <a:pt x="146841" y="808986"/>
                  </a:lnTo>
                  <a:lnTo>
                    <a:pt x="167620" y="768289"/>
                  </a:lnTo>
                  <a:lnTo>
                    <a:pt x="189635" y="728348"/>
                  </a:lnTo>
                  <a:lnTo>
                    <a:pt x="212863" y="689189"/>
                  </a:lnTo>
                  <a:lnTo>
                    <a:pt x="237277" y="650837"/>
                  </a:lnTo>
                  <a:lnTo>
                    <a:pt x="262853" y="613316"/>
                  </a:lnTo>
                  <a:lnTo>
                    <a:pt x="289565" y="576653"/>
                  </a:lnTo>
                  <a:lnTo>
                    <a:pt x="317387" y="540873"/>
                  </a:lnTo>
                  <a:lnTo>
                    <a:pt x="346295" y="506000"/>
                  </a:lnTo>
                  <a:lnTo>
                    <a:pt x="376263" y="472061"/>
                  </a:lnTo>
                  <a:lnTo>
                    <a:pt x="407266" y="439080"/>
                  </a:lnTo>
                  <a:lnTo>
                    <a:pt x="439279" y="407083"/>
                  </a:lnTo>
                  <a:lnTo>
                    <a:pt x="472276" y="376095"/>
                  </a:lnTo>
                  <a:lnTo>
                    <a:pt x="506232" y="346141"/>
                  </a:lnTo>
                  <a:lnTo>
                    <a:pt x="541122" y="317247"/>
                  </a:lnTo>
                  <a:lnTo>
                    <a:pt x="576920" y="289438"/>
                  </a:lnTo>
                  <a:lnTo>
                    <a:pt x="613602" y="262738"/>
                  </a:lnTo>
                  <a:lnTo>
                    <a:pt x="651142" y="237175"/>
                  </a:lnTo>
                  <a:lnTo>
                    <a:pt x="689514" y="212771"/>
                  </a:lnTo>
                  <a:lnTo>
                    <a:pt x="728694" y="189554"/>
                  </a:lnTo>
                  <a:lnTo>
                    <a:pt x="768656" y="167548"/>
                  </a:lnTo>
                  <a:lnTo>
                    <a:pt x="809375" y="146779"/>
                  </a:lnTo>
                  <a:lnTo>
                    <a:pt x="850825" y="127271"/>
                  </a:lnTo>
                  <a:lnTo>
                    <a:pt x="892982" y="109051"/>
                  </a:lnTo>
                  <a:lnTo>
                    <a:pt x="935819" y="92143"/>
                  </a:lnTo>
                  <a:lnTo>
                    <a:pt x="979313" y="76572"/>
                  </a:lnTo>
                  <a:lnTo>
                    <a:pt x="1023437" y="62365"/>
                  </a:lnTo>
                  <a:lnTo>
                    <a:pt x="1068166" y="49545"/>
                  </a:lnTo>
                  <a:lnTo>
                    <a:pt x="1113475" y="38139"/>
                  </a:lnTo>
                  <a:lnTo>
                    <a:pt x="1159338" y="28172"/>
                  </a:lnTo>
                  <a:lnTo>
                    <a:pt x="1205731" y="19669"/>
                  </a:lnTo>
                  <a:lnTo>
                    <a:pt x="1252628" y="12656"/>
                  </a:lnTo>
                  <a:lnTo>
                    <a:pt x="1300004" y="7156"/>
                  </a:lnTo>
                  <a:lnTo>
                    <a:pt x="1347833" y="3197"/>
                  </a:lnTo>
                  <a:lnTo>
                    <a:pt x="1396091" y="803"/>
                  </a:lnTo>
                  <a:lnTo>
                    <a:pt x="1444752" y="0"/>
                  </a:lnTo>
                  <a:lnTo>
                    <a:pt x="1493412" y="803"/>
                  </a:lnTo>
                  <a:lnTo>
                    <a:pt x="1541670" y="3197"/>
                  </a:lnTo>
                  <a:lnTo>
                    <a:pt x="1589499" y="7156"/>
                  </a:lnTo>
                  <a:lnTo>
                    <a:pt x="1636875" y="12656"/>
                  </a:lnTo>
                  <a:lnTo>
                    <a:pt x="1683772" y="19669"/>
                  </a:lnTo>
                  <a:lnTo>
                    <a:pt x="1730165" y="28172"/>
                  </a:lnTo>
                  <a:lnTo>
                    <a:pt x="1776028" y="38139"/>
                  </a:lnTo>
                  <a:lnTo>
                    <a:pt x="1821337" y="49545"/>
                  </a:lnTo>
                  <a:lnTo>
                    <a:pt x="1866066" y="62365"/>
                  </a:lnTo>
                  <a:lnTo>
                    <a:pt x="1910190" y="76572"/>
                  </a:lnTo>
                  <a:lnTo>
                    <a:pt x="1953684" y="92143"/>
                  </a:lnTo>
                  <a:lnTo>
                    <a:pt x="1996521" y="109051"/>
                  </a:lnTo>
                  <a:lnTo>
                    <a:pt x="2038678" y="127271"/>
                  </a:lnTo>
                  <a:lnTo>
                    <a:pt x="2080128" y="146779"/>
                  </a:lnTo>
                  <a:lnTo>
                    <a:pt x="2120847" y="167548"/>
                  </a:lnTo>
                  <a:lnTo>
                    <a:pt x="2160809" y="189554"/>
                  </a:lnTo>
                  <a:lnTo>
                    <a:pt x="2199989" y="212771"/>
                  </a:lnTo>
                  <a:lnTo>
                    <a:pt x="2238361" y="237175"/>
                  </a:lnTo>
                  <a:lnTo>
                    <a:pt x="2275901" y="262738"/>
                  </a:lnTo>
                  <a:lnTo>
                    <a:pt x="2312583" y="289438"/>
                  </a:lnTo>
                  <a:lnTo>
                    <a:pt x="2348381" y="317247"/>
                  </a:lnTo>
                  <a:lnTo>
                    <a:pt x="2383271" y="346141"/>
                  </a:lnTo>
                  <a:lnTo>
                    <a:pt x="2417227" y="376095"/>
                  </a:lnTo>
                  <a:lnTo>
                    <a:pt x="2450224" y="407083"/>
                  </a:lnTo>
                  <a:lnTo>
                    <a:pt x="2482237" y="439080"/>
                  </a:lnTo>
                  <a:lnTo>
                    <a:pt x="2513240" y="472061"/>
                  </a:lnTo>
                  <a:lnTo>
                    <a:pt x="2543208" y="506000"/>
                  </a:lnTo>
                  <a:lnTo>
                    <a:pt x="2572116" y="540873"/>
                  </a:lnTo>
                  <a:lnTo>
                    <a:pt x="2599938" y="576653"/>
                  </a:lnTo>
                  <a:lnTo>
                    <a:pt x="2626650" y="613316"/>
                  </a:lnTo>
                  <a:lnTo>
                    <a:pt x="2652226" y="650837"/>
                  </a:lnTo>
                  <a:lnTo>
                    <a:pt x="2676640" y="689189"/>
                  </a:lnTo>
                  <a:lnTo>
                    <a:pt x="2699868" y="728348"/>
                  </a:lnTo>
                  <a:lnTo>
                    <a:pt x="2721883" y="768289"/>
                  </a:lnTo>
                  <a:lnTo>
                    <a:pt x="2742662" y="808986"/>
                  </a:lnTo>
                  <a:lnTo>
                    <a:pt x="2762178" y="850414"/>
                  </a:lnTo>
                  <a:lnTo>
                    <a:pt x="2780406" y="892547"/>
                  </a:lnTo>
                  <a:lnTo>
                    <a:pt x="2797322" y="935361"/>
                  </a:lnTo>
                  <a:lnTo>
                    <a:pt x="2812899" y="978830"/>
                  </a:lnTo>
                  <a:lnTo>
                    <a:pt x="2827113" y="1022929"/>
                  </a:lnTo>
                  <a:lnTo>
                    <a:pt x="2839937" y="1067632"/>
                  </a:lnTo>
                  <a:lnTo>
                    <a:pt x="2851348" y="1112915"/>
                  </a:lnTo>
                  <a:lnTo>
                    <a:pt x="2861319" y="1158752"/>
                  </a:lnTo>
                  <a:lnTo>
                    <a:pt x="2869826" y="1205117"/>
                  </a:lnTo>
                  <a:lnTo>
                    <a:pt x="2876842" y="1251986"/>
                  </a:lnTo>
                  <a:lnTo>
                    <a:pt x="2882344" y="1299333"/>
                  </a:lnTo>
                  <a:lnTo>
                    <a:pt x="2886304" y="1347132"/>
                  </a:lnTo>
                  <a:lnTo>
                    <a:pt x="2888700" y="1395360"/>
                  </a:lnTo>
                  <a:lnTo>
                    <a:pt x="2889504" y="1443989"/>
                  </a:lnTo>
                  <a:lnTo>
                    <a:pt x="2888667" y="1493371"/>
                  </a:lnTo>
                  <a:lnTo>
                    <a:pt x="2886175" y="1542397"/>
                  </a:lnTo>
                  <a:lnTo>
                    <a:pt x="2882051" y="1591038"/>
                  </a:lnTo>
                  <a:lnTo>
                    <a:pt x="2876320" y="1639263"/>
                  </a:lnTo>
                  <a:lnTo>
                    <a:pt x="2869007" y="1687043"/>
                  </a:lnTo>
                  <a:lnTo>
                    <a:pt x="2860134" y="1734345"/>
                  </a:lnTo>
                  <a:lnTo>
                    <a:pt x="2849728" y="1781142"/>
                  </a:lnTo>
                  <a:lnTo>
                    <a:pt x="2837811" y="1827400"/>
                  </a:lnTo>
                  <a:lnTo>
                    <a:pt x="2824410" y="1873092"/>
                  </a:lnTo>
                  <a:lnTo>
                    <a:pt x="2809547" y="1918185"/>
                  </a:lnTo>
                  <a:lnTo>
                    <a:pt x="2793248" y="1962650"/>
                  </a:lnTo>
                  <a:lnTo>
                    <a:pt x="2775537" y="2006457"/>
                  </a:lnTo>
                  <a:lnTo>
                    <a:pt x="2756437" y="2049575"/>
                  </a:lnTo>
                  <a:lnTo>
                    <a:pt x="2735975" y="2091973"/>
                  </a:lnTo>
                  <a:lnTo>
                    <a:pt x="2714173" y="2133621"/>
                  </a:lnTo>
                  <a:lnTo>
                    <a:pt x="2691056" y="2174489"/>
                  </a:lnTo>
                  <a:lnTo>
                    <a:pt x="2666649" y="2214547"/>
                  </a:lnTo>
                  <a:lnTo>
                    <a:pt x="2640977" y="2253764"/>
                  </a:lnTo>
                  <a:lnTo>
                    <a:pt x="2614062" y="2292109"/>
                  </a:lnTo>
                  <a:lnTo>
                    <a:pt x="2585931" y="2329553"/>
                  </a:lnTo>
                  <a:lnTo>
                    <a:pt x="2556606" y="2366065"/>
                  </a:lnTo>
                  <a:lnTo>
                    <a:pt x="2526114" y="2401615"/>
                  </a:lnTo>
                  <a:lnTo>
                    <a:pt x="2494477" y="2436172"/>
                  </a:lnTo>
                  <a:lnTo>
                    <a:pt x="2461720" y="2469706"/>
                  </a:lnTo>
                  <a:lnTo>
                    <a:pt x="2427868" y="2502186"/>
                  </a:lnTo>
                  <a:lnTo>
                    <a:pt x="2392946" y="2533583"/>
                  </a:lnTo>
                  <a:lnTo>
                    <a:pt x="2356976" y="2563865"/>
                  </a:lnTo>
                  <a:lnTo>
                    <a:pt x="2319985" y="2593003"/>
                  </a:lnTo>
                  <a:lnTo>
                    <a:pt x="2281996" y="2620965"/>
                  </a:lnTo>
                  <a:lnTo>
                    <a:pt x="2243033" y="2647723"/>
                  </a:lnTo>
                  <a:lnTo>
                    <a:pt x="2203121" y="2673245"/>
                  </a:lnTo>
                  <a:lnTo>
                    <a:pt x="2162285" y="2697500"/>
                  </a:lnTo>
                  <a:lnTo>
                    <a:pt x="2120548" y="2720459"/>
                  </a:lnTo>
                  <a:lnTo>
                    <a:pt x="2077936" y="2742092"/>
                  </a:lnTo>
                  <a:lnTo>
                    <a:pt x="2034472" y="2762367"/>
                  </a:lnTo>
                  <a:lnTo>
                    <a:pt x="1990181" y="2781255"/>
                  </a:lnTo>
                  <a:lnTo>
                    <a:pt x="1945087" y="2798724"/>
                  </a:lnTo>
                  <a:lnTo>
                    <a:pt x="1899215" y="2814746"/>
                  </a:lnTo>
                  <a:lnTo>
                    <a:pt x="1852588" y="2829289"/>
                  </a:lnTo>
                  <a:lnTo>
                    <a:pt x="1805233" y="2842322"/>
                  </a:lnTo>
                  <a:lnTo>
                    <a:pt x="1757171" y="2853817"/>
                  </a:lnTo>
                  <a:lnTo>
                    <a:pt x="1741169" y="3079496"/>
                  </a:lnTo>
                  <a:lnTo>
                    <a:pt x="1355979" y="2700401"/>
                  </a:lnTo>
                  <a:lnTo>
                    <a:pt x="1800352" y="2241930"/>
                  </a:lnTo>
                  <a:lnTo>
                    <a:pt x="1784604" y="2464054"/>
                  </a:lnTo>
                  <a:lnTo>
                    <a:pt x="1829751" y="2447931"/>
                  </a:lnTo>
                  <a:lnTo>
                    <a:pt x="1873736" y="2430018"/>
                  </a:lnTo>
                  <a:lnTo>
                    <a:pt x="1916529" y="2410369"/>
                  </a:lnTo>
                  <a:lnTo>
                    <a:pt x="1958105" y="2389041"/>
                  </a:lnTo>
                  <a:lnTo>
                    <a:pt x="1998434" y="2366088"/>
                  </a:lnTo>
                  <a:lnTo>
                    <a:pt x="2037489" y="2341565"/>
                  </a:lnTo>
                  <a:lnTo>
                    <a:pt x="2075243" y="2315528"/>
                  </a:lnTo>
                  <a:lnTo>
                    <a:pt x="2111668" y="2288033"/>
                  </a:lnTo>
                  <a:lnTo>
                    <a:pt x="2146737" y="2259133"/>
                  </a:lnTo>
                  <a:lnTo>
                    <a:pt x="2180421" y="2228886"/>
                  </a:lnTo>
                  <a:lnTo>
                    <a:pt x="2212693" y="2197345"/>
                  </a:lnTo>
                  <a:lnTo>
                    <a:pt x="2243525" y="2164566"/>
                  </a:lnTo>
                  <a:lnTo>
                    <a:pt x="2272890" y="2130604"/>
                  </a:lnTo>
                  <a:lnTo>
                    <a:pt x="2300761" y="2095515"/>
                  </a:lnTo>
                  <a:lnTo>
                    <a:pt x="2327108" y="2059354"/>
                  </a:lnTo>
                  <a:lnTo>
                    <a:pt x="2351906" y="2022176"/>
                  </a:lnTo>
                  <a:lnTo>
                    <a:pt x="2375125" y="1984037"/>
                  </a:lnTo>
                  <a:lnTo>
                    <a:pt x="2396739" y="1944991"/>
                  </a:lnTo>
                  <a:lnTo>
                    <a:pt x="2416720" y="1905093"/>
                  </a:lnTo>
                  <a:lnTo>
                    <a:pt x="2435040" y="1864400"/>
                  </a:lnTo>
                  <a:lnTo>
                    <a:pt x="2451671" y="1822967"/>
                  </a:lnTo>
                  <a:lnTo>
                    <a:pt x="2466586" y="1780848"/>
                  </a:lnTo>
                  <a:lnTo>
                    <a:pt x="2479758" y="1738099"/>
                  </a:lnTo>
                  <a:lnTo>
                    <a:pt x="2491158" y="1694775"/>
                  </a:lnTo>
                  <a:lnTo>
                    <a:pt x="2500759" y="1650931"/>
                  </a:lnTo>
                  <a:lnTo>
                    <a:pt x="2508533" y="1606623"/>
                  </a:lnTo>
                  <a:lnTo>
                    <a:pt x="2514453" y="1561906"/>
                  </a:lnTo>
                  <a:lnTo>
                    <a:pt x="2518491" y="1516835"/>
                  </a:lnTo>
                  <a:lnTo>
                    <a:pt x="2520619" y="1471466"/>
                  </a:lnTo>
                  <a:lnTo>
                    <a:pt x="2520810" y="1425853"/>
                  </a:lnTo>
                  <a:lnTo>
                    <a:pt x="2519036" y="1380052"/>
                  </a:lnTo>
                  <a:lnTo>
                    <a:pt x="2515269" y="1334118"/>
                  </a:lnTo>
                  <a:lnTo>
                    <a:pt x="2509482" y="1288107"/>
                  </a:lnTo>
                  <a:lnTo>
                    <a:pt x="2501647" y="1242073"/>
                  </a:lnTo>
                  <a:lnTo>
                    <a:pt x="2491736" y="1196073"/>
                  </a:lnTo>
                  <a:lnTo>
                    <a:pt x="2479722" y="1150160"/>
                  </a:lnTo>
                  <a:lnTo>
                    <a:pt x="2465578" y="1104391"/>
                  </a:lnTo>
                  <a:lnTo>
                    <a:pt x="2449444" y="1059274"/>
                  </a:lnTo>
                  <a:lnTo>
                    <a:pt x="2431518" y="1015319"/>
                  </a:lnTo>
                  <a:lnTo>
                    <a:pt x="2411855" y="972553"/>
                  </a:lnTo>
                  <a:lnTo>
                    <a:pt x="2390511" y="931005"/>
                  </a:lnTo>
                  <a:lnTo>
                    <a:pt x="2367540" y="890702"/>
                  </a:lnTo>
                  <a:lnTo>
                    <a:pt x="2342999" y="851671"/>
                  </a:lnTo>
                  <a:lnTo>
                    <a:pt x="2316943" y="813941"/>
                  </a:lnTo>
                  <a:lnTo>
                    <a:pt x="2289426" y="777539"/>
                  </a:lnTo>
                  <a:lnTo>
                    <a:pt x="2260504" y="742493"/>
                  </a:lnTo>
                  <a:lnTo>
                    <a:pt x="2230233" y="708830"/>
                  </a:lnTo>
                  <a:lnTo>
                    <a:pt x="2198668" y="676578"/>
                  </a:lnTo>
                  <a:lnTo>
                    <a:pt x="2165863" y="645765"/>
                  </a:lnTo>
                  <a:lnTo>
                    <a:pt x="2131875" y="616418"/>
                  </a:lnTo>
                  <a:lnTo>
                    <a:pt x="2096759" y="588565"/>
                  </a:lnTo>
                  <a:lnTo>
                    <a:pt x="2060570" y="562233"/>
                  </a:lnTo>
                  <a:lnTo>
                    <a:pt x="2023363" y="537451"/>
                  </a:lnTo>
                  <a:lnTo>
                    <a:pt x="1985193" y="514247"/>
                  </a:lnTo>
                  <a:lnTo>
                    <a:pt x="1946117" y="492646"/>
                  </a:lnTo>
                  <a:lnTo>
                    <a:pt x="1906189" y="472678"/>
                  </a:lnTo>
                  <a:lnTo>
                    <a:pt x="1865465" y="454371"/>
                  </a:lnTo>
                  <a:lnTo>
                    <a:pt x="1823999" y="437750"/>
                  </a:lnTo>
                  <a:lnTo>
                    <a:pt x="1781848" y="422846"/>
                  </a:lnTo>
                  <a:lnTo>
                    <a:pt x="1739066" y="409684"/>
                  </a:lnTo>
                  <a:lnTo>
                    <a:pt x="1695709" y="398292"/>
                  </a:lnTo>
                  <a:lnTo>
                    <a:pt x="1651832" y="388700"/>
                  </a:lnTo>
                  <a:lnTo>
                    <a:pt x="1607491" y="380933"/>
                  </a:lnTo>
                  <a:lnTo>
                    <a:pt x="1562741" y="375020"/>
                  </a:lnTo>
                  <a:lnTo>
                    <a:pt x="1517636" y="370988"/>
                  </a:lnTo>
                  <a:lnTo>
                    <a:pt x="1472233" y="368865"/>
                  </a:lnTo>
                  <a:lnTo>
                    <a:pt x="1426587" y="368679"/>
                  </a:lnTo>
                  <a:lnTo>
                    <a:pt x="1380753" y="370457"/>
                  </a:lnTo>
                  <a:lnTo>
                    <a:pt x="1334786" y="374227"/>
                  </a:lnTo>
                  <a:lnTo>
                    <a:pt x="1288742" y="380017"/>
                  </a:lnTo>
                  <a:lnTo>
                    <a:pt x="1242676" y="387854"/>
                  </a:lnTo>
                  <a:lnTo>
                    <a:pt x="1196644" y="397766"/>
                  </a:lnTo>
                  <a:lnTo>
                    <a:pt x="1150700" y="409780"/>
                  </a:lnTo>
                  <a:lnTo>
                    <a:pt x="1104900" y="423925"/>
                  </a:lnTo>
                  <a:lnTo>
                    <a:pt x="1058359" y="440591"/>
                  </a:lnTo>
                  <a:lnTo>
                    <a:pt x="1012956" y="459225"/>
                  </a:lnTo>
                  <a:lnTo>
                    <a:pt x="968730" y="479768"/>
                  </a:lnTo>
                  <a:lnTo>
                    <a:pt x="925725" y="502164"/>
                  </a:lnTo>
                  <a:lnTo>
                    <a:pt x="883982" y="526354"/>
                  </a:lnTo>
                  <a:lnTo>
                    <a:pt x="843544" y="552279"/>
                  </a:lnTo>
                  <a:lnTo>
                    <a:pt x="804451" y="579881"/>
                  </a:lnTo>
                  <a:lnTo>
                    <a:pt x="766747" y="609103"/>
                  </a:lnTo>
                  <a:lnTo>
                    <a:pt x="730473" y="639886"/>
                  </a:lnTo>
                  <a:lnTo>
                    <a:pt x="695671" y="672172"/>
                  </a:lnTo>
                  <a:lnTo>
                    <a:pt x="662383" y="705903"/>
                  </a:lnTo>
                  <a:lnTo>
                    <a:pt x="630651" y="741020"/>
                  </a:lnTo>
                  <a:lnTo>
                    <a:pt x="600517" y="777465"/>
                  </a:lnTo>
                  <a:lnTo>
                    <a:pt x="572023" y="815181"/>
                  </a:lnTo>
                  <a:lnTo>
                    <a:pt x="545211" y="854108"/>
                  </a:lnTo>
                  <a:lnTo>
                    <a:pt x="520123" y="894190"/>
                  </a:lnTo>
                  <a:lnTo>
                    <a:pt x="496801" y="935367"/>
                  </a:lnTo>
                  <a:lnTo>
                    <a:pt x="475287" y="977582"/>
                  </a:lnTo>
                  <a:lnTo>
                    <a:pt x="455622" y="1020775"/>
                  </a:lnTo>
                  <a:lnTo>
                    <a:pt x="437850" y="1064890"/>
                  </a:lnTo>
                  <a:lnTo>
                    <a:pt x="422011" y="1109868"/>
                  </a:lnTo>
                  <a:lnTo>
                    <a:pt x="408147" y="1155651"/>
                  </a:lnTo>
                  <a:lnTo>
                    <a:pt x="396302" y="1202180"/>
                  </a:lnTo>
                  <a:lnTo>
                    <a:pt x="386516" y="1249398"/>
                  </a:lnTo>
                  <a:lnTo>
                    <a:pt x="378831" y="1297246"/>
                  </a:lnTo>
                  <a:lnTo>
                    <a:pt x="373290" y="1345666"/>
                  </a:lnTo>
                  <a:lnTo>
                    <a:pt x="369935" y="1394600"/>
                  </a:lnTo>
                  <a:lnTo>
                    <a:pt x="368808" y="1443989"/>
                  </a:lnTo>
                  <a:lnTo>
                    <a:pt x="0" y="1443989"/>
                  </a:lnTo>
                  <a:close/>
                </a:path>
              </a:pathLst>
            </a:custGeom>
            <a:ln w="25908">
              <a:solidFill>
                <a:srgbClr val="FFFFFF"/>
              </a:solidFill>
            </a:ln>
          </p:spPr>
          <p:txBody>
            <a:bodyPr wrap="square" lIns="0" tIns="0" rIns="0" bIns="0" rtlCol="0"/>
            <a:lstStyle/>
            <a:p>
              <a:endParaRPr>
                <a:solidFill>
                  <a:prstClr val="black"/>
                </a:solidFill>
                <a:latin typeface="Calibri"/>
              </a:endParaRPr>
            </a:p>
          </p:txBody>
        </p:sp>
      </p:grpSp>
      <p:sp>
        <p:nvSpPr>
          <p:cNvPr id="7" name="object 7"/>
          <p:cNvSpPr txBox="1"/>
          <p:nvPr/>
        </p:nvSpPr>
        <p:spPr>
          <a:xfrm>
            <a:off x="8150098" y="1941703"/>
            <a:ext cx="1557655" cy="1391285"/>
          </a:xfrm>
          <a:prstGeom prst="rect">
            <a:avLst/>
          </a:prstGeom>
        </p:spPr>
        <p:txBody>
          <a:bodyPr vert="horz" wrap="square" lIns="0" tIns="12065" rIns="0" bIns="0" rtlCol="0">
            <a:spAutoFit/>
          </a:bodyPr>
          <a:lstStyle/>
          <a:p>
            <a:pPr algn="ctr">
              <a:lnSpc>
                <a:spcPts val="2530"/>
              </a:lnSpc>
              <a:spcBef>
                <a:spcPts val="95"/>
              </a:spcBef>
            </a:pPr>
            <a:r>
              <a:rPr sz="2200" b="1" spc="-5" dirty="0">
                <a:solidFill>
                  <a:srgbClr val="864515"/>
                </a:solidFill>
                <a:latin typeface="Carlito"/>
                <a:cs typeface="Carlito"/>
              </a:rPr>
              <a:t>Initial</a:t>
            </a:r>
            <a:r>
              <a:rPr sz="2200" b="1" spc="-45" dirty="0">
                <a:solidFill>
                  <a:srgbClr val="864515"/>
                </a:solidFill>
                <a:latin typeface="Carlito"/>
                <a:cs typeface="Carlito"/>
              </a:rPr>
              <a:t> </a:t>
            </a:r>
            <a:r>
              <a:rPr sz="2200" b="1" spc="-5" dirty="0">
                <a:solidFill>
                  <a:srgbClr val="864515"/>
                </a:solidFill>
                <a:latin typeface="Carlito"/>
                <a:cs typeface="Carlito"/>
              </a:rPr>
              <a:t>Impact</a:t>
            </a:r>
            <a:endParaRPr sz="2200">
              <a:solidFill>
                <a:prstClr val="black"/>
              </a:solidFill>
              <a:latin typeface="Carlito"/>
              <a:cs typeface="Carlito"/>
            </a:endParaRPr>
          </a:p>
          <a:p>
            <a:pPr algn="ctr">
              <a:lnSpc>
                <a:spcPts val="2530"/>
              </a:lnSpc>
            </a:pPr>
            <a:r>
              <a:rPr sz="2200" b="1" spc="-10" dirty="0">
                <a:solidFill>
                  <a:srgbClr val="864515"/>
                </a:solidFill>
                <a:latin typeface="Carlito"/>
                <a:cs typeface="Carlito"/>
              </a:rPr>
              <a:t>Assessment</a:t>
            </a:r>
            <a:endParaRPr sz="2200">
              <a:solidFill>
                <a:prstClr val="black"/>
              </a:solidFill>
              <a:latin typeface="Carlito"/>
              <a:cs typeface="Carlito"/>
            </a:endParaRPr>
          </a:p>
          <a:p>
            <a:pPr marL="182880" marR="176530" algn="ctr">
              <a:lnSpc>
                <a:spcPct val="127200"/>
              </a:lnSpc>
              <a:spcBef>
                <a:spcPts val="200"/>
              </a:spcBef>
            </a:pPr>
            <a:r>
              <a:rPr i="1" spc="-10" dirty="0">
                <a:solidFill>
                  <a:srgbClr val="C00000"/>
                </a:solidFill>
                <a:latin typeface="Carlito"/>
                <a:cs typeface="Carlito"/>
              </a:rPr>
              <a:t>P</a:t>
            </a:r>
            <a:r>
              <a:rPr i="1" dirty="0">
                <a:solidFill>
                  <a:srgbClr val="C00000"/>
                </a:solidFill>
                <a:latin typeface="Carlito"/>
                <a:cs typeface="Carlito"/>
              </a:rPr>
              <a:t>ro</a:t>
            </a:r>
            <a:r>
              <a:rPr i="1" spc="-5" dirty="0">
                <a:solidFill>
                  <a:srgbClr val="C00000"/>
                </a:solidFill>
                <a:latin typeface="Carlito"/>
                <a:cs typeface="Carlito"/>
              </a:rPr>
              <a:t>bl</a:t>
            </a:r>
            <a:r>
              <a:rPr i="1" dirty="0">
                <a:solidFill>
                  <a:srgbClr val="C00000"/>
                </a:solidFill>
                <a:latin typeface="Carlito"/>
                <a:cs typeface="Carlito"/>
              </a:rPr>
              <a:t>e</a:t>
            </a:r>
            <a:r>
              <a:rPr i="1" spc="5" dirty="0">
                <a:solidFill>
                  <a:srgbClr val="C00000"/>
                </a:solidFill>
                <a:latin typeface="Carlito"/>
                <a:cs typeface="Carlito"/>
              </a:rPr>
              <a:t>m</a:t>
            </a:r>
            <a:r>
              <a:rPr i="1" spc="-5" dirty="0">
                <a:solidFill>
                  <a:srgbClr val="C00000"/>
                </a:solidFill>
                <a:latin typeface="Carlito"/>
                <a:cs typeface="Carlito"/>
              </a:rPr>
              <a:t>/</a:t>
            </a:r>
            <a:r>
              <a:rPr i="1" spc="-160" dirty="0">
                <a:solidFill>
                  <a:srgbClr val="C00000"/>
                </a:solidFill>
                <a:latin typeface="Carlito"/>
                <a:cs typeface="Carlito"/>
              </a:rPr>
              <a:t>T</a:t>
            </a:r>
            <a:r>
              <a:rPr i="1" spc="-5" dirty="0">
                <a:solidFill>
                  <a:srgbClr val="C00000"/>
                </a:solidFill>
                <a:latin typeface="Carlito"/>
                <a:cs typeface="Carlito"/>
              </a:rPr>
              <a:t>oC  </a:t>
            </a:r>
            <a:r>
              <a:rPr i="1" spc="-10" dirty="0">
                <a:solidFill>
                  <a:srgbClr val="C00000"/>
                </a:solidFill>
                <a:latin typeface="Carlito"/>
                <a:cs typeface="Carlito"/>
              </a:rPr>
              <a:t>Options</a:t>
            </a:r>
            <a:endParaRPr>
              <a:solidFill>
                <a:prstClr val="black"/>
              </a:solidFill>
              <a:latin typeface="Carlito"/>
              <a:cs typeface="Carlito"/>
            </a:endParaRPr>
          </a:p>
        </p:txBody>
      </p:sp>
      <p:sp>
        <p:nvSpPr>
          <p:cNvPr id="8" name="object 8"/>
          <p:cNvSpPr/>
          <p:nvPr/>
        </p:nvSpPr>
        <p:spPr>
          <a:xfrm>
            <a:off x="6553200" y="3136392"/>
            <a:ext cx="2886710" cy="2886710"/>
          </a:xfrm>
          <a:custGeom>
            <a:avLst/>
            <a:gdLst/>
            <a:ahLst/>
            <a:cxnLst/>
            <a:rect l="l" t="t" r="r" b="b"/>
            <a:pathLst>
              <a:path w="2886709" h="2886710">
                <a:moveTo>
                  <a:pt x="1443227" y="0"/>
                </a:moveTo>
                <a:lnTo>
                  <a:pt x="1394621" y="803"/>
                </a:lnTo>
                <a:lnTo>
                  <a:pt x="1346417" y="3195"/>
                </a:lnTo>
                <a:lnTo>
                  <a:pt x="1298641" y="7152"/>
                </a:lnTo>
                <a:lnTo>
                  <a:pt x="1251317" y="12648"/>
                </a:lnTo>
                <a:lnTo>
                  <a:pt x="1204471" y="19658"/>
                </a:lnTo>
                <a:lnTo>
                  <a:pt x="1158129" y="28156"/>
                </a:lnTo>
                <a:lnTo>
                  <a:pt x="1112315" y="38117"/>
                </a:lnTo>
                <a:lnTo>
                  <a:pt x="1067055" y="49517"/>
                </a:lnTo>
                <a:lnTo>
                  <a:pt x="1022374" y="62328"/>
                </a:lnTo>
                <a:lnTo>
                  <a:pt x="978298" y="76528"/>
                </a:lnTo>
                <a:lnTo>
                  <a:pt x="934851" y="92089"/>
                </a:lnTo>
                <a:lnTo>
                  <a:pt x="892059" y="108988"/>
                </a:lnTo>
                <a:lnTo>
                  <a:pt x="849948" y="127198"/>
                </a:lnTo>
                <a:lnTo>
                  <a:pt x="808541" y="146694"/>
                </a:lnTo>
                <a:lnTo>
                  <a:pt x="767866" y="167452"/>
                </a:lnTo>
                <a:lnTo>
                  <a:pt x="727946" y="189446"/>
                </a:lnTo>
                <a:lnTo>
                  <a:pt x="688808" y="212650"/>
                </a:lnTo>
                <a:lnTo>
                  <a:pt x="650476" y="237039"/>
                </a:lnTo>
                <a:lnTo>
                  <a:pt x="612975" y="262589"/>
                </a:lnTo>
                <a:lnTo>
                  <a:pt x="576332" y="289273"/>
                </a:lnTo>
                <a:lnTo>
                  <a:pt x="540571" y="317067"/>
                </a:lnTo>
                <a:lnTo>
                  <a:pt x="505717" y="345945"/>
                </a:lnTo>
                <a:lnTo>
                  <a:pt x="471796" y="375883"/>
                </a:lnTo>
                <a:lnTo>
                  <a:pt x="438833" y="406854"/>
                </a:lnTo>
                <a:lnTo>
                  <a:pt x="406854" y="438833"/>
                </a:lnTo>
                <a:lnTo>
                  <a:pt x="375883" y="471796"/>
                </a:lnTo>
                <a:lnTo>
                  <a:pt x="345945" y="505717"/>
                </a:lnTo>
                <a:lnTo>
                  <a:pt x="317067" y="540571"/>
                </a:lnTo>
                <a:lnTo>
                  <a:pt x="289273" y="576332"/>
                </a:lnTo>
                <a:lnTo>
                  <a:pt x="262589" y="612975"/>
                </a:lnTo>
                <a:lnTo>
                  <a:pt x="237039" y="650476"/>
                </a:lnTo>
                <a:lnTo>
                  <a:pt x="212650" y="688808"/>
                </a:lnTo>
                <a:lnTo>
                  <a:pt x="189446" y="727946"/>
                </a:lnTo>
                <a:lnTo>
                  <a:pt x="167452" y="767866"/>
                </a:lnTo>
                <a:lnTo>
                  <a:pt x="146694" y="808541"/>
                </a:lnTo>
                <a:lnTo>
                  <a:pt x="127198" y="849948"/>
                </a:lnTo>
                <a:lnTo>
                  <a:pt x="108988" y="892059"/>
                </a:lnTo>
                <a:lnTo>
                  <a:pt x="92089" y="934851"/>
                </a:lnTo>
                <a:lnTo>
                  <a:pt x="76528" y="978298"/>
                </a:lnTo>
                <a:lnTo>
                  <a:pt x="62328" y="1022374"/>
                </a:lnTo>
                <a:lnTo>
                  <a:pt x="49517" y="1067055"/>
                </a:lnTo>
                <a:lnTo>
                  <a:pt x="38117" y="1112315"/>
                </a:lnTo>
                <a:lnTo>
                  <a:pt x="28156" y="1158129"/>
                </a:lnTo>
                <a:lnTo>
                  <a:pt x="19658" y="1204471"/>
                </a:lnTo>
                <a:lnTo>
                  <a:pt x="12648" y="1251317"/>
                </a:lnTo>
                <a:lnTo>
                  <a:pt x="7152" y="1298641"/>
                </a:lnTo>
                <a:lnTo>
                  <a:pt x="3195" y="1346417"/>
                </a:lnTo>
                <a:lnTo>
                  <a:pt x="803" y="1394621"/>
                </a:lnTo>
                <a:lnTo>
                  <a:pt x="0" y="1443228"/>
                </a:lnTo>
                <a:lnTo>
                  <a:pt x="803" y="1491834"/>
                </a:lnTo>
                <a:lnTo>
                  <a:pt x="3195" y="1540038"/>
                </a:lnTo>
                <a:lnTo>
                  <a:pt x="7152" y="1587814"/>
                </a:lnTo>
                <a:lnTo>
                  <a:pt x="12648" y="1635138"/>
                </a:lnTo>
                <a:lnTo>
                  <a:pt x="19658" y="1681984"/>
                </a:lnTo>
                <a:lnTo>
                  <a:pt x="28156" y="1728326"/>
                </a:lnTo>
                <a:lnTo>
                  <a:pt x="38117" y="1774140"/>
                </a:lnTo>
                <a:lnTo>
                  <a:pt x="49517" y="1819400"/>
                </a:lnTo>
                <a:lnTo>
                  <a:pt x="62328" y="1864081"/>
                </a:lnTo>
                <a:lnTo>
                  <a:pt x="76528" y="1908157"/>
                </a:lnTo>
                <a:lnTo>
                  <a:pt x="92089" y="1951604"/>
                </a:lnTo>
                <a:lnTo>
                  <a:pt x="108988" y="1994396"/>
                </a:lnTo>
                <a:lnTo>
                  <a:pt x="127198" y="2036507"/>
                </a:lnTo>
                <a:lnTo>
                  <a:pt x="146694" y="2077914"/>
                </a:lnTo>
                <a:lnTo>
                  <a:pt x="167452" y="2118589"/>
                </a:lnTo>
                <a:lnTo>
                  <a:pt x="189446" y="2158509"/>
                </a:lnTo>
                <a:lnTo>
                  <a:pt x="212650" y="2197647"/>
                </a:lnTo>
                <a:lnTo>
                  <a:pt x="237039" y="2235979"/>
                </a:lnTo>
                <a:lnTo>
                  <a:pt x="262589" y="2273480"/>
                </a:lnTo>
                <a:lnTo>
                  <a:pt x="289273" y="2310123"/>
                </a:lnTo>
                <a:lnTo>
                  <a:pt x="317067" y="2345884"/>
                </a:lnTo>
                <a:lnTo>
                  <a:pt x="345945" y="2380738"/>
                </a:lnTo>
                <a:lnTo>
                  <a:pt x="375883" y="2414659"/>
                </a:lnTo>
                <a:lnTo>
                  <a:pt x="406854" y="2447622"/>
                </a:lnTo>
                <a:lnTo>
                  <a:pt x="438833" y="2479601"/>
                </a:lnTo>
                <a:lnTo>
                  <a:pt x="471796" y="2510572"/>
                </a:lnTo>
                <a:lnTo>
                  <a:pt x="505717" y="2540510"/>
                </a:lnTo>
                <a:lnTo>
                  <a:pt x="540571" y="2569388"/>
                </a:lnTo>
                <a:lnTo>
                  <a:pt x="576332" y="2597182"/>
                </a:lnTo>
                <a:lnTo>
                  <a:pt x="612975" y="2623866"/>
                </a:lnTo>
                <a:lnTo>
                  <a:pt x="650476" y="2649416"/>
                </a:lnTo>
                <a:lnTo>
                  <a:pt x="688808" y="2673805"/>
                </a:lnTo>
                <a:lnTo>
                  <a:pt x="727946" y="2697009"/>
                </a:lnTo>
                <a:lnTo>
                  <a:pt x="767866" y="2719003"/>
                </a:lnTo>
                <a:lnTo>
                  <a:pt x="808541" y="2739761"/>
                </a:lnTo>
                <a:lnTo>
                  <a:pt x="849948" y="2759257"/>
                </a:lnTo>
                <a:lnTo>
                  <a:pt x="892059" y="2777467"/>
                </a:lnTo>
                <a:lnTo>
                  <a:pt x="934851" y="2794366"/>
                </a:lnTo>
                <a:lnTo>
                  <a:pt x="978298" y="2809927"/>
                </a:lnTo>
                <a:lnTo>
                  <a:pt x="1022374" y="2824127"/>
                </a:lnTo>
                <a:lnTo>
                  <a:pt x="1067055" y="2836938"/>
                </a:lnTo>
                <a:lnTo>
                  <a:pt x="1112315" y="2848338"/>
                </a:lnTo>
                <a:lnTo>
                  <a:pt x="1158129" y="2858299"/>
                </a:lnTo>
                <a:lnTo>
                  <a:pt x="1204471" y="2866797"/>
                </a:lnTo>
                <a:lnTo>
                  <a:pt x="1251317" y="2873807"/>
                </a:lnTo>
                <a:lnTo>
                  <a:pt x="1298641" y="2879303"/>
                </a:lnTo>
                <a:lnTo>
                  <a:pt x="1346417" y="2883260"/>
                </a:lnTo>
                <a:lnTo>
                  <a:pt x="1394621" y="2885652"/>
                </a:lnTo>
                <a:lnTo>
                  <a:pt x="1443227" y="2886456"/>
                </a:lnTo>
                <a:lnTo>
                  <a:pt x="1491834" y="2885652"/>
                </a:lnTo>
                <a:lnTo>
                  <a:pt x="1540038" y="2883260"/>
                </a:lnTo>
                <a:lnTo>
                  <a:pt x="1587814" y="2879303"/>
                </a:lnTo>
                <a:lnTo>
                  <a:pt x="1635138" y="2873807"/>
                </a:lnTo>
                <a:lnTo>
                  <a:pt x="1681984" y="2866797"/>
                </a:lnTo>
                <a:lnTo>
                  <a:pt x="1728326" y="2858299"/>
                </a:lnTo>
                <a:lnTo>
                  <a:pt x="1774140" y="2848338"/>
                </a:lnTo>
                <a:lnTo>
                  <a:pt x="1819400" y="2836938"/>
                </a:lnTo>
                <a:lnTo>
                  <a:pt x="1864081" y="2824127"/>
                </a:lnTo>
                <a:lnTo>
                  <a:pt x="1908157" y="2809927"/>
                </a:lnTo>
                <a:lnTo>
                  <a:pt x="1951604" y="2794366"/>
                </a:lnTo>
                <a:lnTo>
                  <a:pt x="1994396" y="2777467"/>
                </a:lnTo>
                <a:lnTo>
                  <a:pt x="2036507" y="2759257"/>
                </a:lnTo>
                <a:lnTo>
                  <a:pt x="2077914" y="2739761"/>
                </a:lnTo>
                <a:lnTo>
                  <a:pt x="2118589" y="2719003"/>
                </a:lnTo>
                <a:lnTo>
                  <a:pt x="2158509" y="2697009"/>
                </a:lnTo>
                <a:lnTo>
                  <a:pt x="2197647" y="2673805"/>
                </a:lnTo>
                <a:lnTo>
                  <a:pt x="2235979" y="2649416"/>
                </a:lnTo>
                <a:lnTo>
                  <a:pt x="2273480" y="2623866"/>
                </a:lnTo>
                <a:lnTo>
                  <a:pt x="2310123" y="2597182"/>
                </a:lnTo>
                <a:lnTo>
                  <a:pt x="2345884" y="2569388"/>
                </a:lnTo>
                <a:lnTo>
                  <a:pt x="2380738" y="2540510"/>
                </a:lnTo>
                <a:lnTo>
                  <a:pt x="2414659" y="2510572"/>
                </a:lnTo>
                <a:lnTo>
                  <a:pt x="2447622" y="2479601"/>
                </a:lnTo>
                <a:lnTo>
                  <a:pt x="2479601" y="2447622"/>
                </a:lnTo>
                <a:lnTo>
                  <a:pt x="2510572" y="2414659"/>
                </a:lnTo>
                <a:lnTo>
                  <a:pt x="2540510" y="2380738"/>
                </a:lnTo>
                <a:lnTo>
                  <a:pt x="2569388" y="2345884"/>
                </a:lnTo>
                <a:lnTo>
                  <a:pt x="2597182" y="2310123"/>
                </a:lnTo>
                <a:lnTo>
                  <a:pt x="2623866" y="2273480"/>
                </a:lnTo>
                <a:lnTo>
                  <a:pt x="2649416" y="2235979"/>
                </a:lnTo>
                <a:lnTo>
                  <a:pt x="2673805" y="2197647"/>
                </a:lnTo>
                <a:lnTo>
                  <a:pt x="2697009" y="2158509"/>
                </a:lnTo>
                <a:lnTo>
                  <a:pt x="2719003" y="2118589"/>
                </a:lnTo>
                <a:lnTo>
                  <a:pt x="2739761" y="2077914"/>
                </a:lnTo>
                <a:lnTo>
                  <a:pt x="2759257" y="2036507"/>
                </a:lnTo>
                <a:lnTo>
                  <a:pt x="2777467" y="1994396"/>
                </a:lnTo>
                <a:lnTo>
                  <a:pt x="2794366" y="1951604"/>
                </a:lnTo>
                <a:lnTo>
                  <a:pt x="2809927" y="1908157"/>
                </a:lnTo>
                <a:lnTo>
                  <a:pt x="2824127" y="1864081"/>
                </a:lnTo>
                <a:lnTo>
                  <a:pt x="2836938" y="1819400"/>
                </a:lnTo>
                <a:lnTo>
                  <a:pt x="2848338" y="1774140"/>
                </a:lnTo>
                <a:lnTo>
                  <a:pt x="2858299" y="1728326"/>
                </a:lnTo>
                <a:lnTo>
                  <a:pt x="2866797" y="1681984"/>
                </a:lnTo>
                <a:lnTo>
                  <a:pt x="2873807" y="1635138"/>
                </a:lnTo>
                <a:lnTo>
                  <a:pt x="2879303" y="1587814"/>
                </a:lnTo>
                <a:lnTo>
                  <a:pt x="2883260" y="1540038"/>
                </a:lnTo>
                <a:lnTo>
                  <a:pt x="2885652" y="1491834"/>
                </a:lnTo>
                <a:lnTo>
                  <a:pt x="2886455" y="1443228"/>
                </a:lnTo>
                <a:lnTo>
                  <a:pt x="2518664" y="1443228"/>
                </a:lnTo>
                <a:lnTo>
                  <a:pt x="2517493" y="1493431"/>
                </a:lnTo>
                <a:lnTo>
                  <a:pt x="2514000" y="1543318"/>
                </a:lnTo>
                <a:lnTo>
                  <a:pt x="2508217" y="1592816"/>
                </a:lnTo>
                <a:lnTo>
                  <a:pt x="2500172" y="1641850"/>
                </a:lnTo>
                <a:lnTo>
                  <a:pt x="2489898" y="1690348"/>
                </a:lnTo>
                <a:lnTo>
                  <a:pt x="2477423" y="1738235"/>
                </a:lnTo>
                <a:lnTo>
                  <a:pt x="2462779" y="1785439"/>
                </a:lnTo>
                <a:lnTo>
                  <a:pt x="2445996" y="1831886"/>
                </a:lnTo>
                <a:lnTo>
                  <a:pt x="2427104" y="1877502"/>
                </a:lnTo>
                <a:lnTo>
                  <a:pt x="2406134" y="1922214"/>
                </a:lnTo>
                <a:lnTo>
                  <a:pt x="2383116" y="1965948"/>
                </a:lnTo>
                <a:lnTo>
                  <a:pt x="2358080" y="2008631"/>
                </a:lnTo>
                <a:lnTo>
                  <a:pt x="2331058" y="2050189"/>
                </a:lnTo>
                <a:lnTo>
                  <a:pt x="2302078" y="2090549"/>
                </a:lnTo>
                <a:lnTo>
                  <a:pt x="2271172" y="2129637"/>
                </a:lnTo>
                <a:lnTo>
                  <a:pt x="2238371" y="2167380"/>
                </a:lnTo>
                <a:lnTo>
                  <a:pt x="2203704" y="2203704"/>
                </a:lnTo>
                <a:lnTo>
                  <a:pt x="2169089" y="2236838"/>
                </a:lnTo>
                <a:lnTo>
                  <a:pt x="2133392" y="2268132"/>
                </a:lnTo>
                <a:lnTo>
                  <a:pt x="2096675" y="2297585"/>
                </a:lnTo>
                <a:lnTo>
                  <a:pt x="2059000" y="2325198"/>
                </a:lnTo>
                <a:lnTo>
                  <a:pt x="2020428" y="2350969"/>
                </a:lnTo>
                <a:lnTo>
                  <a:pt x="1981021" y="2374900"/>
                </a:lnTo>
                <a:lnTo>
                  <a:pt x="1940842" y="2396990"/>
                </a:lnTo>
                <a:lnTo>
                  <a:pt x="1899952" y="2417239"/>
                </a:lnTo>
                <a:lnTo>
                  <a:pt x="1858412" y="2435647"/>
                </a:lnTo>
                <a:lnTo>
                  <a:pt x="1816285" y="2452215"/>
                </a:lnTo>
                <a:lnTo>
                  <a:pt x="1773632" y="2466941"/>
                </a:lnTo>
                <a:lnTo>
                  <a:pt x="1730516" y="2479827"/>
                </a:lnTo>
                <a:lnTo>
                  <a:pt x="1686998" y="2490872"/>
                </a:lnTo>
                <a:lnTo>
                  <a:pt x="1643140" y="2500076"/>
                </a:lnTo>
                <a:lnTo>
                  <a:pt x="1599003" y="2507439"/>
                </a:lnTo>
                <a:lnTo>
                  <a:pt x="1554651" y="2512962"/>
                </a:lnTo>
                <a:lnTo>
                  <a:pt x="1510143" y="2516643"/>
                </a:lnTo>
                <a:lnTo>
                  <a:pt x="1465543" y="2518484"/>
                </a:lnTo>
                <a:lnTo>
                  <a:pt x="1420912" y="2518484"/>
                </a:lnTo>
                <a:lnTo>
                  <a:pt x="1376312" y="2516643"/>
                </a:lnTo>
                <a:lnTo>
                  <a:pt x="1331804" y="2512962"/>
                </a:lnTo>
                <a:lnTo>
                  <a:pt x="1287452" y="2507439"/>
                </a:lnTo>
                <a:lnTo>
                  <a:pt x="1243315" y="2500076"/>
                </a:lnTo>
                <a:lnTo>
                  <a:pt x="1199457" y="2490872"/>
                </a:lnTo>
                <a:lnTo>
                  <a:pt x="1155939" y="2479827"/>
                </a:lnTo>
                <a:lnTo>
                  <a:pt x="1112823" y="2466941"/>
                </a:lnTo>
                <a:lnTo>
                  <a:pt x="1070170" y="2452215"/>
                </a:lnTo>
                <a:lnTo>
                  <a:pt x="1028043" y="2435647"/>
                </a:lnTo>
                <a:lnTo>
                  <a:pt x="986503" y="2417239"/>
                </a:lnTo>
                <a:lnTo>
                  <a:pt x="945613" y="2396990"/>
                </a:lnTo>
                <a:lnTo>
                  <a:pt x="905434" y="2374900"/>
                </a:lnTo>
                <a:lnTo>
                  <a:pt x="866027" y="2350969"/>
                </a:lnTo>
                <a:lnTo>
                  <a:pt x="827455" y="2325198"/>
                </a:lnTo>
                <a:lnTo>
                  <a:pt x="789780" y="2297585"/>
                </a:lnTo>
                <a:lnTo>
                  <a:pt x="753063" y="2268132"/>
                </a:lnTo>
                <a:lnTo>
                  <a:pt x="717366" y="2236838"/>
                </a:lnTo>
                <a:lnTo>
                  <a:pt x="682751" y="2203704"/>
                </a:lnTo>
                <a:lnTo>
                  <a:pt x="649619" y="2169089"/>
                </a:lnTo>
                <a:lnTo>
                  <a:pt x="618327" y="2133392"/>
                </a:lnTo>
                <a:lnTo>
                  <a:pt x="588875" y="2096675"/>
                </a:lnTo>
                <a:lnTo>
                  <a:pt x="561265" y="2059000"/>
                </a:lnTo>
                <a:lnTo>
                  <a:pt x="535495" y="2020428"/>
                </a:lnTo>
                <a:lnTo>
                  <a:pt x="511565" y="1981021"/>
                </a:lnTo>
                <a:lnTo>
                  <a:pt x="489477" y="1940842"/>
                </a:lnTo>
                <a:lnTo>
                  <a:pt x="469229" y="1899952"/>
                </a:lnTo>
                <a:lnTo>
                  <a:pt x="450822" y="1858412"/>
                </a:lnTo>
                <a:lnTo>
                  <a:pt x="434255" y="1816285"/>
                </a:lnTo>
                <a:lnTo>
                  <a:pt x="419530" y="1773632"/>
                </a:lnTo>
                <a:lnTo>
                  <a:pt x="406645" y="1730516"/>
                </a:lnTo>
                <a:lnTo>
                  <a:pt x="395601" y="1686998"/>
                </a:lnTo>
                <a:lnTo>
                  <a:pt x="386397" y="1643140"/>
                </a:lnTo>
                <a:lnTo>
                  <a:pt x="379034" y="1599003"/>
                </a:lnTo>
                <a:lnTo>
                  <a:pt x="373512" y="1554651"/>
                </a:lnTo>
                <a:lnTo>
                  <a:pt x="369831" y="1510143"/>
                </a:lnTo>
                <a:lnTo>
                  <a:pt x="367990" y="1465543"/>
                </a:lnTo>
                <a:lnTo>
                  <a:pt x="367990" y="1420912"/>
                </a:lnTo>
                <a:lnTo>
                  <a:pt x="369831" y="1376312"/>
                </a:lnTo>
                <a:lnTo>
                  <a:pt x="373512" y="1331804"/>
                </a:lnTo>
                <a:lnTo>
                  <a:pt x="379034" y="1287452"/>
                </a:lnTo>
                <a:lnTo>
                  <a:pt x="386397" y="1243315"/>
                </a:lnTo>
                <a:lnTo>
                  <a:pt x="395601" y="1199457"/>
                </a:lnTo>
                <a:lnTo>
                  <a:pt x="406645" y="1155939"/>
                </a:lnTo>
                <a:lnTo>
                  <a:pt x="419530" y="1112823"/>
                </a:lnTo>
                <a:lnTo>
                  <a:pt x="434255" y="1070170"/>
                </a:lnTo>
                <a:lnTo>
                  <a:pt x="450822" y="1028043"/>
                </a:lnTo>
                <a:lnTo>
                  <a:pt x="469229" y="986503"/>
                </a:lnTo>
                <a:lnTo>
                  <a:pt x="489477" y="945613"/>
                </a:lnTo>
                <a:lnTo>
                  <a:pt x="511565" y="905434"/>
                </a:lnTo>
                <a:lnTo>
                  <a:pt x="535495" y="866027"/>
                </a:lnTo>
                <a:lnTo>
                  <a:pt x="561265" y="827455"/>
                </a:lnTo>
                <a:lnTo>
                  <a:pt x="588875" y="789780"/>
                </a:lnTo>
                <a:lnTo>
                  <a:pt x="618327" y="753063"/>
                </a:lnTo>
                <a:lnTo>
                  <a:pt x="649619" y="717366"/>
                </a:lnTo>
                <a:lnTo>
                  <a:pt x="682751" y="682752"/>
                </a:lnTo>
                <a:lnTo>
                  <a:pt x="717366" y="649619"/>
                </a:lnTo>
                <a:lnTo>
                  <a:pt x="753063" y="618327"/>
                </a:lnTo>
                <a:lnTo>
                  <a:pt x="789780" y="588875"/>
                </a:lnTo>
                <a:lnTo>
                  <a:pt x="827455" y="561265"/>
                </a:lnTo>
                <a:lnTo>
                  <a:pt x="866027" y="535495"/>
                </a:lnTo>
                <a:lnTo>
                  <a:pt x="905434" y="511565"/>
                </a:lnTo>
                <a:lnTo>
                  <a:pt x="945613" y="489477"/>
                </a:lnTo>
                <a:lnTo>
                  <a:pt x="986503" y="469229"/>
                </a:lnTo>
                <a:lnTo>
                  <a:pt x="1028043" y="450822"/>
                </a:lnTo>
                <a:lnTo>
                  <a:pt x="1070170" y="434255"/>
                </a:lnTo>
                <a:lnTo>
                  <a:pt x="1112823" y="419530"/>
                </a:lnTo>
                <a:lnTo>
                  <a:pt x="1155939" y="406645"/>
                </a:lnTo>
                <a:lnTo>
                  <a:pt x="1199457" y="395601"/>
                </a:lnTo>
                <a:lnTo>
                  <a:pt x="1243315" y="386397"/>
                </a:lnTo>
                <a:lnTo>
                  <a:pt x="1287452" y="379034"/>
                </a:lnTo>
                <a:lnTo>
                  <a:pt x="1331804" y="373512"/>
                </a:lnTo>
                <a:lnTo>
                  <a:pt x="1376312" y="369831"/>
                </a:lnTo>
                <a:lnTo>
                  <a:pt x="1420912" y="367990"/>
                </a:lnTo>
                <a:lnTo>
                  <a:pt x="1465543" y="367990"/>
                </a:lnTo>
                <a:lnTo>
                  <a:pt x="1510143" y="369831"/>
                </a:lnTo>
                <a:lnTo>
                  <a:pt x="1554651" y="373512"/>
                </a:lnTo>
                <a:lnTo>
                  <a:pt x="1599003" y="379034"/>
                </a:lnTo>
                <a:lnTo>
                  <a:pt x="1643140" y="386397"/>
                </a:lnTo>
                <a:lnTo>
                  <a:pt x="1686998" y="395601"/>
                </a:lnTo>
                <a:lnTo>
                  <a:pt x="1730516" y="406645"/>
                </a:lnTo>
                <a:lnTo>
                  <a:pt x="1773632" y="419530"/>
                </a:lnTo>
                <a:lnTo>
                  <a:pt x="1816285" y="434255"/>
                </a:lnTo>
                <a:lnTo>
                  <a:pt x="1858412" y="450822"/>
                </a:lnTo>
                <a:lnTo>
                  <a:pt x="1899952" y="469229"/>
                </a:lnTo>
                <a:lnTo>
                  <a:pt x="1940842" y="489477"/>
                </a:lnTo>
                <a:lnTo>
                  <a:pt x="1981021" y="511565"/>
                </a:lnTo>
                <a:lnTo>
                  <a:pt x="2020428" y="535495"/>
                </a:lnTo>
                <a:lnTo>
                  <a:pt x="2059000" y="561265"/>
                </a:lnTo>
                <a:lnTo>
                  <a:pt x="2096675" y="588875"/>
                </a:lnTo>
                <a:lnTo>
                  <a:pt x="2133392" y="618327"/>
                </a:lnTo>
                <a:lnTo>
                  <a:pt x="2169089" y="649619"/>
                </a:lnTo>
                <a:lnTo>
                  <a:pt x="2203704" y="682752"/>
                </a:lnTo>
                <a:lnTo>
                  <a:pt x="2463800" y="422656"/>
                </a:lnTo>
                <a:lnTo>
                  <a:pt x="2427943" y="388030"/>
                </a:lnTo>
                <a:lnTo>
                  <a:pt x="2391035" y="354767"/>
                </a:lnTo>
                <a:lnTo>
                  <a:pt x="2353114" y="322882"/>
                </a:lnTo>
                <a:lnTo>
                  <a:pt x="2314220" y="292392"/>
                </a:lnTo>
                <a:lnTo>
                  <a:pt x="2274393" y="263314"/>
                </a:lnTo>
                <a:lnTo>
                  <a:pt x="2233673" y="235663"/>
                </a:lnTo>
                <a:lnTo>
                  <a:pt x="2192099" y="209456"/>
                </a:lnTo>
                <a:lnTo>
                  <a:pt x="2149712" y="184710"/>
                </a:lnTo>
                <a:lnTo>
                  <a:pt x="2106550" y="161440"/>
                </a:lnTo>
                <a:lnTo>
                  <a:pt x="2062654" y="139665"/>
                </a:lnTo>
                <a:lnTo>
                  <a:pt x="2018062" y="119400"/>
                </a:lnTo>
                <a:lnTo>
                  <a:pt x="1972816" y="100661"/>
                </a:lnTo>
                <a:lnTo>
                  <a:pt x="1926955" y="83465"/>
                </a:lnTo>
                <a:lnTo>
                  <a:pt x="1880517" y="67829"/>
                </a:lnTo>
                <a:lnTo>
                  <a:pt x="1833544" y="53769"/>
                </a:lnTo>
                <a:lnTo>
                  <a:pt x="1786074" y="41301"/>
                </a:lnTo>
                <a:lnTo>
                  <a:pt x="1738148" y="30443"/>
                </a:lnTo>
                <a:lnTo>
                  <a:pt x="1689805" y="21209"/>
                </a:lnTo>
                <a:lnTo>
                  <a:pt x="1641085" y="13618"/>
                </a:lnTo>
                <a:lnTo>
                  <a:pt x="1592028" y="7684"/>
                </a:lnTo>
                <a:lnTo>
                  <a:pt x="1542672" y="3426"/>
                </a:lnTo>
                <a:lnTo>
                  <a:pt x="1493059" y="859"/>
                </a:lnTo>
                <a:lnTo>
                  <a:pt x="1443227" y="0"/>
                </a:lnTo>
                <a:close/>
              </a:path>
            </a:pathLst>
          </a:custGeom>
          <a:solidFill>
            <a:srgbClr val="F4C78E"/>
          </a:solidFill>
        </p:spPr>
        <p:txBody>
          <a:bodyPr wrap="square" lIns="0" tIns="0" rIns="0" bIns="0" rtlCol="0"/>
          <a:lstStyle/>
          <a:p>
            <a:endParaRPr>
              <a:solidFill>
                <a:prstClr val="black"/>
              </a:solidFill>
              <a:latin typeface="Calibri"/>
            </a:endParaRPr>
          </a:p>
        </p:txBody>
      </p:sp>
      <p:sp>
        <p:nvSpPr>
          <p:cNvPr id="9" name="object 9"/>
          <p:cNvSpPr txBox="1"/>
          <p:nvPr/>
        </p:nvSpPr>
        <p:spPr>
          <a:xfrm>
            <a:off x="7203695" y="3925061"/>
            <a:ext cx="1571625" cy="1294130"/>
          </a:xfrm>
          <a:prstGeom prst="rect">
            <a:avLst/>
          </a:prstGeom>
        </p:spPr>
        <p:txBody>
          <a:bodyPr vert="horz" wrap="square" lIns="0" tIns="12065" rIns="0" bIns="0" rtlCol="0">
            <a:spAutoFit/>
          </a:bodyPr>
          <a:lstStyle/>
          <a:p>
            <a:pPr marL="1270" algn="ctr">
              <a:lnSpc>
                <a:spcPts val="2530"/>
              </a:lnSpc>
              <a:spcBef>
                <a:spcPts val="95"/>
              </a:spcBef>
            </a:pPr>
            <a:r>
              <a:rPr sz="2200" b="1" spc="-5" dirty="0">
                <a:solidFill>
                  <a:srgbClr val="864515"/>
                </a:solidFill>
                <a:latin typeface="Carlito"/>
                <a:cs typeface="Carlito"/>
              </a:rPr>
              <a:t>Final</a:t>
            </a:r>
            <a:r>
              <a:rPr sz="2200" b="1" spc="-20" dirty="0">
                <a:solidFill>
                  <a:srgbClr val="864515"/>
                </a:solidFill>
                <a:latin typeface="Carlito"/>
                <a:cs typeface="Carlito"/>
              </a:rPr>
              <a:t> </a:t>
            </a:r>
            <a:r>
              <a:rPr sz="2200" b="1" spc="-5" dirty="0">
                <a:solidFill>
                  <a:srgbClr val="864515"/>
                </a:solidFill>
                <a:latin typeface="Carlito"/>
                <a:cs typeface="Carlito"/>
              </a:rPr>
              <a:t>Impact</a:t>
            </a:r>
            <a:endParaRPr sz="2200">
              <a:solidFill>
                <a:prstClr val="black"/>
              </a:solidFill>
              <a:latin typeface="Carlito"/>
              <a:cs typeface="Carlito"/>
            </a:endParaRPr>
          </a:p>
          <a:p>
            <a:pPr marL="1270" algn="ctr">
              <a:lnSpc>
                <a:spcPts val="2530"/>
              </a:lnSpc>
            </a:pPr>
            <a:r>
              <a:rPr sz="2200" b="1" spc="-10" dirty="0">
                <a:solidFill>
                  <a:srgbClr val="864515"/>
                </a:solidFill>
                <a:latin typeface="Carlito"/>
                <a:cs typeface="Carlito"/>
              </a:rPr>
              <a:t>Assessment</a:t>
            </a:r>
            <a:endParaRPr sz="2200">
              <a:solidFill>
                <a:prstClr val="black"/>
              </a:solidFill>
              <a:latin typeface="Carlito"/>
              <a:cs typeface="Carlito"/>
            </a:endParaRPr>
          </a:p>
          <a:p>
            <a:pPr marL="12700" marR="5080" algn="ctr">
              <a:lnSpc>
                <a:spcPts val="1980"/>
              </a:lnSpc>
              <a:spcBef>
                <a:spcPts val="1000"/>
              </a:spcBef>
            </a:pPr>
            <a:r>
              <a:rPr i="1" spc="-45" dirty="0">
                <a:solidFill>
                  <a:srgbClr val="C00000"/>
                </a:solidFill>
                <a:latin typeface="Carlito"/>
                <a:cs typeface="Carlito"/>
              </a:rPr>
              <a:t>P</a:t>
            </a:r>
            <a:r>
              <a:rPr i="1" spc="-5" dirty="0">
                <a:solidFill>
                  <a:srgbClr val="C00000"/>
                </a:solidFill>
                <a:latin typeface="Carlito"/>
                <a:cs typeface="Carlito"/>
              </a:rPr>
              <a:t>o</a:t>
            </a:r>
            <a:r>
              <a:rPr i="1" spc="-10" dirty="0">
                <a:solidFill>
                  <a:srgbClr val="C00000"/>
                </a:solidFill>
                <a:latin typeface="Carlito"/>
                <a:cs typeface="Carlito"/>
              </a:rPr>
              <a:t>l</a:t>
            </a:r>
            <a:r>
              <a:rPr i="1" spc="-5" dirty="0">
                <a:solidFill>
                  <a:srgbClr val="C00000"/>
                </a:solidFill>
                <a:latin typeface="Carlito"/>
                <a:cs typeface="Carlito"/>
              </a:rPr>
              <a:t>i</a:t>
            </a:r>
            <a:r>
              <a:rPr i="1" dirty="0">
                <a:solidFill>
                  <a:srgbClr val="C00000"/>
                </a:solidFill>
                <a:latin typeface="Carlito"/>
                <a:cs typeface="Carlito"/>
              </a:rPr>
              <a:t>c</a:t>
            </a:r>
            <a:r>
              <a:rPr i="1" spc="-10" dirty="0">
                <a:solidFill>
                  <a:srgbClr val="C00000"/>
                </a:solidFill>
                <a:latin typeface="Carlito"/>
                <a:cs typeface="Carlito"/>
              </a:rPr>
              <a:t>y</a:t>
            </a:r>
            <a:r>
              <a:rPr i="1" dirty="0">
                <a:solidFill>
                  <a:srgbClr val="C00000"/>
                </a:solidFill>
                <a:latin typeface="Carlito"/>
                <a:cs typeface="Carlito"/>
              </a:rPr>
              <a:t>/</a:t>
            </a:r>
            <a:r>
              <a:rPr i="1" spc="-10" dirty="0">
                <a:solidFill>
                  <a:srgbClr val="C00000"/>
                </a:solidFill>
                <a:latin typeface="Carlito"/>
                <a:cs typeface="Carlito"/>
              </a:rPr>
              <a:t>l</a:t>
            </a:r>
            <a:r>
              <a:rPr i="1" dirty="0">
                <a:solidFill>
                  <a:srgbClr val="C00000"/>
                </a:solidFill>
                <a:latin typeface="Carlito"/>
                <a:cs typeface="Carlito"/>
              </a:rPr>
              <a:t>egi</a:t>
            </a:r>
            <a:r>
              <a:rPr i="1" spc="-10" dirty="0">
                <a:solidFill>
                  <a:srgbClr val="C00000"/>
                </a:solidFill>
                <a:latin typeface="Carlito"/>
                <a:cs typeface="Carlito"/>
              </a:rPr>
              <a:t>s</a:t>
            </a:r>
            <a:r>
              <a:rPr i="1" spc="-5" dirty="0">
                <a:solidFill>
                  <a:srgbClr val="C00000"/>
                </a:solidFill>
                <a:latin typeface="Carlito"/>
                <a:cs typeface="Carlito"/>
              </a:rPr>
              <a:t>lat</a:t>
            </a:r>
            <a:r>
              <a:rPr i="1" spc="-15" dirty="0">
                <a:solidFill>
                  <a:srgbClr val="C00000"/>
                </a:solidFill>
                <a:latin typeface="Carlito"/>
                <a:cs typeface="Carlito"/>
              </a:rPr>
              <a:t>i</a:t>
            </a:r>
            <a:r>
              <a:rPr i="1" dirty="0">
                <a:solidFill>
                  <a:srgbClr val="C00000"/>
                </a:solidFill>
                <a:latin typeface="Carlito"/>
                <a:cs typeface="Carlito"/>
              </a:rPr>
              <a:t>ve  </a:t>
            </a:r>
            <a:r>
              <a:rPr i="1" spc="-10" dirty="0">
                <a:solidFill>
                  <a:srgbClr val="C00000"/>
                </a:solidFill>
                <a:latin typeface="Carlito"/>
                <a:cs typeface="Carlito"/>
              </a:rPr>
              <a:t>alignment</a:t>
            </a:r>
            <a:endParaRPr>
              <a:solidFill>
                <a:prstClr val="black"/>
              </a:solidFill>
              <a:latin typeface="Carlito"/>
              <a:cs typeface="Carlito"/>
            </a:endParaRPr>
          </a:p>
        </p:txBody>
      </p:sp>
      <p:sp>
        <p:nvSpPr>
          <p:cNvPr id="10" name="object 10"/>
          <p:cNvSpPr/>
          <p:nvPr/>
        </p:nvSpPr>
        <p:spPr>
          <a:xfrm>
            <a:off x="1524000" y="0"/>
            <a:ext cx="9144000" cy="931544"/>
          </a:xfrm>
          <a:custGeom>
            <a:avLst/>
            <a:gdLst/>
            <a:ahLst/>
            <a:cxnLst/>
            <a:rect l="l" t="t" r="r" b="b"/>
            <a:pathLst>
              <a:path w="9144000" h="931544">
                <a:moveTo>
                  <a:pt x="9144000" y="0"/>
                </a:moveTo>
                <a:lnTo>
                  <a:pt x="0" y="0"/>
                </a:lnTo>
                <a:lnTo>
                  <a:pt x="0" y="931163"/>
                </a:lnTo>
                <a:lnTo>
                  <a:pt x="9144000" y="931163"/>
                </a:lnTo>
                <a:lnTo>
                  <a:pt x="9144000" y="0"/>
                </a:lnTo>
                <a:close/>
              </a:path>
            </a:pathLst>
          </a:custGeom>
          <a:solidFill>
            <a:srgbClr val="F79546"/>
          </a:solidFill>
        </p:spPr>
        <p:txBody>
          <a:bodyPr wrap="square" lIns="0" tIns="0" rIns="0" bIns="0" rtlCol="0"/>
          <a:lstStyle/>
          <a:p>
            <a:endParaRPr>
              <a:solidFill>
                <a:prstClr val="black"/>
              </a:solidFill>
              <a:latin typeface="Calibri"/>
            </a:endParaRPr>
          </a:p>
        </p:txBody>
      </p:sp>
      <p:sp>
        <p:nvSpPr>
          <p:cNvPr id="11" name="object 11"/>
          <p:cNvSpPr txBox="1">
            <a:spLocks noGrp="1"/>
          </p:cNvSpPr>
          <p:nvPr>
            <p:ph type="title"/>
          </p:nvPr>
        </p:nvSpPr>
        <p:spPr>
          <a:xfrm>
            <a:off x="1696314" y="21083"/>
            <a:ext cx="8795385" cy="696595"/>
          </a:xfrm>
          <a:prstGeom prst="rect">
            <a:avLst/>
          </a:prstGeom>
        </p:spPr>
        <p:txBody>
          <a:bodyPr vert="horz" wrap="square" lIns="0" tIns="12700" rIns="0" bIns="0" rtlCol="0">
            <a:spAutoFit/>
          </a:bodyPr>
          <a:lstStyle/>
          <a:p>
            <a:pPr marL="12700">
              <a:spcBef>
                <a:spcPts val="100"/>
              </a:spcBef>
            </a:pPr>
            <a:r>
              <a:rPr spc="-5" dirty="0"/>
              <a:t>SEIAS </a:t>
            </a:r>
            <a:r>
              <a:rPr sz="3400" spc="-5" dirty="0"/>
              <a:t>– </a:t>
            </a:r>
            <a:r>
              <a:rPr sz="3200" spc="-5" dirty="0"/>
              <a:t>Socio </a:t>
            </a:r>
            <a:r>
              <a:rPr sz="3200" spc="-15" dirty="0"/>
              <a:t>Economic </a:t>
            </a:r>
            <a:r>
              <a:rPr sz="3200" dirty="0"/>
              <a:t>Impact </a:t>
            </a:r>
            <a:r>
              <a:rPr sz="3200" spc="-10" dirty="0"/>
              <a:t>Assessment</a:t>
            </a:r>
            <a:r>
              <a:rPr sz="3200" spc="-175" dirty="0"/>
              <a:t> </a:t>
            </a:r>
            <a:r>
              <a:rPr sz="3200" spc="-25" dirty="0"/>
              <a:t>System</a:t>
            </a:r>
            <a:endParaRPr sz="320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706868" y="1325409"/>
            <a:ext cx="2599943" cy="3168867"/>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3" name="object 3"/>
          <p:cNvSpPr/>
          <p:nvPr/>
        </p:nvSpPr>
        <p:spPr>
          <a:xfrm>
            <a:off x="1524000" y="0"/>
            <a:ext cx="9144000" cy="931544"/>
          </a:xfrm>
          <a:custGeom>
            <a:avLst/>
            <a:gdLst/>
            <a:ahLst/>
            <a:cxnLst/>
            <a:rect l="l" t="t" r="r" b="b"/>
            <a:pathLst>
              <a:path w="9144000" h="931544">
                <a:moveTo>
                  <a:pt x="9144000" y="0"/>
                </a:moveTo>
                <a:lnTo>
                  <a:pt x="0" y="0"/>
                </a:lnTo>
                <a:lnTo>
                  <a:pt x="0" y="931163"/>
                </a:lnTo>
                <a:lnTo>
                  <a:pt x="9144000" y="931163"/>
                </a:lnTo>
                <a:lnTo>
                  <a:pt x="9144000" y="0"/>
                </a:lnTo>
                <a:close/>
              </a:path>
            </a:pathLst>
          </a:custGeom>
          <a:solidFill>
            <a:srgbClr val="F79546"/>
          </a:solidFill>
        </p:spPr>
        <p:txBody>
          <a:bodyPr wrap="square" lIns="0" tIns="0" rIns="0" bIns="0" rtlCol="0"/>
          <a:lstStyle/>
          <a:p>
            <a:endParaRPr>
              <a:solidFill>
                <a:prstClr val="black"/>
              </a:solidFill>
              <a:latin typeface="Calibri"/>
            </a:endParaRPr>
          </a:p>
        </p:txBody>
      </p:sp>
      <p:sp>
        <p:nvSpPr>
          <p:cNvPr id="4" name="object 4"/>
          <p:cNvSpPr txBox="1">
            <a:spLocks noGrp="1"/>
          </p:cNvSpPr>
          <p:nvPr>
            <p:ph type="title"/>
          </p:nvPr>
        </p:nvSpPr>
        <p:spPr>
          <a:xfrm>
            <a:off x="3494914" y="81153"/>
            <a:ext cx="5201285" cy="696595"/>
          </a:xfrm>
          <a:prstGeom prst="rect">
            <a:avLst/>
          </a:prstGeom>
        </p:spPr>
        <p:txBody>
          <a:bodyPr vert="horz" wrap="square" lIns="0" tIns="12700" rIns="0" bIns="0" rtlCol="0">
            <a:spAutoFit/>
          </a:bodyPr>
          <a:lstStyle/>
          <a:p>
            <a:pPr marL="12700">
              <a:spcBef>
                <a:spcPts val="100"/>
              </a:spcBef>
            </a:pPr>
            <a:r>
              <a:rPr spc="-15" dirty="0"/>
              <a:t>Contextualizing</a:t>
            </a:r>
            <a:r>
              <a:rPr spc="-45" dirty="0"/>
              <a:t> </a:t>
            </a:r>
            <a:r>
              <a:rPr dirty="0"/>
              <a:t>impact</a:t>
            </a:r>
          </a:p>
        </p:txBody>
      </p:sp>
      <p:grpSp>
        <p:nvGrpSpPr>
          <p:cNvPr id="5" name="object 5"/>
          <p:cNvGrpSpPr/>
          <p:nvPr/>
        </p:nvGrpSpPr>
        <p:grpSpPr>
          <a:xfrm>
            <a:off x="5513832" y="1793748"/>
            <a:ext cx="510540" cy="1242060"/>
            <a:chOff x="3989832" y="1793748"/>
            <a:chExt cx="510540" cy="1242060"/>
          </a:xfrm>
        </p:grpSpPr>
        <p:sp>
          <p:nvSpPr>
            <p:cNvPr id="6" name="object 6"/>
            <p:cNvSpPr/>
            <p:nvPr/>
          </p:nvSpPr>
          <p:spPr>
            <a:xfrm>
              <a:off x="4002786" y="1806702"/>
              <a:ext cx="485140" cy="1216660"/>
            </a:xfrm>
            <a:custGeom>
              <a:avLst/>
              <a:gdLst/>
              <a:ahLst/>
              <a:cxnLst/>
              <a:rect l="l" t="t" r="r" b="b"/>
              <a:pathLst>
                <a:path w="485139" h="1216660">
                  <a:moveTo>
                    <a:pt x="242315" y="0"/>
                  </a:moveTo>
                  <a:lnTo>
                    <a:pt x="0" y="242315"/>
                  </a:lnTo>
                  <a:lnTo>
                    <a:pt x="121158" y="242315"/>
                  </a:lnTo>
                  <a:lnTo>
                    <a:pt x="121158" y="973836"/>
                  </a:lnTo>
                  <a:lnTo>
                    <a:pt x="0" y="973836"/>
                  </a:lnTo>
                  <a:lnTo>
                    <a:pt x="242315" y="1216152"/>
                  </a:lnTo>
                  <a:lnTo>
                    <a:pt x="484631" y="973836"/>
                  </a:lnTo>
                  <a:lnTo>
                    <a:pt x="363474" y="973836"/>
                  </a:lnTo>
                  <a:lnTo>
                    <a:pt x="363474" y="242315"/>
                  </a:lnTo>
                  <a:lnTo>
                    <a:pt x="484631" y="242315"/>
                  </a:lnTo>
                  <a:lnTo>
                    <a:pt x="242315" y="0"/>
                  </a:lnTo>
                  <a:close/>
                </a:path>
              </a:pathLst>
            </a:custGeom>
            <a:solidFill>
              <a:srgbClr val="4F81BC"/>
            </a:solidFill>
          </p:spPr>
          <p:txBody>
            <a:bodyPr wrap="square" lIns="0" tIns="0" rIns="0" bIns="0" rtlCol="0"/>
            <a:lstStyle/>
            <a:p>
              <a:endParaRPr>
                <a:solidFill>
                  <a:prstClr val="black"/>
                </a:solidFill>
                <a:latin typeface="Calibri"/>
              </a:endParaRPr>
            </a:p>
          </p:txBody>
        </p:sp>
        <p:sp>
          <p:nvSpPr>
            <p:cNvPr id="7" name="object 7"/>
            <p:cNvSpPr/>
            <p:nvPr/>
          </p:nvSpPr>
          <p:spPr>
            <a:xfrm>
              <a:off x="4002786" y="1806702"/>
              <a:ext cx="485140" cy="1216660"/>
            </a:xfrm>
            <a:custGeom>
              <a:avLst/>
              <a:gdLst/>
              <a:ahLst/>
              <a:cxnLst/>
              <a:rect l="l" t="t" r="r" b="b"/>
              <a:pathLst>
                <a:path w="485139" h="1216660">
                  <a:moveTo>
                    <a:pt x="0" y="242315"/>
                  </a:moveTo>
                  <a:lnTo>
                    <a:pt x="242315" y="0"/>
                  </a:lnTo>
                  <a:lnTo>
                    <a:pt x="484631" y="242315"/>
                  </a:lnTo>
                  <a:lnTo>
                    <a:pt x="363474" y="242315"/>
                  </a:lnTo>
                  <a:lnTo>
                    <a:pt x="363474" y="973836"/>
                  </a:lnTo>
                  <a:lnTo>
                    <a:pt x="484631" y="973836"/>
                  </a:lnTo>
                  <a:lnTo>
                    <a:pt x="242315" y="1216152"/>
                  </a:lnTo>
                  <a:lnTo>
                    <a:pt x="0" y="973836"/>
                  </a:lnTo>
                  <a:lnTo>
                    <a:pt x="121158" y="973836"/>
                  </a:lnTo>
                  <a:lnTo>
                    <a:pt x="121158" y="242315"/>
                  </a:lnTo>
                  <a:lnTo>
                    <a:pt x="0" y="242315"/>
                  </a:lnTo>
                  <a:close/>
                </a:path>
              </a:pathLst>
            </a:custGeom>
            <a:ln w="25908">
              <a:solidFill>
                <a:srgbClr val="385D89"/>
              </a:solidFill>
            </a:ln>
          </p:spPr>
          <p:txBody>
            <a:bodyPr wrap="square" lIns="0" tIns="0" rIns="0" bIns="0" rtlCol="0"/>
            <a:lstStyle/>
            <a:p>
              <a:endParaRPr>
                <a:solidFill>
                  <a:prstClr val="black"/>
                </a:solidFill>
                <a:latin typeface="Calibri"/>
              </a:endParaRPr>
            </a:p>
          </p:txBody>
        </p:sp>
      </p:grpSp>
      <p:grpSp>
        <p:nvGrpSpPr>
          <p:cNvPr id="8" name="object 8"/>
          <p:cNvGrpSpPr/>
          <p:nvPr/>
        </p:nvGrpSpPr>
        <p:grpSpPr>
          <a:xfrm>
            <a:off x="1772411" y="1661160"/>
            <a:ext cx="5173980" cy="2696210"/>
            <a:chOff x="248411" y="1661160"/>
            <a:chExt cx="5173980" cy="2696210"/>
          </a:xfrm>
        </p:grpSpPr>
        <p:sp>
          <p:nvSpPr>
            <p:cNvPr id="9" name="object 9"/>
            <p:cNvSpPr/>
            <p:nvPr/>
          </p:nvSpPr>
          <p:spPr>
            <a:xfrm>
              <a:off x="261365" y="1674114"/>
              <a:ext cx="2672080" cy="2670175"/>
            </a:xfrm>
            <a:custGeom>
              <a:avLst/>
              <a:gdLst/>
              <a:ahLst/>
              <a:cxnLst/>
              <a:rect l="l" t="t" r="r" b="b"/>
              <a:pathLst>
                <a:path w="2672080" h="2670175">
                  <a:moveTo>
                    <a:pt x="1335786" y="0"/>
                  </a:moveTo>
                  <a:lnTo>
                    <a:pt x="0" y="2670048"/>
                  </a:lnTo>
                  <a:lnTo>
                    <a:pt x="2671572" y="2670048"/>
                  </a:lnTo>
                  <a:lnTo>
                    <a:pt x="1335786" y="0"/>
                  </a:lnTo>
                  <a:close/>
                </a:path>
              </a:pathLst>
            </a:custGeom>
            <a:solidFill>
              <a:srgbClr val="D6E3BC"/>
            </a:solidFill>
          </p:spPr>
          <p:txBody>
            <a:bodyPr wrap="square" lIns="0" tIns="0" rIns="0" bIns="0" rtlCol="0"/>
            <a:lstStyle/>
            <a:p>
              <a:endParaRPr>
                <a:solidFill>
                  <a:prstClr val="black"/>
                </a:solidFill>
                <a:latin typeface="Calibri"/>
              </a:endParaRPr>
            </a:p>
          </p:txBody>
        </p:sp>
        <p:sp>
          <p:nvSpPr>
            <p:cNvPr id="10" name="object 10"/>
            <p:cNvSpPr/>
            <p:nvPr/>
          </p:nvSpPr>
          <p:spPr>
            <a:xfrm>
              <a:off x="261365" y="1674114"/>
              <a:ext cx="2672080" cy="2670175"/>
            </a:xfrm>
            <a:custGeom>
              <a:avLst/>
              <a:gdLst/>
              <a:ahLst/>
              <a:cxnLst/>
              <a:rect l="l" t="t" r="r" b="b"/>
              <a:pathLst>
                <a:path w="2672080" h="2670175">
                  <a:moveTo>
                    <a:pt x="0" y="2670048"/>
                  </a:moveTo>
                  <a:lnTo>
                    <a:pt x="1335786" y="0"/>
                  </a:lnTo>
                  <a:lnTo>
                    <a:pt x="2671572" y="2670048"/>
                  </a:lnTo>
                  <a:lnTo>
                    <a:pt x="0" y="2670048"/>
                  </a:lnTo>
                  <a:close/>
                </a:path>
              </a:pathLst>
            </a:custGeom>
            <a:ln w="25908">
              <a:solidFill>
                <a:srgbClr val="FFFFFF"/>
              </a:solidFill>
            </a:ln>
          </p:spPr>
          <p:txBody>
            <a:bodyPr wrap="square" lIns="0" tIns="0" rIns="0" bIns="0" rtlCol="0"/>
            <a:lstStyle/>
            <a:p>
              <a:endParaRPr>
                <a:solidFill>
                  <a:prstClr val="black"/>
                </a:solidFill>
                <a:latin typeface="Calibri"/>
              </a:endParaRPr>
            </a:p>
          </p:txBody>
        </p:sp>
        <p:sp>
          <p:nvSpPr>
            <p:cNvPr id="11" name="object 11"/>
            <p:cNvSpPr/>
            <p:nvPr/>
          </p:nvSpPr>
          <p:spPr>
            <a:xfrm>
              <a:off x="1495806" y="1928622"/>
              <a:ext cx="1339850" cy="528955"/>
            </a:xfrm>
            <a:custGeom>
              <a:avLst/>
              <a:gdLst/>
              <a:ahLst/>
              <a:cxnLst/>
              <a:rect l="l" t="t" r="r" b="b"/>
              <a:pathLst>
                <a:path w="1339850" h="528955">
                  <a:moveTo>
                    <a:pt x="1251458" y="0"/>
                  </a:moveTo>
                  <a:lnTo>
                    <a:pt x="88137" y="0"/>
                  </a:lnTo>
                  <a:lnTo>
                    <a:pt x="53846" y="6931"/>
                  </a:lnTo>
                  <a:lnTo>
                    <a:pt x="25828" y="25828"/>
                  </a:lnTo>
                  <a:lnTo>
                    <a:pt x="6931" y="53846"/>
                  </a:lnTo>
                  <a:lnTo>
                    <a:pt x="0" y="88137"/>
                  </a:lnTo>
                  <a:lnTo>
                    <a:pt x="0" y="440689"/>
                  </a:lnTo>
                  <a:lnTo>
                    <a:pt x="6931" y="474981"/>
                  </a:lnTo>
                  <a:lnTo>
                    <a:pt x="25828" y="502999"/>
                  </a:lnTo>
                  <a:lnTo>
                    <a:pt x="53846" y="521896"/>
                  </a:lnTo>
                  <a:lnTo>
                    <a:pt x="88137" y="528827"/>
                  </a:lnTo>
                  <a:lnTo>
                    <a:pt x="1251458" y="528827"/>
                  </a:lnTo>
                  <a:lnTo>
                    <a:pt x="1285749" y="521896"/>
                  </a:lnTo>
                  <a:lnTo>
                    <a:pt x="1313767" y="502999"/>
                  </a:lnTo>
                  <a:lnTo>
                    <a:pt x="1332664" y="474981"/>
                  </a:lnTo>
                  <a:lnTo>
                    <a:pt x="1339595" y="440689"/>
                  </a:lnTo>
                  <a:lnTo>
                    <a:pt x="1339595" y="88137"/>
                  </a:lnTo>
                  <a:lnTo>
                    <a:pt x="1332664" y="53846"/>
                  </a:lnTo>
                  <a:lnTo>
                    <a:pt x="1313767" y="25828"/>
                  </a:lnTo>
                  <a:lnTo>
                    <a:pt x="1285749" y="6931"/>
                  </a:lnTo>
                  <a:lnTo>
                    <a:pt x="1251458" y="0"/>
                  </a:lnTo>
                  <a:close/>
                </a:path>
              </a:pathLst>
            </a:custGeom>
            <a:solidFill>
              <a:srgbClr val="FFFFFF">
                <a:alpha val="90194"/>
              </a:srgbClr>
            </a:solidFill>
          </p:spPr>
          <p:txBody>
            <a:bodyPr wrap="square" lIns="0" tIns="0" rIns="0" bIns="0" rtlCol="0"/>
            <a:lstStyle/>
            <a:p>
              <a:endParaRPr>
                <a:solidFill>
                  <a:prstClr val="black"/>
                </a:solidFill>
                <a:latin typeface="Calibri"/>
              </a:endParaRPr>
            </a:p>
          </p:txBody>
        </p:sp>
        <p:sp>
          <p:nvSpPr>
            <p:cNvPr id="12" name="object 12"/>
            <p:cNvSpPr/>
            <p:nvPr/>
          </p:nvSpPr>
          <p:spPr>
            <a:xfrm>
              <a:off x="1495806" y="1928622"/>
              <a:ext cx="1339850" cy="528955"/>
            </a:xfrm>
            <a:custGeom>
              <a:avLst/>
              <a:gdLst/>
              <a:ahLst/>
              <a:cxnLst/>
              <a:rect l="l" t="t" r="r" b="b"/>
              <a:pathLst>
                <a:path w="1339850" h="528955">
                  <a:moveTo>
                    <a:pt x="0" y="88137"/>
                  </a:moveTo>
                  <a:lnTo>
                    <a:pt x="6931" y="53846"/>
                  </a:lnTo>
                  <a:lnTo>
                    <a:pt x="25828" y="25828"/>
                  </a:lnTo>
                  <a:lnTo>
                    <a:pt x="53846" y="6931"/>
                  </a:lnTo>
                  <a:lnTo>
                    <a:pt x="88137" y="0"/>
                  </a:lnTo>
                  <a:lnTo>
                    <a:pt x="1251458" y="0"/>
                  </a:lnTo>
                  <a:lnTo>
                    <a:pt x="1285749" y="6931"/>
                  </a:lnTo>
                  <a:lnTo>
                    <a:pt x="1313767" y="25828"/>
                  </a:lnTo>
                  <a:lnTo>
                    <a:pt x="1332664" y="53846"/>
                  </a:lnTo>
                  <a:lnTo>
                    <a:pt x="1339595" y="88137"/>
                  </a:lnTo>
                  <a:lnTo>
                    <a:pt x="1339595" y="440689"/>
                  </a:lnTo>
                  <a:lnTo>
                    <a:pt x="1332664" y="474981"/>
                  </a:lnTo>
                  <a:lnTo>
                    <a:pt x="1313767" y="502999"/>
                  </a:lnTo>
                  <a:lnTo>
                    <a:pt x="1285749" y="521896"/>
                  </a:lnTo>
                  <a:lnTo>
                    <a:pt x="1251458" y="528827"/>
                  </a:lnTo>
                  <a:lnTo>
                    <a:pt x="88137" y="528827"/>
                  </a:lnTo>
                  <a:lnTo>
                    <a:pt x="53846" y="521896"/>
                  </a:lnTo>
                  <a:lnTo>
                    <a:pt x="25828" y="502999"/>
                  </a:lnTo>
                  <a:lnTo>
                    <a:pt x="6931" y="474981"/>
                  </a:lnTo>
                  <a:lnTo>
                    <a:pt x="0" y="440689"/>
                  </a:lnTo>
                  <a:lnTo>
                    <a:pt x="0" y="88137"/>
                  </a:lnTo>
                  <a:close/>
                </a:path>
              </a:pathLst>
            </a:custGeom>
            <a:ln w="25908">
              <a:solidFill>
                <a:srgbClr val="4F81BC"/>
              </a:solidFill>
            </a:ln>
          </p:spPr>
          <p:txBody>
            <a:bodyPr wrap="square" lIns="0" tIns="0" rIns="0" bIns="0" rtlCol="0"/>
            <a:lstStyle/>
            <a:p>
              <a:endParaRPr>
                <a:solidFill>
                  <a:prstClr val="black"/>
                </a:solidFill>
                <a:latin typeface="Calibri"/>
              </a:endParaRPr>
            </a:p>
          </p:txBody>
        </p:sp>
        <p:sp>
          <p:nvSpPr>
            <p:cNvPr id="13" name="object 13"/>
            <p:cNvSpPr/>
            <p:nvPr/>
          </p:nvSpPr>
          <p:spPr>
            <a:xfrm>
              <a:off x="1460753" y="2643377"/>
              <a:ext cx="2103120" cy="567055"/>
            </a:xfrm>
            <a:custGeom>
              <a:avLst/>
              <a:gdLst/>
              <a:ahLst/>
              <a:cxnLst/>
              <a:rect l="l" t="t" r="r" b="b"/>
              <a:pathLst>
                <a:path w="2103120" h="567055">
                  <a:moveTo>
                    <a:pt x="2008632" y="0"/>
                  </a:moveTo>
                  <a:lnTo>
                    <a:pt x="94487" y="0"/>
                  </a:lnTo>
                  <a:lnTo>
                    <a:pt x="57703" y="7423"/>
                  </a:lnTo>
                  <a:lnTo>
                    <a:pt x="27670" y="27670"/>
                  </a:lnTo>
                  <a:lnTo>
                    <a:pt x="7423" y="57703"/>
                  </a:lnTo>
                  <a:lnTo>
                    <a:pt x="0" y="94487"/>
                  </a:lnTo>
                  <a:lnTo>
                    <a:pt x="0" y="472439"/>
                  </a:lnTo>
                  <a:lnTo>
                    <a:pt x="7423" y="509224"/>
                  </a:lnTo>
                  <a:lnTo>
                    <a:pt x="27670" y="539257"/>
                  </a:lnTo>
                  <a:lnTo>
                    <a:pt x="57703" y="559504"/>
                  </a:lnTo>
                  <a:lnTo>
                    <a:pt x="94487" y="566927"/>
                  </a:lnTo>
                  <a:lnTo>
                    <a:pt x="2008632" y="566927"/>
                  </a:lnTo>
                  <a:lnTo>
                    <a:pt x="2045416" y="559504"/>
                  </a:lnTo>
                  <a:lnTo>
                    <a:pt x="2075449" y="539257"/>
                  </a:lnTo>
                  <a:lnTo>
                    <a:pt x="2095696" y="509224"/>
                  </a:lnTo>
                  <a:lnTo>
                    <a:pt x="2103120" y="472439"/>
                  </a:lnTo>
                  <a:lnTo>
                    <a:pt x="2103120" y="94487"/>
                  </a:lnTo>
                  <a:lnTo>
                    <a:pt x="2095696" y="57703"/>
                  </a:lnTo>
                  <a:lnTo>
                    <a:pt x="2075449" y="27670"/>
                  </a:lnTo>
                  <a:lnTo>
                    <a:pt x="2045416" y="7423"/>
                  </a:lnTo>
                  <a:lnTo>
                    <a:pt x="2008632" y="0"/>
                  </a:lnTo>
                  <a:close/>
                </a:path>
              </a:pathLst>
            </a:custGeom>
            <a:solidFill>
              <a:srgbClr val="FFFFFF">
                <a:alpha val="90194"/>
              </a:srgbClr>
            </a:solidFill>
          </p:spPr>
          <p:txBody>
            <a:bodyPr wrap="square" lIns="0" tIns="0" rIns="0" bIns="0" rtlCol="0"/>
            <a:lstStyle/>
            <a:p>
              <a:endParaRPr>
                <a:solidFill>
                  <a:prstClr val="black"/>
                </a:solidFill>
                <a:latin typeface="Calibri"/>
              </a:endParaRPr>
            </a:p>
          </p:txBody>
        </p:sp>
        <p:sp>
          <p:nvSpPr>
            <p:cNvPr id="14" name="object 14"/>
            <p:cNvSpPr/>
            <p:nvPr/>
          </p:nvSpPr>
          <p:spPr>
            <a:xfrm>
              <a:off x="1460753" y="2643377"/>
              <a:ext cx="2103120" cy="567055"/>
            </a:xfrm>
            <a:custGeom>
              <a:avLst/>
              <a:gdLst/>
              <a:ahLst/>
              <a:cxnLst/>
              <a:rect l="l" t="t" r="r" b="b"/>
              <a:pathLst>
                <a:path w="2103120" h="567055">
                  <a:moveTo>
                    <a:pt x="0" y="94487"/>
                  </a:moveTo>
                  <a:lnTo>
                    <a:pt x="7423" y="57703"/>
                  </a:lnTo>
                  <a:lnTo>
                    <a:pt x="27670" y="27670"/>
                  </a:lnTo>
                  <a:lnTo>
                    <a:pt x="57703" y="7423"/>
                  </a:lnTo>
                  <a:lnTo>
                    <a:pt x="94487" y="0"/>
                  </a:lnTo>
                  <a:lnTo>
                    <a:pt x="2008632" y="0"/>
                  </a:lnTo>
                  <a:lnTo>
                    <a:pt x="2045416" y="7423"/>
                  </a:lnTo>
                  <a:lnTo>
                    <a:pt x="2075449" y="27670"/>
                  </a:lnTo>
                  <a:lnTo>
                    <a:pt x="2095696" y="57703"/>
                  </a:lnTo>
                  <a:lnTo>
                    <a:pt x="2103120" y="94487"/>
                  </a:lnTo>
                  <a:lnTo>
                    <a:pt x="2103120" y="472439"/>
                  </a:lnTo>
                  <a:lnTo>
                    <a:pt x="2095696" y="509224"/>
                  </a:lnTo>
                  <a:lnTo>
                    <a:pt x="2075449" y="539257"/>
                  </a:lnTo>
                  <a:lnTo>
                    <a:pt x="2045416" y="559504"/>
                  </a:lnTo>
                  <a:lnTo>
                    <a:pt x="2008632" y="566927"/>
                  </a:lnTo>
                  <a:lnTo>
                    <a:pt x="94487" y="566927"/>
                  </a:lnTo>
                  <a:lnTo>
                    <a:pt x="57703" y="559504"/>
                  </a:lnTo>
                  <a:lnTo>
                    <a:pt x="27670" y="539257"/>
                  </a:lnTo>
                  <a:lnTo>
                    <a:pt x="7423" y="509224"/>
                  </a:lnTo>
                  <a:lnTo>
                    <a:pt x="0" y="472439"/>
                  </a:lnTo>
                  <a:lnTo>
                    <a:pt x="0" y="94487"/>
                  </a:lnTo>
                  <a:close/>
                </a:path>
              </a:pathLst>
            </a:custGeom>
            <a:ln w="25908">
              <a:solidFill>
                <a:srgbClr val="4F81BC"/>
              </a:solidFill>
            </a:ln>
          </p:spPr>
          <p:txBody>
            <a:bodyPr wrap="square" lIns="0" tIns="0" rIns="0" bIns="0" rtlCol="0"/>
            <a:lstStyle/>
            <a:p>
              <a:endParaRPr>
                <a:solidFill>
                  <a:prstClr val="black"/>
                </a:solidFill>
                <a:latin typeface="Calibri"/>
              </a:endParaRPr>
            </a:p>
          </p:txBody>
        </p:sp>
        <p:sp>
          <p:nvSpPr>
            <p:cNvPr id="15" name="object 15"/>
            <p:cNvSpPr/>
            <p:nvPr/>
          </p:nvSpPr>
          <p:spPr>
            <a:xfrm>
              <a:off x="1357122" y="3406902"/>
              <a:ext cx="4052570" cy="713740"/>
            </a:xfrm>
            <a:custGeom>
              <a:avLst/>
              <a:gdLst/>
              <a:ahLst/>
              <a:cxnLst/>
              <a:rect l="l" t="t" r="r" b="b"/>
              <a:pathLst>
                <a:path w="4052570" h="713739">
                  <a:moveTo>
                    <a:pt x="3933443" y="0"/>
                  </a:moveTo>
                  <a:lnTo>
                    <a:pt x="118872" y="0"/>
                  </a:lnTo>
                  <a:lnTo>
                    <a:pt x="72598" y="9340"/>
                  </a:lnTo>
                  <a:lnTo>
                    <a:pt x="34813" y="34813"/>
                  </a:lnTo>
                  <a:lnTo>
                    <a:pt x="9340" y="72598"/>
                  </a:lnTo>
                  <a:lnTo>
                    <a:pt x="0" y="118872"/>
                  </a:lnTo>
                  <a:lnTo>
                    <a:pt x="0" y="594360"/>
                  </a:lnTo>
                  <a:lnTo>
                    <a:pt x="9340" y="640633"/>
                  </a:lnTo>
                  <a:lnTo>
                    <a:pt x="34813" y="678418"/>
                  </a:lnTo>
                  <a:lnTo>
                    <a:pt x="72598" y="703891"/>
                  </a:lnTo>
                  <a:lnTo>
                    <a:pt x="118872" y="713232"/>
                  </a:lnTo>
                  <a:lnTo>
                    <a:pt x="3933443" y="713232"/>
                  </a:lnTo>
                  <a:lnTo>
                    <a:pt x="3979717" y="703891"/>
                  </a:lnTo>
                  <a:lnTo>
                    <a:pt x="4017502" y="678418"/>
                  </a:lnTo>
                  <a:lnTo>
                    <a:pt x="4042975" y="640633"/>
                  </a:lnTo>
                  <a:lnTo>
                    <a:pt x="4052316" y="594360"/>
                  </a:lnTo>
                  <a:lnTo>
                    <a:pt x="4052316" y="118872"/>
                  </a:lnTo>
                  <a:lnTo>
                    <a:pt x="4042975" y="72598"/>
                  </a:lnTo>
                  <a:lnTo>
                    <a:pt x="4017502" y="34813"/>
                  </a:lnTo>
                  <a:lnTo>
                    <a:pt x="3979717" y="9340"/>
                  </a:lnTo>
                  <a:lnTo>
                    <a:pt x="3933443" y="0"/>
                  </a:lnTo>
                  <a:close/>
                </a:path>
              </a:pathLst>
            </a:custGeom>
            <a:solidFill>
              <a:srgbClr val="FFFFFF">
                <a:alpha val="90194"/>
              </a:srgbClr>
            </a:solidFill>
          </p:spPr>
          <p:txBody>
            <a:bodyPr wrap="square" lIns="0" tIns="0" rIns="0" bIns="0" rtlCol="0"/>
            <a:lstStyle/>
            <a:p>
              <a:endParaRPr>
                <a:solidFill>
                  <a:prstClr val="black"/>
                </a:solidFill>
                <a:latin typeface="Calibri"/>
              </a:endParaRPr>
            </a:p>
          </p:txBody>
        </p:sp>
        <p:sp>
          <p:nvSpPr>
            <p:cNvPr id="16" name="object 16"/>
            <p:cNvSpPr/>
            <p:nvPr/>
          </p:nvSpPr>
          <p:spPr>
            <a:xfrm>
              <a:off x="1357122" y="3406902"/>
              <a:ext cx="4052570" cy="713740"/>
            </a:xfrm>
            <a:custGeom>
              <a:avLst/>
              <a:gdLst/>
              <a:ahLst/>
              <a:cxnLst/>
              <a:rect l="l" t="t" r="r" b="b"/>
              <a:pathLst>
                <a:path w="4052570" h="713739">
                  <a:moveTo>
                    <a:pt x="0" y="118872"/>
                  </a:moveTo>
                  <a:lnTo>
                    <a:pt x="9340" y="72598"/>
                  </a:lnTo>
                  <a:lnTo>
                    <a:pt x="34813" y="34813"/>
                  </a:lnTo>
                  <a:lnTo>
                    <a:pt x="72598" y="9340"/>
                  </a:lnTo>
                  <a:lnTo>
                    <a:pt x="118872" y="0"/>
                  </a:lnTo>
                  <a:lnTo>
                    <a:pt x="3933443" y="0"/>
                  </a:lnTo>
                  <a:lnTo>
                    <a:pt x="3979717" y="9340"/>
                  </a:lnTo>
                  <a:lnTo>
                    <a:pt x="4017502" y="34813"/>
                  </a:lnTo>
                  <a:lnTo>
                    <a:pt x="4042975" y="72598"/>
                  </a:lnTo>
                  <a:lnTo>
                    <a:pt x="4052316" y="118872"/>
                  </a:lnTo>
                  <a:lnTo>
                    <a:pt x="4052316" y="594360"/>
                  </a:lnTo>
                  <a:lnTo>
                    <a:pt x="4042975" y="640633"/>
                  </a:lnTo>
                  <a:lnTo>
                    <a:pt x="4017502" y="678418"/>
                  </a:lnTo>
                  <a:lnTo>
                    <a:pt x="3979717" y="703891"/>
                  </a:lnTo>
                  <a:lnTo>
                    <a:pt x="3933443" y="713232"/>
                  </a:lnTo>
                  <a:lnTo>
                    <a:pt x="118872" y="713232"/>
                  </a:lnTo>
                  <a:lnTo>
                    <a:pt x="72598" y="703891"/>
                  </a:lnTo>
                  <a:lnTo>
                    <a:pt x="34813" y="678418"/>
                  </a:lnTo>
                  <a:lnTo>
                    <a:pt x="9340" y="640633"/>
                  </a:lnTo>
                  <a:lnTo>
                    <a:pt x="0" y="594360"/>
                  </a:lnTo>
                  <a:lnTo>
                    <a:pt x="0" y="118872"/>
                  </a:lnTo>
                  <a:close/>
                </a:path>
              </a:pathLst>
            </a:custGeom>
            <a:ln w="25907">
              <a:solidFill>
                <a:srgbClr val="4F81BC"/>
              </a:solidFill>
            </a:ln>
          </p:spPr>
          <p:txBody>
            <a:bodyPr wrap="square" lIns="0" tIns="0" rIns="0" bIns="0" rtlCol="0"/>
            <a:lstStyle/>
            <a:p>
              <a:endParaRPr>
                <a:solidFill>
                  <a:prstClr val="black"/>
                </a:solidFill>
                <a:latin typeface="Calibri"/>
              </a:endParaRPr>
            </a:p>
          </p:txBody>
        </p:sp>
      </p:grpSp>
      <p:sp>
        <p:nvSpPr>
          <p:cNvPr id="17" name="object 17"/>
          <p:cNvSpPr txBox="1"/>
          <p:nvPr/>
        </p:nvSpPr>
        <p:spPr>
          <a:xfrm>
            <a:off x="3141092" y="2055698"/>
            <a:ext cx="3349625" cy="1980670"/>
          </a:xfrm>
          <a:prstGeom prst="rect">
            <a:avLst/>
          </a:prstGeom>
        </p:spPr>
        <p:txBody>
          <a:bodyPr vert="horz" wrap="square" lIns="0" tIns="13335" rIns="0" bIns="0" rtlCol="0">
            <a:spAutoFit/>
          </a:bodyPr>
          <a:lstStyle/>
          <a:p>
            <a:pPr marL="360045">
              <a:spcBef>
                <a:spcPts val="105"/>
              </a:spcBef>
            </a:pPr>
            <a:r>
              <a:rPr sz="1400" b="1" spc="-10" dirty="0">
                <a:solidFill>
                  <a:srgbClr val="C0504D"/>
                </a:solidFill>
                <a:latin typeface="Arial"/>
                <a:cs typeface="Arial"/>
              </a:rPr>
              <a:t>NDP</a:t>
            </a:r>
            <a:endParaRPr sz="1400">
              <a:solidFill>
                <a:prstClr val="black"/>
              </a:solidFill>
              <a:latin typeface="Arial"/>
              <a:cs typeface="Arial"/>
            </a:endParaRPr>
          </a:p>
          <a:p>
            <a:endParaRPr sz="1500">
              <a:solidFill>
                <a:prstClr val="black"/>
              </a:solidFill>
              <a:latin typeface="Arial"/>
              <a:cs typeface="Arial"/>
            </a:endParaRPr>
          </a:p>
          <a:p>
            <a:pPr>
              <a:spcBef>
                <a:spcPts val="50"/>
              </a:spcBef>
            </a:pPr>
            <a:endParaRPr sz="1600">
              <a:solidFill>
                <a:prstClr val="black"/>
              </a:solidFill>
              <a:latin typeface="Arial"/>
              <a:cs typeface="Arial"/>
            </a:endParaRPr>
          </a:p>
          <a:p>
            <a:pPr marL="12700" marR="1565910" indent="310515">
              <a:lnSpc>
                <a:spcPts val="1450"/>
              </a:lnSpc>
            </a:pPr>
            <a:r>
              <a:rPr sz="1400" b="1" dirty="0">
                <a:solidFill>
                  <a:srgbClr val="C0504D"/>
                </a:solidFill>
                <a:latin typeface="Arial"/>
                <a:cs typeface="Arial"/>
              </a:rPr>
              <a:t>Medium </a:t>
            </a:r>
            <a:r>
              <a:rPr sz="1400" b="1" spc="-30" dirty="0">
                <a:solidFill>
                  <a:srgbClr val="C0504D"/>
                </a:solidFill>
                <a:latin typeface="Arial"/>
                <a:cs typeface="Arial"/>
              </a:rPr>
              <a:t>Term  </a:t>
            </a:r>
            <a:r>
              <a:rPr sz="1400" b="1" dirty="0">
                <a:solidFill>
                  <a:srgbClr val="C0504D"/>
                </a:solidFill>
                <a:latin typeface="Arial"/>
                <a:cs typeface="Arial"/>
              </a:rPr>
              <a:t>Strategic</a:t>
            </a:r>
            <a:r>
              <a:rPr sz="1400" b="1" spc="-95" dirty="0">
                <a:solidFill>
                  <a:srgbClr val="C0504D"/>
                </a:solidFill>
                <a:latin typeface="Arial"/>
                <a:cs typeface="Arial"/>
              </a:rPr>
              <a:t> </a:t>
            </a:r>
            <a:r>
              <a:rPr sz="1400" b="1" dirty="0">
                <a:solidFill>
                  <a:srgbClr val="C0504D"/>
                </a:solidFill>
                <a:latin typeface="Arial"/>
                <a:cs typeface="Arial"/>
              </a:rPr>
              <a:t>Framework</a:t>
            </a:r>
            <a:endParaRPr sz="1400">
              <a:solidFill>
                <a:prstClr val="black"/>
              </a:solidFill>
              <a:latin typeface="Arial"/>
              <a:cs typeface="Arial"/>
            </a:endParaRPr>
          </a:p>
          <a:p>
            <a:endParaRPr sz="1500">
              <a:solidFill>
                <a:prstClr val="black"/>
              </a:solidFill>
              <a:latin typeface="Arial"/>
              <a:cs typeface="Arial"/>
            </a:endParaRPr>
          </a:p>
          <a:p>
            <a:pPr>
              <a:spcBef>
                <a:spcPts val="5"/>
              </a:spcBef>
            </a:pPr>
            <a:endParaRPr sz="1700">
              <a:solidFill>
                <a:prstClr val="black"/>
              </a:solidFill>
              <a:latin typeface="Arial"/>
              <a:cs typeface="Arial"/>
            </a:endParaRPr>
          </a:p>
          <a:p>
            <a:pPr marL="415925" marR="5080" indent="-218440">
              <a:lnSpc>
                <a:spcPts val="1450"/>
              </a:lnSpc>
            </a:pPr>
            <a:r>
              <a:rPr sz="1400" b="1" dirty="0">
                <a:solidFill>
                  <a:srgbClr val="C0504D"/>
                </a:solidFill>
                <a:latin typeface="Arial"/>
                <a:cs typeface="Arial"/>
              </a:rPr>
              <a:t>Sectoral plans; Delivery</a:t>
            </a:r>
            <a:r>
              <a:rPr sz="1400" b="1" spc="-100" dirty="0">
                <a:solidFill>
                  <a:srgbClr val="C0504D"/>
                </a:solidFill>
                <a:latin typeface="Arial"/>
                <a:cs typeface="Arial"/>
              </a:rPr>
              <a:t> </a:t>
            </a:r>
            <a:r>
              <a:rPr sz="1400" b="1" spc="-5" dirty="0">
                <a:solidFill>
                  <a:srgbClr val="C0504D"/>
                </a:solidFill>
                <a:latin typeface="Arial"/>
                <a:cs typeface="Arial"/>
              </a:rPr>
              <a:t>Agreements,  Departmental </a:t>
            </a:r>
            <a:r>
              <a:rPr sz="1400" b="1" dirty="0">
                <a:solidFill>
                  <a:srgbClr val="C0504D"/>
                </a:solidFill>
                <a:latin typeface="Arial"/>
                <a:cs typeface="Arial"/>
              </a:rPr>
              <a:t>&amp; Municipal</a:t>
            </a:r>
            <a:r>
              <a:rPr sz="1400" b="1" spc="-65" dirty="0">
                <a:solidFill>
                  <a:srgbClr val="C0504D"/>
                </a:solidFill>
                <a:latin typeface="Arial"/>
                <a:cs typeface="Arial"/>
              </a:rPr>
              <a:t> </a:t>
            </a:r>
            <a:r>
              <a:rPr sz="1400" b="1" spc="-5" dirty="0">
                <a:solidFill>
                  <a:srgbClr val="C0504D"/>
                </a:solidFill>
                <a:latin typeface="Arial"/>
                <a:cs typeface="Arial"/>
              </a:rPr>
              <a:t>plans</a:t>
            </a:r>
            <a:endParaRPr sz="1400">
              <a:solidFill>
                <a:prstClr val="black"/>
              </a:solidFill>
              <a:latin typeface="Arial"/>
              <a:cs typeface="Arial"/>
            </a:endParaRPr>
          </a:p>
        </p:txBody>
      </p:sp>
      <p:grpSp>
        <p:nvGrpSpPr>
          <p:cNvPr id="18" name="object 18"/>
          <p:cNvGrpSpPr/>
          <p:nvPr/>
        </p:nvGrpSpPr>
        <p:grpSpPr>
          <a:xfrm>
            <a:off x="2083244" y="4914837"/>
            <a:ext cx="5637530" cy="1106805"/>
            <a:chOff x="559244" y="4914836"/>
            <a:chExt cx="5637530" cy="1106805"/>
          </a:xfrm>
        </p:grpSpPr>
        <p:sp>
          <p:nvSpPr>
            <p:cNvPr id="19" name="object 19"/>
            <p:cNvSpPr/>
            <p:nvPr/>
          </p:nvSpPr>
          <p:spPr>
            <a:xfrm>
              <a:off x="572261" y="4927853"/>
              <a:ext cx="5611495" cy="1080770"/>
            </a:xfrm>
            <a:custGeom>
              <a:avLst/>
              <a:gdLst/>
              <a:ahLst/>
              <a:cxnLst/>
              <a:rect l="l" t="t" r="r" b="b"/>
              <a:pathLst>
                <a:path w="5611495" h="1080770">
                  <a:moveTo>
                    <a:pt x="3672840" y="0"/>
                  </a:moveTo>
                  <a:lnTo>
                    <a:pt x="0" y="0"/>
                  </a:lnTo>
                  <a:lnTo>
                    <a:pt x="0" y="1080516"/>
                  </a:lnTo>
                  <a:lnTo>
                    <a:pt x="3672840" y="1080516"/>
                  </a:lnTo>
                  <a:lnTo>
                    <a:pt x="3672840" y="450215"/>
                  </a:lnTo>
                  <a:lnTo>
                    <a:pt x="5610987" y="505587"/>
                  </a:lnTo>
                  <a:lnTo>
                    <a:pt x="3672840" y="180086"/>
                  </a:lnTo>
                  <a:lnTo>
                    <a:pt x="3672840" y="0"/>
                  </a:lnTo>
                  <a:close/>
                </a:path>
              </a:pathLst>
            </a:custGeom>
            <a:solidFill>
              <a:srgbClr val="CCCCFF"/>
            </a:solidFill>
          </p:spPr>
          <p:txBody>
            <a:bodyPr wrap="square" lIns="0" tIns="0" rIns="0" bIns="0" rtlCol="0"/>
            <a:lstStyle/>
            <a:p>
              <a:endParaRPr>
                <a:solidFill>
                  <a:prstClr val="black"/>
                </a:solidFill>
                <a:latin typeface="Calibri"/>
              </a:endParaRPr>
            </a:p>
          </p:txBody>
        </p:sp>
        <p:sp>
          <p:nvSpPr>
            <p:cNvPr id="20" name="object 20"/>
            <p:cNvSpPr/>
            <p:nvPr/>
          </p:nvSpPr>
          <p:spPr>
            <a:xfrm>
              <a:off x="572261" y="4927853"/>
              <a:ext cx="5611495" cy="1080770"/>
            </a:xfrm>
            <a:custGeom>
              <a:avLst/>
              <a:gdLst/>
              <a:ahLst/>
              <a:cxnLst/>
              <a:rect l="l" t="t" r="r" b="b"/>
              <a:pathLst>
                <a:path w="5611495" h="1080770">
                  <a:moveTo>
                    <a:pt x="0" y="0"/>
                  </a:moveTo>
                  <a:lnTo>
                    <a:pt x="2142490" y="0"/>
                  </a:lnTo>
                  <a:lnTo>
                    <a:pt x="3060700" y="0"/>
                  </a:lnTo>
                  <a:lnTo>
                    <a:pt x="3672840" y="0"/>
                  </a:lnTo>
                  <a:lnTo>
                    <a:pt x="3672840" y="180086"/>
                  </a:lnTo>
                  <a:lnTo>
                    <a:pt x="5610987" y="505587"/>
                  </a:lnTo>
                  <a:lnTo>
                    <a:pt x="3672840" y="450215"/>
                  </a:lnTo>
                  <a:lnTo>
                    <a:pt x="3672840" y="1080516"/>
                  </a:lnTo>
                  <a:lnTo>
                    <a:pt x="3060700" y="1080516"/>
                  </a:lnTo>
                  <a:lnTo>
                    <a:pt x="2142490" y="1080516"/>
                  </a:lnTo>
                  <a:lnTo>
                    <a:pt x="0" y="1080516"/>
                  </a:lnTo>
                  <a:lnTo>
                    <a:pt x="0" y="450215"/>
                  </a:lnTo>
                  <a:lnTo>
                    <a:pt x="0" y="180086"/>
                  </a:lnTo>
                  <a:lnTo>
                    <a:pt x="0" y="0"/>
                  </a:lnTo>
                  <a:close/>
                </a:path>
              </a:pathLst>
            </a:custGeom>
            <a:ln w="25908">
              <a:solidFill>
                <a:srgbClr val="385D89"/>
              </a:solidFill>
            </a:ln>
          </p:spPr>
          <p:txBody>
            <a:bodyPr wrap="square" lIns="0" tIns="0" rIns="0" bIns="0" rtlCol="0"/>
            <a:lstStyle/>
            <a:p>
              <a:endParaRPr>
                <a:solidFill>
                  <a:prstClr val="black"/>
                </a:solidFill>
                <a:latin typeface="Calibri"/>
              </a:endParaRPr>
            </a:p>
          </p:txBody>
        </p:sp>
      </p:grpSp>
      <p:sp>
        <p:nvSpPr>
          <p:cNvPr id="21" name="object 21"/>
          <p:cNvSpPr txBox="1"/>
          <p:nvPr/>
        </p:nvSpPr>
        <p:spPr>
          <a:xfrm>
            <a:off x="2439112" y="5085030"/>
            <a:ext cx="3207385" cy="757555"/>
          </a:xfrm>
          <a:prstGeom prst="rect">
            <a:avLst/>
          </a:prstGeom>
        </p:spPr>
        <p:txBody>
          <a:bodyPr vert="horz" wrap="square" lIns="0" tIns="12065" rIns="0" bIns="0" rtlCol="0">
            <a:spAutoFit/>
          </a:bodyPr>
          <a:lstStyle/>
          <a:p>
            <a:pPr marL="12700" marR="5080" indent="7620">
              <a:spcBef>
                <a:spcPts val="95"/>
              </a:spcBef>
            </a:pPr>
            <a:r>
              <a:rPr sz="1600" b="1" spc="-5" dirty="0">
                <a:solidFill>
                  <a:srgbClr val="864515"/>
                </a:solidFill>
                <a:latin typeface="Arial"/>
                <a:cs typeface="Arial"/>
              </a:rPr>
              <a:t>MTSF is a </a:t>
            </a:r>
            <a:r>
              <a:rPr sz="1600" b="1" spc="-15" dirty="0">
                <a:solidFill>
                  <a:srgbClr val="864515"/>
                </a:solidFill>
                <a:latin typeface="Arial"/>
                <a:cs typeface="Arial"/>
              </a:rPr>
              <a:t>5-year </a:t>
            </a:r>
            <a:r>
              <a:rPr sz="1600" b="1" spc="-5" dirty="0">
                <a:solidFill>
                  <a:srgbClr val="864515"/>
                </a:solidFill>
                <a:latin typeface="Arial"/>
                <a:cs typeface="Arial"/>
              </a:rPr>
              <a:t>plan to set the  country on a </a:t>
            </a:r>
            <a:r>
              <a:rPr sz="1600" b="1" spc="-10" dirty="0">
                <a:solidFill>
                  <a:srgbClr val="864515"/>
                </a:solidFill>
                <a:latin typeface="Arial"/>
                <a:cs typeface="Arial"/>
              </a:rPr>
              <a:t>positive </a:t>
            </a:r>
            <a:r>
              <a:rPr sz="1600" b="1" spc="-5" dirty="0">
                <a:solidFill>
                  <a:srgbClr val="864515"/>
                </a:solidFill>
                <a:latin typeface="Arial"/>
                <a:cs typeface="Arial"/>
              </a:rPr>
              <a:t>trajectory  to </a:t>
            </a:r>
            <a:r>
              <a:rPr sz="1600" b="1" spc="-10" dirty="0">
                <a:solidFill>
                  <a:srgbClr val="864515"/>
                </a:solidFill>
                <a:latin typeface="Arial"/>
                <a:cs typeface="Arial"/>
              </a:rPr>
              <a:t>achieving </a:t>
            </a:r>
            <a:r>
              <a:rPr sz="1600" b="1" spc="-5" dirty="0">
                <a:solidFill>
                  <a:srgbClr val="864515"/>
                </a:solidFill>
                <a:latin typeface="Arial"/>
                <a:cs typeface="Arial"/>
              </a:rPr>
              <a:t>the </a:t>
            </a:r>
            <a:r>
              <a:rPr sz="1600" b="1" spc="-10" dirty="0">
                <a:solidFill>
                  <a:srgbClr val="864515"/>
                </a:solidFill>
                <a:latin typeface="Arial"/>
                <a:cs typeface="Arial"/>
              </a:rPr>
              <a:t>long-term</a:t>
            </a:r>
            <a:r>
              <a:rPr sz="1600" b="1" spc="135" dirty="0">
                <a:solidFill>
                  <a:srgbClr val="864515"/>
                </a:solidFill>
                <a:latin typeface="Arial"/>
                <a:cs typeface="Arial"/>
              </a:rPr>
              <a:t> </a:t>
            </a:r>
            <a:r>
              <a:rPr sz="1600" b="1" spc="-10" dirty="0">
                <a:solidFill>
                  <a:srgbClr val="864515"/>
                </a:solidFill>
                <a:latin typeface="Arial"/>
                <a:cs typeface="Arial"/>
              </a:rPr>
              <a:t>vision</a:t>
            </a:r>
            <a:endParaRPr sz="1600">
              <a:solidFill>
                <a:prstClr val="black"/>
              </a:solidFill>
              <a:latin typeface="Arial"/>
              <a:cs typeface="Arial"/>
            </a:endParaRPr>
          </a:p>
        </p:txBody>
      </p:sp>
      <p:grpSp>
        <p:nvGrpSpPr>
          <p:cNvPr id="22" name="object 22"/>
          <p:cNvGrpSpPr/>
          <p:nvPr/>
        </p:nvGrpSpPr>
        <p:grpSpPr>
          <a:xfrm>
            <a:off x="6379608" y="4491228"/>
            <a:ext cx="3806825" cy="2367280"/>
            <a:chOff x="4855607" y="4491228"/>
            <a:chExt cx="3806825" cy="2367280"/>
          </a:xfrm>
        </p:grpSpPr>
        <p:sp>
          <p:nvSpPr>
            <p:cNvPr id="23" name="object 23"/>
            <p:cNvSpPr/>
            <p:nvPr/>
          </p:nvSpPr>
          <p:spPr>
            <a:xfrm>
              <a:off x="4855607" y="4491228"/>
              <a:ext cx="3806825" cy="2367280"/>
            </a:xfrm>
            <a:custGeom>
              <a:avLst/>
              <a:gdLst/>
              <a:ahLst/>
              <a:cxnLst/>
              <a:rect l="l" t="t" r="r" b="b"/>
              <a:pathLst>
                <a:path w="3806825" h="2367279">
                  <a:moveTo>
                    <a:pt x="3177777" y="0"/>
                  </a:moveTo>
                  <a:lnTo>
                    <a:pt x="3211305" y="297688"/>
                  </a:lnTo>
                  <a:lnTo>
                    <a:pt x="3148618" y="309954"/>
                  </a:lnTo>
                  <a:lnTo>
                    <a:pt x="3024981" y="335460"/>
                  </a:lnTo>
                  <a:lnTo>
                    <a:pt x="2903660" y="362266"/>
                  </a:lnTo>
                  <a:lnTo>
                    <a:pt x="2784654" y="390371"/>
                  </a:lnTo>
                  <a:lnTo>
                    <a:pt x="2667965" y="419775"/>
                  </a:lnTo>
                  <a:lnTo>
                    <a:pt x="2553592" y="450478"/>
                  </a:lnTo>
                  <a:lnTo>
                    <a:pt x="2441534" y="482480"/>
                  </a:lnTo>
                  <a:lnTo>
                    <a:pt x="2331792" y="515781"/>
                  </a:lnTo>
                  <a:lnTo>
                    <a:pt x="2224367" y="550382"/>
                  </a:lnTo>
                  <a:lnTo>
                    <a:pt x="2119257" y="586281"/>
                  </a:lnTo>
                  <a:lnTo>
                    <a:pt x="2067571" y="604718"/>
                  </a:lnTo>
                  <a:lnTo>
                    <a:pt x="2016463" y="623480"/>
                  </a:lnTo>
                  <a:lnTo>
                    <a:pt x="1965935" y="642566"/>
                  </a:lnTo>
                  <a:lnTo>
                    <a:pt x="1915985" y="661977"/>
                  </a:lnTo>
                  <a:lnTo>
                    <a:pt x="1866615" y="681713"/>
                  </a:lnTo>
                  <a:lnTo>
                    <a:pt x="1817823" y="701774"/>
                  </a:lnTo>
                  <a:lnTo>
                    <a:pt x="1769611" y="722159"/>
                  </a:lnTo>
                  <a:lnTo>
                    <a:pt x="1721977" y="742870"/>
                  </a:lnTo>
                  <a:lnTo>
                    <a:pt x="1674922" y="763905"/>
                  </a:lnTo>
                  <a:lnTo>
                    <a:pt x="1628447" y="785264"/>
                  </a:lnTo>
                  <a:lnTo>
                    <a:pt x="1582550" y="806949"/>
                  </a:lnTo>
                  <a:lnTo>
                    <a:pt x="1537233" y="828958"/>
                  </a:lnTo>
                  <a:lnTo>
                    <a:pt x="1492494" y="851292"/>
                  </a:lnTo>
                  <a:lnTo>
                    <a:pt x="1448334" y="873950"/>
                  </a:lnTo>
                  <a:lnTo>
                    <a:pt x="1404754" y="896934"/>
                  </a:lnTo>
                  <a:lnTo>
                    <a:pt x="1361752" y="920242"/>
                  </a:lnTo>
                  <a:lnTo>
                    <a:pt x="1319329" y="943875"/>
                  </a:lnTo>
                  <a:lnTo>
                    <a:pt x="1277485" y="967833"/>
                  </a:lnTo>
                  <a:lnTo>
                    <a:pt x="1236221" y="992115"/>
                  </a:lnTo>
                  <a:lnTo>
                    <a:pt x="1195535" y="1016722"/>
                  </a:lnTo>
                  <a:lnTo>
                    <a:pt x="1155428" y="1041654"/>
                  </a:lnTo>
                  <a:lnTo>
                    <a:pt x="1115900" y="1066911"/>
                  </a:lnTo>
                  <a:lnTo>
                    <a:pt x="1076951" y="1092492"/>
                  </a:lnTo>
                  <a:lnTo>
                    <a:pt x="1038581" y="1118398"/>
                  </a:lnTo>
                  <a:lnTo>
                    <a:pt x="1000790" y="1144629"/>
                  </a:lnTo>
                  <a:lnTo>
                    <a:pt x="963579" y="1171184"/>
                  </a:lnTo>
                  <a:lnTo>
                    <a:pt x="926946" y="1198065"/>
                  </a:lnTo>
                  <a:lnTo>
                    <a:pt x="890892" y="1225270"/>
                  </a:lnTo>
                  <a:lnTo>
                    <a:pt x="855417" y="1252799"/>
                  </a:lnTo>
                  <a:lnTo>
                    <a:pt x="820521" y="1280654"/>
                  </a:lnTo>
                  <a:lnTo>
                    <a:pt x="786204" y="1308833"/>
                  </a:lnTo>
                  <a:lnTo>
                    <a:pt x="752466" y="1337337"/>
                  </a:lnTo>
                  <a:lnTo>
                    <a:pt x="719307" y="1366165"/>
                  </a:lnTo>
                  <a:lnTo>
                    <a:pt x="686726" y="1395319"/>
                  </a:lnTo>
                  <a:lnTo>
                    <a:pt x="654725" y="1424797"/>
                  </a:lnTo>
                  <a:lnTo>
                    <a:pt x="623303" y="1454600"/>
                  </a:lnTo>
                  <a:lnTo>
                    <a:pt x="592460" y="1484727"/>
                  </a:lnTo>
                  <a:lnTo>
                    <a:pt x="562196" y="1515179"/>
                  </a:lnTo>
                  <a:lnTo>
                    <a:pt x="532511" y="1545956"/>
                  </a:lnTo>
                  <a:lnTo>
                    <a:pt x="503404" y="1577058"/>
                  </a:lnTo>
                  <a:lnTo>
                    <a:pt x="474877" y="1608484"/>
                  </a:lnTo>
                  <a:lnTo>
                    <a:pt x="446929" y="1640235"/>
                  </a:lnTo>
                  <a:lnTo>
                    <a:pt x="419560" y="1672311"/>
                  </a:lnTo>
                  <a:lnTo>
                    <a:pt x="392769" y="1704711"/>
                  </a:lnTo>
                  <a:lnTo>
                    <a:pt x="366558" y="1737436"/>
                  </a:lnTo>
                  <a:lnTo>
                    <a:pt x="340926" y="1770486"/>
                  </a:lnTo>
                  <a:lnTo>
                    <a:pt x="315872" y="1803861"/>
                  </a:lnTo>
                  <a:lnTo>
                    <a:pt x="291398" y="1837560"/>
                  </a:lnTo>
                  <a:lnTo>
                    <a:pt x="267503" y="1871584"/>
                  </a:lnTo>
                  <a:lnTo>
                    <a:pt x="244186" y="1905933"/>
                  </a:lnTo>
                  <a:lnTo>
                    <a:pt x="221449" y="1940606"/>
                  </a:lnTo>
                  <a:lnTo>
                    <a:pt x="199290" y="1975604"/>
                  </a:lnTo>
                  <a:lnTo>
                    <a:pt x="177711" y="2010927"/>
                  </a:lnTo>
                  <a:lnTo>
                    <a:pt x="156710" y="2046574"/>
                  </a:lnTo>
                  <a:lnTo>
                    <a:pt x="136289" y="2082546"/>
                  </a:lnTo>
                  <a:lnTo>
                    <a:pt x="116446" y="2118843"/>
                  </a:lnTo>
                  <a:lnTo>
                    <a:pt x="97183" y="2155464"/>
                  </a:lnTo>
                  <a:lnTo>
                    <a:pt x="78498" y="2192410"/>
                  </a:lnTo>
                  <a:lnTo>
                    <a:pt x="60393" y="2229681"/>
                  </a:lnTo>
                  <a:lnTo>
                    <a:pt x="42866" y="2267277"/>
                  </a:lnTo>
                  <a:lnTo>
                    <a:pt x="25918" y="2305197"/>
                  </a:lnTo>
                  <a:lnTo>
                    <a:pt x="9550" y="2343442"/>
                  </a:lnTo>
                  <a:lnTo>
                    <a:pt x="0" y="2366770"/>
                  </a:lnTo>
                  <a:lnTo>
                    <a:pt x="5194" y="2366770"/>
                  </a:lnTo>
                  <a:lnTo>
                    <a:pt x="19425" y="2347799"/>
                  </a:lnTo>
                  <a:lnTo>
                    <a:pt x="45580" y="2313974"/>
                  </a:lnTo>
                  <a:lnTo>
                    <a:pt x="72226" y="2280537"/>
                  </a:lnTo>
                  <a:lnTo>
                    <a:pt x="99361" y="2247489"/>
                  </a:lnTo>
                  <a:lnTo>
                    <a:pt x="126986" y="2214829"/>
                  </a:lnTo>
                  <a:lnTo>
                    <a:pt x="155101" y="2182557"/>
                  </a:lnTo>
                  <a:lnTo>
                    <a:pt x="183707" y="2150672"/>
                  </a:lnTo>
                  <a:lnTo>
                    <a:pt x="212802" y="2119177"/>
                  </a:lnTo>
                  <a:lnTo>
                    <a:pt x="242387" y="2088069"/>
                  </a:lnTo>
                  <a:lnTo>
                    <a:pt x="272462" y="2057349"/>
                  </a:lnTo>
                  <a:lnTo>
                    <a:pt x="303027" y="2027017"/>
                  </a:lnTo>
                  <a:lnTo>
                    <a:pt x="334082" y="1997074"/>
                  </a:lnTo>
                  <a:lnTo>
                    <a:pt x="365628" y="1967519"/>
                  </a:lnTo>
                  <a:lnTo>
                    <a:pt x="397663" y="1938352"/>
                  </a:lnTo>
                  <a:lnTo>
                    <a:pt x="430188" y="1909573"/>
                  </a:lnTo>
                  <a:lnTo>
                    <a:pt x="463203" y="1881182"/>
                  </a:lnTo>
                  <a:lnTo>
                    <a:pt x="496708" y="1853179"/>
                  </a:lnTo>
                  <a:lnTo>
                    <a:pt x="530703" y="1825564"/>
                  </a:lnTo>
                  <a:lnTo>
                    <a:pt x="565188" y="1798338"/>
                  </a:lnTo>
                  <a:lnTo>
                    <a:pt x="600163" y="1771500"/>
                  </a:lnTo>
                  <a:lnTo>
                    <a:pt x="635628" y="1745049"/>
                  </a:lnTo>
                  <a:lnTo>
                    <a:pt x="671583" y="1718987"/>
                  </a:lnTo>
                  <a:lnTo>
                    <a:pt x="708028" y="1693313"/>
                  </a:lnTo>
                  <a:lnTo>
                    <a:pt x="744963" y="1668028"/>
                  </a:lnTo>
                  <a:lnTo>
                    <a:pt x="782388" y="1643130"/>
                  </a:lnTo>
                  <a:lnTo>
                    <a:pt x="820302" y="1618621"/>
                  </a:lnTo>
                  <a:lnTo>
                    <a:pt x="858707" y="1594500"/>
                  </a:lnTo>
                  <a:lnTo>
                    <a:pt x="897602" y="1570766"/>
                  </a:lnTo>
                  <a:lnTo>
                    <a:pt x="936987" y="1547422"/>
                  </a:lnTo>
                  <a:lnTo>
                    <a:pt x="976862" y="1524465"/>
                  </a:lnTo>
                  <a:lnTo>
                    <a:pt x="1017227" y="1501896"/>
                  </a:lnTo>
                  <a:lnTo>
                    <a:pt x="1058081" y="1479716"/>
                  </a:lnTo>
                  <a:lnTo>
                    <a:pt x="1099426" y="1457924"/>
                  </a:lnTo>
                  <a:lnTo>
                    <a:pt x="1141261" y="1436520"/>
                  </a:lnTo>
                  <a:lnTo>
                    <a:pt x="1183586" y="1415504"/>
                  </a:lnTo>
                  <a:lnTo>
                    <a:pt x="1226400" y="1394876"/>
                  </a:lnTo>
                  <a:lnTo>
                    <a:pt x="1269705" y="1374636"/>
                  </a:lnTo>
                  <a:lnTo>
                    <a:pt x="1313500" y="1354785"/>
                  </a:lnTo>
                  <a:lnTo>
                    <a:pt x="1357784" y="1335322"/>
                  </a:lnTo>
                  <a:lnTo>
                    <a:pt x="1402559" y="1316247"/>
                  </a:lnTo>
                  <a:lnTo>
                    <a:pt x="1447824" y="1297560"/>
                  </a:lnTo>
                  <a:lnTo>
                    <a:pt x="1493578" y="1279261"/>
                  </a:lnTo>
                  <a:lnTo>
                    <a:pt x="1539823" y="1261351"/>
                  </a:lnTo>
                  <a:lnTo>
                    <a:pt x="1586557" y="1243829"/>
                  </a:lnTo>
                  <a:lnTo>
                    <a:pt x="1633782" y="1226695"/>
                  </a:lnTo>
                  <a:lnTo>
                    <a:pt x="1681497" y="1209949"/>
                  </a:lnTo>
                  <a:lnTo>
                    <a:pt x="1729701" y="1193591"/>
                  </a:lnTo>
                  <a:lnTo>
                    <a:pt x="1778396" y="1177621"/>
                  </a:lnTo>
                  <a:lnTo>
                    <a:pt x="1827580" y="1162040"/>
                  </a:lnTo>
                  <a:lnTo>
                    <a:pt x="1877255" y="1146847"/>
                  </a:lnTo>
                  <a:lnTo>
                    <a:pt x="1927419" y="1132042"/>
                  </a:lnTo>
                  <a:lnTo>
                    <a:pt x="1978073" y="1117626"/>
                  </a:lnTo>
                  <a:lnTo>
                    <a:pt x="2029218" y="1103597"/>
                  </a:lnTo>
                  <a:lnTo>
                    <a:pt x="2132977" y="1076705"/>
                  </a:lnTo>
                  <a:lnTo>
                    <a:pt x="2238695" y="1051365"/>
                  </a:lnTo>
                  <a:lnTo>
                    <a:pt x="2346374" y="1027579"/>
                  </a:lnTo>
                  <a:lnTo>
                    <a:pt x="2456013" y="1005345"/>
                  </a:lnTo>
                  <a:lnTo>
                    <a:pt x="2567611" y="984664"/>
                  </a:lnTo>
                  <a:lnTo>
                    <a:pt x="2681170" y="965536"/>
                  </a:lnTo>
                  <a:lnTo>
                    <a:pt x="2796688" y="947961"/>
                  </a:lnTo>
                  <a:lnTo>
                    <a:pt x="2914166" y="931939"/>
                  </a:lnTo>
                  <a:lnTo>
                    <a:pt x="3033605" y="917470"/>
                  </a:lnTo>
                  <a:lnTo>
                    <a:pt x="3155003" y="904554"/>
                  </a:lnTo>
                  <a:lnTo>
                    <a:pt x="3278361" y="893191"/>
                  </a:lnTo>
                  <a:lnTo>
                    <a:pt x="3518142" y="893191"/>
                  </a:lnTo>
                  <a:lnTo>
                    <a:pt x="3806808" y="476377"/>
                  </a:lnTo>
                  <a:lnTo>
                    <a:pt x="3177777" y="0"/>
                  </a:lnTo>
                  <a:close/>
                </a:path>
                <a:path w="3806825" h="2367279">
                  <a:moveTo>
                    <a:pt x="3518142" y="893191"/>
                  </a:moveTo>
                  <a:lnTo>
                    <a:pt x="3278361" y="893191"/>
                  </a:lnTo>
                  <a:lnTo>
                    <a:pt x="3311889" y="1191006"/>
                  </a:lnTo>
                  <a:lnTo>
                    <a:pt x="3518142" y="893191"/>
                  </a:lnTo>
                  <a:close/>
                </a:path>
              </a:pathLst>
            </a:custGeom>
            <a:solidFill>
              <a:srgbClr val="D6E3BC"/>
            </a:solidFill>
          </p:spPr>
          <p:txBody>
            <a:bodyPr wrap="square" lIns="0" tIns="0" rIns="0" bIns="0" rtlCol="0"/>
            <a:lstStyle/>
            <a:p>
              <a:endParaRPr>
                <a:solidFill>
                  <a:prstClr val="black"/>
                </a:solidFill>
                <a:latin typeface="Calibri"/>
              </a:endParaRPr>
            </a:p>
          </p:txBody>
        </p:sp>
        <p:sp>
          <p:nvSpPr>
            <p:cNvPr id="24" name="object 24"/>
            <p:cNvSpPr/>
            <p:nvPr/>
          </p:nvSpPr>
          <p:spPr>
            <a:xfrm>
              <a:off x="5140451" y="6123432"/>
              <a:ext cx="124967" cy="124968"/>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grpSp>
      <p:sp>
        <p:nvSpPr>
          <p:cNvPr id="25" name="object 25"/>
          <p:cNvSpPr txBox="1"/>
          <p:nvPr/>
        </p:nvSpPr>
        <p:spPr>
          <a:xfrm>
            <a:off x="6766305" y="6132983"/>
            <a:ext cx="647700" cy="537845"/>
          </a:xfrm>
          <a:prstGeom prst="rect">
            <a:avLst/>
          </a:prstGeom>
        </p:spPr>
        <p:txBody>
          <a:bodyPr vert="horz" wrap="square" lIns="0" tIns="50800" rIns="0" bIns="0" rtlCol="0">
            <a:spAutoFit/>
          </a:bodyPr>
          <a:lstStyle/>
          <a:p>
            <a:pPr marL="12700" marR="5080">
              <a:lnSpc>
                <a:spcPts val="1870"/>
              </a:lnSpc>
              <a:spcBef>
                <a:spcPts val="400"/>
              </a:spcBef>
            </a:pPr>
            <a:r>
              <a:rPr b="1" dirty="0">
                <a:solidFill>
                  <a:srgbClr val="1F487C"/>
                </a:solidFill>
                <a:latin typeface="Arial"/>
                <a:cs typeface="Arial"/>
              </a:rPr>
              <a:t>MTSF  </a:t>
            </a:r>
            <a:r>
              <a:rPr b="1" spc="-10" dirty="0">
                <a:solidFill>
                  <a:srgbClr val="1F487C"/>
                </a:solidFill>
                <a:latin typeface="Arial"/>
                <a:cs typeface="Arial"/>
              </a:rPr>
              <a:t>2019</a:t>
            </a:r>
            <a:endParaRPr>
              <a:solidFill>
                <a:prstClr val="black"/>
              </a:solidFill>
              <a:latin typeface="Arial"/>
              <a:cs typeface="Arial"/>
            </a:endParaRPr>
          </a:p>
        </p:txBody>
      </p:sp>
      <p:sp>
        <p:nvSpPr>
          <p:cNvPr id="26" name="object 26"/>
          <p:cNvSpPr/>
          <p:nvPr/>
        </p:nvSpPr>
        <p:spPr>
          <a:xfrm>
            <a:off x="7539229" y="5475733"/>
            <a:ext cx="204215" cy="205739"/>
          </a:xfrm>
          <a:prstGeom prst="rect">
            <a:avLst/>
          </a:prstGeom>
          <a:blipFill>
            <a:blip r:embed="rId4" cstate="print"/>
            <a:stretch>
              <a:fillRect/>
            </a:stretch>
          </a:blipFill>
        </p:spPr>
        <p:txBody>
          <a:bodyPr wrap="square" lIns="0" tIns="0" rIns="0" bIns="0" rtlCol="0"/>
          <a:lstStyle/>
          <a:p>
            <a:endParaRPr>
              <a:solidFill>
                <a:prstClr val="black"/>
              </a:solidFill>
              <a:latin typeface="Calibri"/>
            </a:endParaRPr>
          </a:p>
        </p:txBody>
      </p:sp>
      <p:sp>
        <p:nvSpPr>
          <p:cNvPr id="27" name="object 27"/>
          <p:cNvSpPr txBox="1"/>
          <p:nvPr/>
        </p:nvSpPr>
        <p:spPr>
          <a:xfrm>
            <a:off x="7724013" y="5470347"/>
            <a:ext cx="647700" cy="647100"/>
          </a:xfrm>
          <a:prstGeom prst="rect">
            <a:avLst/>
          </a:prstGeom>
        </p:spPr>
        <p:txBody>
          <a:bodyPr vert="horz" wrap="square" lIns="0" tIns="12700" rIns="0" bIns="0" rtlCol="0">
            <a:spAutoFit/>
          </a:bodyPr>
          <a:lstStyle/>
          <a:p>
            <a:pPr marL="12700" marR="5080">
              <a:lnSpc>
                <a:spcPct val="120000"/>
              </a:lnSpc>
              <a:spcBef>
                <a:spcPts val="100"/>
              </a:spcBef>
            </a:pPr>
            <a:r>
              <a:rPr b="1" dirty="0">
                <a:solidFill>
                  <a:srgbClr val="1F487C"/>
                </a:solidFill>
                <a:latin typeface="Arial"/>
                <a:cs typeface="Arial"/>
              </a:rPr>
              <a:t>MTSF  </a:t>
            </a:r>
            <a:r>
              <a:rPr b="1" spc="-10" dirty="0">
                <a:solidFill>
                  <a:srgbClr val="1F487C"/>
                </a:solidFill>
                <a:latin typeface="Arial"/>
                <a:cs typeface="Arial"/>
              </a:rPr>
              <a:t>2024</a:t>
            </a:r>
            <a:endParaRPr>
              <a:solidFill>
                <a:prstClr val="black"/>
              </a:solidFill>
              <a:latin typeface="Arial"/>
              <a:cs typeface="Arial"/>
            </a:endParaRPr>
          </a:p>
        </p:txBody>
      </p:sp>
      <p:grpSp>
        <p:nvGrpSpPr>
          <p:cNvPr id="28" name="object 28"/>
          <p:cNvGrpSpPr/>
          <p:nvPr/>
        </p:nvGrpSpPr>
        <p:grpSpPr>
          <a:xfrm>
            <a:off x="8590788" y="5081015"/>
            <a:ext cx="274320" cy="274320"/>
            <a:chOff x="7066788" y="5081015"/>
            <a:chExt cx="274320" cy="274320"/>
          </a:xfrm>
        </p:grpSpPr>
        <p:sp>
          <p:nvSpPr>
            <p:cNvPr id="29" name="object 29"/>
            <p:cNvSpPr/>
            <p:nvPr/>
          </p:nvSpPr>
          <p:spPr>
            <a:xfrm>
              <a:off x="7079742" y="5093969"/>
              <a:ext cx="248411" cy="248412"/>
            </a:xfrm>
            <a:prstGeom prst="rect">
              <a:avLst/>
            </a:prstGeom>
            <a:blipFill>
              <a:blip r:embed="rId5" cstate="print"/>
              <a:stretch>
                <a:fillRect/>
              </a:stretch>
            </a:blipFill>
          </p:spPr>
          <p:txBody>
            <a:bodyPr wrap="square" lIns="0" tIns="0" rIns="0" bIns="0" rtlCol="0"/>
            <a:lstStyle/>
            <a:p>
              <a:endParaRPr>
                <a:solidFill>
                  <a:prstClr val="black"/>
                </a:solidFill>
                <a:latin typeface="Calibri"/>
              </a:endParaRPr>
            </a:p>
          </p:txBody>
        </p:sp>
        <p:sp>
          <p:nvSpPr>
            <p:cNvPr id="30" name="object 30"/>
            <p:cNvSpPr/>
            <p:nvPr/>
          </p:nvSpPr>
          <p:spPr>
            <a:xfrm>
              <a:off x="7079742" y="5093969"/>
              <a:ext cx="248920" cy="248920"/>
            </a:xfrm>
            <a:custGeom>
              <a:avLst/>
              <a:gdLst/>
              <a:ahLst/>
              <a:cxnLst/>
              <a:rect l="l" t="t" r="r" b="b"/>
              <a:pathLst>
                <a:path w="248920" h="248920">
                  <a:moveTo>
                    <a:pt x="0" y="124205"/>
                  </a:moveTo>
                  <a:lnTo>
                    <a:pt x="9763" y="75866"/>
                  </a:lnTo>
                  <a:lnTo>
                    <a:pt x="36385" y="36385"/>
                  </a:lnTo>
                  <a:lnTo>
                    <a:pt x="75866" y="9763"/>
                  </a:lnTo>
                  <a:lnTo>
                    <a:pt x="124205" y="0"/>
                  </a:lnTo>
                  <a:lnTo>
                    <a:pt x="172545" y="9763"/>
                  </a:lnTo>
                  <a:lnTo>
                    <a:pt x="212026" y="36385"/>
                  </a:lnTo>
                  <a:lnTo>
                    <a:pt x="238648" y="75866"/>
                  </a:lnTo>
                  <a:lnTo>
                    <a:pt x="248411" y="124205"/>
                  </a:lnTo>
                  <a:lnTo>
                    <a:pt x="238648" y="172545"/>
                  </a:lnTo>
                  <a:lnTo>
                    <a:pt x="212026" y="212026"/>
                  </a:lnTo>
                  <a:lnTo>
                    <a:pt x="172545" y="238648"/>
                  </a:lnTo>
                  <a:lnTo>
                    <a:pt x="124205" y="248411"/>
                  </a:lnTo>
                  <a:lnTo>
                    <a:pt x="75866" y="238648"/>
                  </a:lnTo>
                  <a:lnTo>
                    <a:pt x="36385" y="212026"/>
                  </a:lnTo>
                  <a:lnTo>
                    <a:pt x="9763" y="172545"/>
                  </a:lnTo>
                  <a:lnTo>
                    <a:pt x="0" y="124205"/>
                  </a:lnTo>
                  <a:close/>
                </a:path>
              </a:pathLst>
            </a:custGeom>
            <a:ln w="25908">
              <a:solidFill>
                <a:srgbClr val="FFFFFF"/>
              </a:solidFill>
            </a:ln>
          </p:spPr>
          <p:txBody>
            <a:bodyPr wrap="square" lIns="0" tIns="0" rIns="0" bIns="0" rtlCol="0"/>
            <a:lstStyle/>
            <a:p>
              <a:endParaRPr>
                <a:solidFill>
                  <a:prstClr val="black"/>
                </a:solidFill>
                <a:latin typeface="Calibri"/>
              </a:endParaRPr>
            </a:p>
          </p:txBody>
        </p:sp>
      </p:grpSp>
      <p:sp>
        <p:nvSpPr>
          <p:cNvPr id="31" name="object 31"/>
          <p:cNvSpPr txBox="1"/>
          <p:nvPr/>
        </p:nvSpPr>
        <p:spPr>
          <a:xfrm>
            <a:off x="8846946" y="5109706"/>
            <a:ext cx="648970" cy="685165"/>
          </a:xfrm>
          <a:prstGeom prst="rect">
            <a:avLst/>
          </a:prstGeom>
        </p:spPr>
        <p:txBody>
          <a:bodyPr vert="horz" wrap="square" lIns="0" tIns="67945" rIns="0" bIns="0" rtlCol="0">
            <a:spAutoFit/>
          </a:bodyPr>
          <a:lstStyle/>
          <a:p>
            <a:pPr marL="12700">
              <a:spcBef>
                <a:spcPts val="535"/>
              </a:spcBef>
            </a:pPr>
            <a:r>
              <a:rPr b="1" dirty="0">
                <a:solidFill>
                  <a:srgbClr val="1F487C"/>
                </a:solidFill>
                <a:latin typeface="Arial"/>
                <a:cs typeface="Arial"/>
              </a:rPr>
              <a:t>MTSF</a:t>
            </a:r>
            <a:endParaRPr>
              <a:solidFill>
                <a:prstClr val="black"/>
              </a:solidFill>
              <a:latin typeface="Arial"/>
              <a:cs typeface="Arial"/>
            </a:endParaRPr>
          </a:p>
          <a:p>
            <a:pPr marL="12700">
              <a:spcBef>
                <a:spcPts val="434"/>
              </a:spcBef>
            </a:pPr>
            <a:r>
              <a:rPr b="1" spc="-10" dirty="0">
                <a:solidFill>
                  <a:srgbClr val="1F487C"/>
                </a:solidFill>
                <a:latin typeface="Arial"/>
                <a:cs typeface="Arial"/>
              </a:rPr>
              <a:t>2029</a:t>
            </a:r>
            <a:endParaRPr>
              <a:solidFill>
                <a:prstClr val="black"/>
              </a:solidFill>
              <a:latin typeface="Arial"/>
              <a:cs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077712" y="4966487"/>
            <a:ext cx="4590415" cy="1891664"/>
            <a:chOff x="4553711" y="4966487"/>
            <a:chExt cx="4590415" cy="1891664"/>
          </a:xfrm>
        </p:grpSpPr>
        <p:sp>
          <p:nvSpPr>
            <p:cNvPr id="3" name="object 3"/>
            <p:cNvSpPr/>
            <p:nvPr/>
          </p:nvSpPr>
          <p:spPr>
            <a:xfrm>
              <a:off x="4716017" y="4966487"/>
              <a:ext cx="4428490" cy="1554480"/>
            </a:xfrm>
            <a:custGeom>
              <a:avLst/>
              <a:gdLst/>
              <a:ahLst/>
              <a:cxnLst/>
              <a:rect l="l" t="t" r="r" b="b"/>
              <a:pathLst>
                <a:path w="4428490" h="1554479">
                  <a:moveTo>
                    <a:pt x="4427982" y="0"/>
                  </a:moveTo>
                  <a:lnTo>
                    <a:pt x="0" y="0"/>
                  </a:lnTo>
                  <a:lnTo>
                    <a:pt x="0" y="1553971"/>
                  </a:lnTo>
                  <a:lnTo>
                    <a:pt x="4427982" y="1553971"/>
                  </a:lnTo>
                  <a:lnTo>
                    <a:pt x="4427982"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4" name="object 4"/>
            <p:cNvSpPr/>
            <p:nvPr/>
          </p:nvSpPr>
          <p:spPr>
            <a:xfrm>
              <a:off x="4553711" y="6419092"/>
              <a:ext cx="430542" cy="438906"/>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grpSp>
      <p:sp>
        <p:nvSpPr>
          <p:cNvPr id="5" name="object 5"/>
          <p:cNvSpPr txBox="1"/>
          <p:nvPr/>
        </p:nvSpPr>
        <p:spPr>
          <a:xfrm>
            <a:off x="6223762" y="6472529"/>
            <a:ext cx="141605" cy="299720"/>
          </a:xfrm>
          <a:prstGeom prst="rect">
            <a:avLst/>
          </a:prstGeom>
        </p:spPr>
        <p:txBody>
          <a:bodyPr vert="horz" wrap="square" lIns="0" tIns="12700" rIns="0" bIns="0" rtlCol="0">
            <a:spAutoFit/>
          </a:bodyPr>
          <a:lstStyle/>
          <a:p>
            <a:pPr marL="12700">
              <a:spcBef>
                <a:spcPts val="100"/>
              </a:spcBef>
            </a:pPr>
            <a:r>
              <a:rPr dirty="0">
                <a:solidFill>
                  <a:srgbClr val="5C120D"/>
                </a:solidFill>
                <a:latin typeface="Carlito"/>
                <a:cs typeface="Carlito"/>
              </a:rPr>
              <a:t>4</a:t>
            </a:r>
            <a:endParaRPr>
              <a:solidFill>
                <a:prstClr val="black"/>
              </a:solidFill>
              <a:latin typeface="Carlito"/>
              <a:cs typeface="Carlito"/>
            </a:endParaRPr>
          </a:p>
        </p:txBody>
      </p:sp>
      <p:graphicFrame>
        <p:nvGraphicFramePr>
          <p:cNvPr id="6" name="object 6"/>
          <p:cNvGraphicFramePr>
            <a:graphicFrameLocks noGrp="1"/>
          </p:cNvGraphicFramePr>
          <p:nvPr/>
        </p:nvGraphicFramePr>
        <p:xfrm>
          <a:off x="1517650" y="1"/>
          <a:ext cx="9328150" cy="6527165"/>
        </p:xfrm>
        <a:graphic>
          <a:graphicData uri="http://schemas.openxmlformats.org/drawingml/2006/table">
            <a:tbl>
              <a:tblPr firstRow="1" bandRow="1">
                <a:tableStyleId>{2D5ABB26-0587-4C30-8999-92F81FD0307C}</a:tableStyleId>
              </a:tblPr>
              <a:tblGrid>
                <a:gridCol w="4881245">
                  <a:extLst>
                    <a:ext uri="{9D8B030D-6E8A-4147-A177-3AD203B41FA5}">
                      <a16:colId xmlns:a16="http://schemas.microsoft.com/office/drawing/2014/main" val="20000"/>
                    </a:ext>
                  </a:extLst>
                </a:gridCol>
                <a:gridCol w="4427855">
                  <a:extLst>
                    <a:ext uri="{9D8B030D-6E8A-4147-A177-3AD203B41FA5}">
                      <a16:colId xmlns:a16="http://schemas.microsoft.com/office/drawing/2014/main" val="20001"/>
                    </a:ext>
                  </a:extLst>
                </a:gridCol>
              </a:tblGrid>
              <a:tr h="933323">
                <a:tc>
                  <a:txBody>
                    <a:bodyPr/>
                    <a:lstStyle/>
                    <a:p>
                      <a:pPr marL="1495425">
                        <a:lnSpc>
                          <a:spcPct val="100000"/>
                        </a:lnSpc>
                        <a:spcBef>
                          <a:spcPts val="740"/>
                        </a:spcBef>
                      </a:pPr>
                      <a:r>
                        <a:rPr sz="4400" spc="-5" dirty="0">
                          <a:latin typeface="Carlito"/>
                          <a:cs typeface="Carlito"/>
                        </a:rPr>
                        <a:t>SEIAS </a:t>
                      </a:r>
                      <a:r>
                        <a:rPr sz="4400" dirty="0">
                          <a:latin typeface="Carlito"/>
                          <a:cs typeface="Carlito"/>
                        </a:rPr>
                        <a:t>is</a:t>
                      </a:r>
                      <a:r>
                        <a:rPr sz="4400" spc="-60" dirty="0">
                          <a:latin typeface="Carlito"/>
                          <a:cs typeface="Carlito"/>
                        </a:rPr>
                        <a:t> </a:t>
                      </a:r>
                      <a:r>
                        <a:rPr sz="4400" dirty="0">
                          <a:latin typeface="Carlito"/>
                          <a:cs typeface="Carlito"/>
                        </a:rPr>
                        <a:t>eviden</a:t>
                      </a:r>
                      <a:endParaRPr sz="4400">
                        <a:latin typeface="Carlito"/>
                        <a:cs typeface="Carlito"/>
                      </a:endParaRPr>
                    </a:p>
                  </a:txBody>
                  <a:tcPr marL="0" marR="0" marT="93980" marB="0">
                    <a:lnB w="6350">
                      <a:solidFill>
                        <a:srgbClr val="EC7C30"/>
                      </a:solidFill>
                      <a:prstDash val="solid"/>
                    </a:lnB>
                    <a:solidFill>
                      <a:srgbClr val="F79546"/>
                    </a:solidFill>
                  </a:tcPr>
                </a:tc>
                <a:tc>
                  <a:txBody>
                    <a:bodyPr/>
                    <a:lstStyle/>
                    <a:p>
                      <a:pPr marR="1489075" algn="r">
                        <a:lnSpc>
                          <a:spcPct val="100000"/>
                        </a:lnSpc>
                        <a:spcBef>
                          <a:spcPts val="740"/>
                        </a:spcBef>
                      </a:pPr>
                      <a:r>
                        <a:rPr sz="4400" dirty="0">
                          <a:latin typeface="Carlito"/>
                          <a:cs typeface="Carlito"/>
                        </a:rPr>
                        <a:t>c</a:t>
                      </a:r>
                      <a:r>
                        <a:rPr sz="4400" spc="15" dirty="0">
                          <a:latin typeface="Carlito"/>
                          <a:cs typeface="Carlito"/>
                        </a:rPr>
                        <a:t>e</a:t>
                      </a:r>
                      <a:r>
                        <a:rPr sz="4400" spc="-5" dirty="0">
                          <a:latin typeface="Carlito"/>
                          <a:cs typeface="Carlito"/>
                        </a:rPr>
                        <a:t>-</a:t>
                      </a:r>
                      <a:r>
                        <a:rPr sz="4400" dirty="0">
                          <a:latin typeface="Carlito"/>
                          <a:cs typeface="Carlito"/>
                        </a:rPr>
                        <a:t>i</a:t>
                      </a:r>
                      <a:r>
                        <a:rPr sz="4400" spc="-25" dirty="0">
                          <a:latin typeface="Carlito"/>
                          <a:cs typeface="Carlito"/>
                        </a:rPr>
                        <a:t>n</a:t>
                      </a:r>
                      <a:r>
                        <a:rPr sz="4400" spc="-100" dirty="0">
                          <a:latin typeface="Carlito"/>
                          <a:cs typeface="Carlito"/>
                        </a:rPr>
                        <a:t>f</a:t>
                      </a:r>
                      <a:r>
                        <a:rPr sz="4400" spc="-5" dirty="0">
                          <a:latin typeface="Carlito"/>
                          <a:cs typeface="Carlito"/>
                        </a:rPr>
                        <a:t>ormed</a:t>
                      </a:r>
                      <a:endParaRPr sz="4400">
                        <a:latin typeface="Carlito"/>
                        <a:cs typeface="Carlito"/>
                      </a:endParaRPr>
                    </a:p>
                  </a:txBody>
                  <a:tcPr marL="0" marR="0" marT="93980" marB="0">
                    <a:lnB w="6350">
                      <a:solidFill>
                        <a:srgbClr val="EC7C30"/>
                      </a:solidFill>
                      <a:prstDash val="solid"/>
                    </a:lnB>
                    <a:solidFill>
                      <a:srgbClr val="F79546"/>
                    </a:solidFill>
                  </a:tcPr>
                </a:tc>
                <a:extLst>
                  <a:ext uri="{0D108BD9-81ED-4DB2-BD59-A6C34878D82A}">
                    <a16:rowId xmlns:a16="http://schemas.microsoft.com/office/drawing/2014/main" val="10000"/>
                  </a:ext>
                </a:extLst>
              </a:tr>
              <a:tr h="403605">
                <a:tc>
                  <a:txBody>
                    <a:bodyPr/>
                    <a:lstStyle/>
                    <a:p>
                      <a:pPr marL="1270" marR="158750" algn="ctr">
                        <a:lnSpc>
                          <a:spcPts val="2300"/>
                        </a:lnSpc>
                      </a:pPr>
                      <a:r>
                        <a:rPr sz="2000" b="1" dirty="0">
                          <a:solidFill>
                            <a:srgbClr val="FFFFFF"/>
                          </a:solidFill>
                          <a:latin typeface="Carlito"/>
                          <a:cs typeface="Carlito"/>
                        </a:rPr>
                        <a:t>6 </a:t>
                      </a:r>
                      <a:r>
                        <a:rPr sz="2000" b="1" spc="-10" dirty="0">
                          <a:solidFill>
                            <a:srgbClr val="FFFFFF"/>
                          </a:solidFill>
                          <a:latin typeface="Carlito"/>
                          <a:cs typeface="Carlito"/>
                        </a:rPr>
                        <a:t>step </a:t>
                      </a:r>
                      <a:r>
                        <a:rPr sz="2000" b="1" dirty="0">
                          <a:solidFill>
                            <a:srgbClr val="FFFFFF"/>
                          </a:solidFill>
                          <a:latin typeface="Carlito"/>
                          <a:cs typeface="Carlito"/>
                        </a:rPr>
                        <a:t>policy</a:t>
                      </a:r>
                      <a:r>
                        <a:rPr sz="2000" b="1" spc="-55" dirty="0">
                          <a:solidFill>
                            <a:srgbClr val="FFFFFF"/>
                          </a:solidFill>
                          <a:latin typeface="Carlito"/>
                          <a:cs typeface="Carlito"/>
                        </a:rPr>
                        <a:t> </a:t>
                      </a:r>
                      <a:r>
                        <a:rPr sz="2000" b="1" spc="-5" dirty="0">
                          <a:solidFill>
                            <a:srgbClr val="FFFFFF"/>
                          </a:solidFill>
                          <a:latin typeface="Carlito"/>
                          <a:cs typeface="Carlito"/>
                        </a:rPr>
                        <a:t>process</a:t>
                      </a:r>
                      <a:endParaRPr sz="2000">
                        <a:latin typeface="Carlito"/>
                        <a:cs typeface="Carlito"/>
                      </a:endParaRPr>
                    </a:p>
                  </a:txBody>
                  <a:tcPr marL="0" marR="0" marT="0" marB="0">
                    <a:lnL w="9525">
                      <a:solidFill>
                        <a:srgbClr val="EC7C30"/>
                      </a:solidFill>
                      <a:prstDash val="solid"/>
                    </a:lnL>
                    <a:lnT w="6350">
                      <a:solidFill>
                        <a:srgbClr val="EC7C30"/>
                      </a:solidFill>
                      <a:prstDash val="solid"/>
                    </a:lnT>
                    <a:lnB w="12700">
                      <a:solidFill>
                        <a:srgbClr val="EC7C30"/>
                      </a:solidFill>
                      <a:prstDash val="solid"/>
                    </a:lnB>
                    <a:solidFill>
                      <a:srgbClr val="3D1211"/>
                    </a:solidFill>
                  </a:tcPr>
                </a:tc>
                <a:tc>
                  <a:txBody>
                    <a:bodyPr/>
                    <a:lstStyle/>
                    <a:p>
                      <a:pPr marR="1444625" algn="r">
                        <a:lnSpc>
                          <a:spcPts val="2300"/>
                        </a:lnSpc>
                      </a:pPr>
                      <a:r>
                        <a:rPr sz="2000" b="1" spc="-10" dirty="0">
                          <a:solidFill>
                            <a:srgbClr val="FFFFFF"/>
                          </a:solidFill>
                          <a:latin typeface="Carlito"/>
                          <a:cs typeface="Carlito"/>
                        </a:rPr>
                        <a:t>Evidence</a:t>
                      </a:r>
                      <a:r>
                        <a:rPr sz="2000" b="1" spc="-80" dirty="0">
                          <a:solidFill>
                            <a:srgbClr val="FFFFFF"/>
                          </a:solidFill>
                          <a:latin typeface="Carlito"/>
                          <a:cs typeface="Carlito"/>
                        </a:rPr>
                        <a:t> </a:t>
                      </a:r>
                      <a:r>
                        <a:rPr sz="2000" b="1" dirty="0">
                          <a:solidFill>
                            <a:srgbClr val="FFFFFF"/>
                          </a:solidFill>
                          <a:latin typeface="Carlito"/>
                          <a:cs typeface="Carlito"/>
                        </a:rPr>
                        <a:t>need</a:t>
                      </a:r>
                      <a:endParaRPr sz="2000">
                        <a:latin typeface="Carlito"/>
                        <a:cs typeface="Carlito"/>
                      </a:endParaRPr>
                    </a:p>
                  </a:txBody>
                  <a:tcPr marL="0" marR="0" marT="0" marB="0">
                    <a:lnR w="9525">
                      <a:solidFill>
                        <a:srgbClr val="EC7C30"/>
                      </a:solidFill>
                      <a:prstDash val="solid"/>
                    </a:lnR>
                    <a:lnT w="6350">
                      <a:solidFill>
                        <a:srgbClr val="EC7C30"/>
                      </a:solidFill>
                      <a:prstDash val="solid"/>
                    </a:lnT>
                    <a:lnB w="12700">
                      <a:solidFill>
                        <a:srgbClr val="EC7C30"/>
                      </a:solidFill>
                      <a:prstDash val="solid"/>
                    </a:lnB>
                    <a:solidFill>
                      <a:srgbClr val="3D1211"/>
                    </a:solidFill>
                  </a:tcPr>
                </a:tc>
                <a:extLst>
                  <a:ext uri="{0D108BD9-81ED-4DB2-BD59-A6C34878D82A}">
                    <a16:rowId xmlns:a16="http://schemas.microsoft.com/office/drawing/2014/main" val="10001"/>
                  </a:ext>
                </a:extLst>
              </a:tr>
              <a:tr h="2075688">
                <a:tc>
                  <a:txBody>
                    <a:bodyPr/>
                    <a:lstStyle/>
                    <a:p>
                      <a:pPr marL="78740" marR="158750">
                        <a:lnSpc>
                          <a:spcPts val="1860"/>
                        </a:lnSpc>
                      </a:pPr>
                      <a:r>
                        <a:rPr sz="1600" spc="-10" dirty="0">
                          <a:solidFill>
                            <a:srgbClr val="521A17"/>
                          </a:solidFill>
                          <a:latin typeface="Carlito"/>
                          <a:cs typeface="Carlito"/>
                        </a:rPr>
                        <a:t>1. </a:t>
                      </a:r>
                      <a:r>
                        <a:rPr sz="1600" spc="-5" dirty="0">
                          <a:solidFill>
                            <a:srgbClr val="521A17"/>
                          </a:solidFill>
                          <a:latin typeface="Carlito"/>
                          <a:cs typeface="Carlito"/>
                        </a:rPr>
                        <a:t>The </a:t>
                      </a:r>
                      <a:r>
                        <a:rPr sz="1600" b="1" spc="-5" dirty="0">
                          <a:solidFill>
                            <a:srgbClr val="C00000"/>
                          </a:solidFill>
                          <a:latin typeface="Carlito"/>
                          <a:cs typeface="Carlito"/>
                        </a:rPr>
                        <a:t>decision </a:t>
                      </a:r>
                      <a:r>
                        <a:rPr sz="1600" b="1" spc="-10" dirty="0">
                          <a:solidFill>
                            <a:srgbClr val="C00000"/>
                          </a:solidFill>
                          <a:latin typeface="Carlito"/>
                          <a:cs typeface="Carlito"/>
                        </a:rPr>
                        <a:t>to develop </a:t>
                      </a:r>
                      <a:r>
                        <a:rPr sz="1600" b="1" spc="-5" dirty="0">
                          <a:solidFill>
                            <a:srgbClr val="C00000"/>
                          </a:solidFill>
                          <a:latin typeface="Carlito"/>
                          <a:cs typeface="Carlito"/>
                        </a:rPr>
                        <a:t>(or amend)</a:t>
                      </a:r>
                      <a:r>
                        <a:rPr sz="1600" b="1" spc="60" dirty="0">
                          <a:solidFill>
                            <a:srgbClr val="C00000"/>
                          </a:solidFill>
                          <a:latin typeface="Carlito"/>
                          <a:cs typeface="Carlito"/>
                        </a:rPr>
                        <a:t> </a:t>
                      </a:r>
                      <a:r>
                        <a:rPr sz="1600" b="1" dirty="0">
                          <a:solidFill>
                            <a:srgbClr val="C00000"/>
                          </a:solidFill>
                          <a:latin typeface="Carlito"/>
                          <a:cs typeface="Carlito"/>
                        </a:rPr>
                        <a:t>policies</a:t>
                      </a:r>
                      <a:r>
                        <a:rPr sz="1600" dirty="0">
                          <a:solidFill>
                            <a:srgbClr val="521A17"/>
                          </a:solidFill>
                          <a:latin typeface="Carlito"/>
                          <a:cs typeface="Carlito"/>
                        </a:rPr>
                        <a:t>,</a:t>
                      </a:r>
                      <a:endParaRPr sz="1600">
                        <a:latin typeface="Carlito"/>
                        <a:cs typeface="Carlito"/>
                      </a:endParaRPr>
                    </a:p>
                    <a:p>
                      <a:pPr marL="78740" marR="833119">
                        <a:lnSpc>
                          <a:spcPct val="106900"/>
                        </a:lnSpc>
                        <a:spcBef>
                          <a:spcPts val="10"/>
                        </a:spcBef>
                      </a:pPr>
                      <a:r>
                        <a:rPr sz="1600" spc="-10" dirty="0">
                          <a:solidFill>
                            <a:srgbClr val="521A17"/>
                          </a:solidFill>
                          <a:latin typeface="Carlito"/>
                          <a:cs typeface="Carlito"/>
                        </a:rPr>
                        <a:t>regulations </a:t>
                      </a:r>
                      <a:r>
                        <a:rPr sz="1600" spc="-5" dirty="0">
                          <a:solidFill>
                            <a:srgbClr val="521A17"/>
                          </a:solidFill>
                          <a:latin typeface="Carlito"/>
                          <a:cs typeface="Carlito"/>
                        </a:rPr>
                        <a:t>or legislations in </a:t>
                      </a:r>
                      <a:r>
                        <a:rPr sz="1600" spc="-15" dirty="0">
                          <a:solidFill>
                            <a:srgbClr val="521A17"/>
                          </a:solidFill>
                          <a:latin typeface="Carlito"/>
                          <a:cs typeface="Carlito"/>
                        </a:rPr>
                        <a:t>order </a:t>
                      </a:r>
                      <a:r>
                        <a:rPr sz="1600" spc="-10" dirty="0">
                          <a:solidFill>
                            <a:srgbClr val="521A17"/>
                          </a:solidFill>
                          <a:latin typeface="Carlito"/>
                          <a:cs typeface="Carlito"/>
                        </a:rPr>
                        <a:t>to address </a:t>
                      </a:r>
                      <a:r>
                        <a:rPr sz="1600" spc="-5" dirty="0">
                          <a:solidFill>
                            <a:srgbClr val="521A17"/>
                          </a:solidFill>
                          <a:latin typeface="Carlito"/>
                          <a:cs typeface="Carlito"/>
                        </a:rPr>
                        <a:t>an  identified </a:t>
                      </a:r>
                      <a:r>
                        <a:rPr sz="1600" spc="-10" dirty="0">
                          <a:solidFill>
                            <a:srgbClr val="521A17"/>
                          </a:solidFill>
                          <a:latin typeface="Carlito"/>
                          <a:cs typeface="Carlito"/>
                        </a:rPr>
                        <a:t>social </a:t>
                      </a:r>
                      <a:r>
                        <a:rPr sz="1600" spc="-5" dirty="0">
                          <a:solidFill>
                            <a:srgbClr val="521A17"/>
                          </a:solidFill>
                          <a:latin typeface="Carlito"/>
                          <a:cs typeface="Carlito"/>
                        </a:rPr>
                        <a:t>or </a:t>
                      </a:r>
                      <a:r>
                        <a:rPr sz="1600" spc="-10" dirty="0">
                          <a:solidFill>
                            <a:srgbClr val="521A17"/>
                          </a:solidFill>
                          <a:latin typeface="Carlito"/>
                          <a:cs typeface="Carlito"/>
                        </a:rPr>
                        <a:t>economic</a:t>
                      </a:r>
                      <a:r>
                        <a:rPr sz="1600" spc="-5" dirty="0">
                          <a:solidFill>
                            <a:srgbClr val="521A17"/>
                          </a:solidFill>
                          <a:latin typeface="Carlito"/>
                          <a:cs typeface="Carlito"/>
                        </a:rPr>
                        <a:t> </a:t>
                      </a:r>
                      <a:r>
                        <a:rPr sz="1600" spc="-10" dirty="0">
                          <a:solidFill>
                            <a:srgbClr val="521A17"/>
                          </a:solidFill>
                          <a:latin typeface="Carlito"/>
                          <a:cs typeface="Carlito"/>
                        </a:rPr>
                        <a:t>problem</a:t>
                      </a:r>
                      <a:endParaRPr sz="1600">
                        <a:latin typeface="Carlito"/>
                        <a:cs typeface="Carlito"/>
                      </a:endParaRPr>
                    </a:p>
                  </a:txBody>
                  <a:tcPr marL="0" marR="0" marT="0" marB="0">
                    <a:lnL w="12700">
                      <a:solidFill>
                        <a:srgbClr val="F4AF83"/>
                      </a:solidFill>
                      <a:prstDash val="solid"/>
                    </a:lnL>
                    <a:lnR w="12700">
                      <a:solidFill>
                        <a:srgbClr val="F4AF83"/>
                      </a:solidFill>
                      <a:prstDash val="solid"/>
                    </a:lnR>
                    <a:lnT w="12700">
                      <a:solidFill>
                        <a:srgbClr val="EC7C30"/>
                      </a:solidFill>
                      <a:prstDash val="solid"/>
                    </a:lnT>
                    <a:lnB w="12700">
                      <a:solidFill>
                        <a:srgbClr val="F4AF83"/>
                      </a:solidFill>
                      <a:prstDash val="solid"/>
                    </a:lnB>
                    <a:solidFill>
                      <a:srgbClr val="E7DEC8"/>
                    </a:solidFill>
                  </a:tcPr>
                </a:tc>
                <a:tc>
                  <a:txBody>
                    <a:bodyPr/>
                    <a:lstStyle/>
                    <a:p>
                      <a:pPr marL="43180">
                        <a:lnSpc>
                          <a:spcPts val="1860"/>
                        </a:lnSpc>
                      </a:pPr>
                      <a:r>
                        <a:rPr sz="1600" spc="-10" dirty="0">
                          <a:solidFill>
                            <a:srgbClr val="001F5F"/>
                          </a:solidFill>
                          <a:latin typeface="Carlito"/>
                          <a:cs typeface="Carlito"/>
                        </a:rPr>
                        <a:t>Contextual </a:t>
                      </a:r>
                      <a:r>
                        <a:rPr sz="1600" spc="-5" dirty="0">
                          <a:solidFill>
                            <a:srgbClr val="001F5F"/>
                          </a:solidFill>
                          <a:latin typeface="Carlito"/>
                          <a:cs typeface="Carlito"/>
                        </a:rPr>
                        <a:t>analysis ; Diagnostic</a:t>
                      </a:r>
                      <a:r>
                        <a:rPr sz="1600" spc="-70" dirty="0">
                          <a:solidFill>
                            <a:srgbClr val="001F5F"/>
                          </a:solidFill>
                          <a:latin typeface="Carlito"/>
                          <a:cs typeface="Carlito"/>
                        </a:rPr>
                        <a:t> </a:t>
                      </a:r>
                      <a:r>
                        <a:rPr sz="1600" spc="-5" dirty="0">
                          <a:solidFill>
                            <a:srgbClr val="001F5F"/>
                          </a:solidFill>
                          <a:latin typeface="Carlito"/>
                          <a:cs typeface="Carlito"/>
                        </a:rPr>
                        <a:t>evidence;</a:t>
                      </a:r>
                      <a:endParaRPr sz="1600">
                        <a:latin typeface="Carlito"/>
                        <a:cs typeface="Carlito"/>
                      </a:endParaRPr>
                    </a:p>
                    <a:p>
                      <a:pPr marL="43180" marR="173355">
                        <a:lnSpc>
                          <a:spcPct val="107000"/>
                        </a:lnSpc>
                        <a:spcBef>
                          <a:spcPts val="10"/>
                        </a:spcBef>
                      </a:pPr>
                      <a:r>
                        <a:rPr sz="1600" spc="-5" dirty="0">
                          <a:solidFill>
                            <a:srgbClr val="001F5F"/>
                          </a:solidFill>
                          <a:latin typeface="Carlito"/>
                          <a:cs typeface="Carlito"/>
                        </a:rPr>
                        <a:t>Monitoring evidence (</a:t>
                      </a:r>
                      <a:r>
                        <a:rPr sz="1600" i="1" spc="-5" dirty="0">
                          <a:solidFill>
                            <a:srgbClr val="001F5F"/>
                          </a:solidFill>
                          <a:latin typeface="Carlito"/>
                          <a:cs typeface="Carlito"/>
                        </a:rPr>
                        <a:t>incl. administrative </a:t>
                      </a:r>
                      <a:r>
                        <a:rPr sz="1600" i="1" spc="-15" dirty="0">
                          <a:solidFill>
                            <a:srgbClr val="001F5F"/>
                          </a:solidFill>
                          <a:latin typeface="Carlito"/>
                          <a:cs typeface="Carlito"/>
                        </a:rPr>
                        <a:t>data </a:t>
                      </a:r>
                      <a:r>
                        <a:rPr sz="1600" i="1" spc="-5" dirty="0">
                          <a:solidFill>
                            <a:srgbClr val="001F5F"/>
                          </a:solidFill>
                          <a:latin typeface="Carlito"/>
                          <a:cs typeface="Carlito"/>
                        </a:rPr>
                        <a:t>e.g.  crime </a:t>
                      </a:r>
                      <a:r>
                        <a:rPr sz="1600" i="1" spc="-10" dirty="0">
                          <a:solidFill>
                            <a:srgbClr val="001F5F"/>
                          </a:solidFill>
                          <a:latin typeface="Carlito"/>
                          <a:cs typeface="Carlito"/>
                        </a:rPr>
                        <a:t>and health </a:t>
                      </a:r>
                      <a:r>
                        <a:rPr sz="1600" i="1" spc="-5" dirty="0">
                          <a:solidFill>
                            <a:srgbClr val="001F5F"/>
                          </a:solidFill>
                          <a:latin typeface="Carlito"/>
                          <a:cs typeface="Carlito"/>
                        </a:rPr>
                        <a:t>statistics</a:t>
                      </a:r>
                      <a:r>
                        <a:rPr sz="1600" spc="-5" dirty="0">
                          <a:solidFill>
                            <a:srgbClr val="001F5F"/>
                          </a:solidFill>
                          <a:latin typeface="Carlito"/>
                          <a:cs typeface="Carlito"/>
                        </a:rPr>
                        <a:t>); </a:t>
                      </a:r>
                      <a:r>
                        <a:rPr sz="1600" spc="-10" dirty="0">
                          <a:solidFill>
                            <a:srgbClr val="001F5F"/>
                          </a:solidFill>
                          <a:latin typeface="Carlito"/>
                          <a:cs typeface="Carlito"/>
                        </a:rPr>
                        <a:t>Quantitative </a:t>
                      </a:r>
                      <a:r>
                        <a:rPr sz="1600" spc="-5" dirty="0">
                          <a:solidFill>
                            <a:srgbClr val="001F5F"/>
                          </a:solidFill>
                          <a:latin typeface="Carlito"/>
                          <a:cs typeface="Carlito"/>
                        </a:rPr>
                        <a:t>evidence  </a:t>
                      </a:r>
                      <a:r>
                        <a:rPr sz="1600" i="1" spc="-5" dirty="0">
                          <a:solidFill>
                            <a:srgbClr val="001F5F"/>
                          </a:solidFill>
                          <a:latin typeface="Carlito"/>
                          <a:cs typeface="Carlito"/>
                        </a:rPr>
                        <a:t>(e.g. Surveys</a:t>
                      </a:r>
                      <a:r>
                        <a:rPr sz="1600" spc="-5" dirty="0">
                          <a:solidFill>
                            <a:srgbClr val="001F5F"/>
                          </a:solidFill>
                          <a:latin typeface="Carlito"/>
                          <a:cs typeface="Carlito"/>
                        </a:rPr>
                        <a:t>, </a:t>
                      </a:r>
                      <a:r>
                        <a:rPr sz="1600" i="1" spc="-10" dirty="0">
                          <a:solidFill>
                            <a:srgbClr val="001F5F"/>
                          </a:solidFill>
                          <a:latin typeface="Carlito"/>
                          <a:cs typeface="Carlito"/>
                        </a:rPr>
                        <a:t>Statistical Publications by Stats SA);  </a:t>
                      </a:r>
                      <a:r>
                        <a:rPr sz="1600" spc="-10" dirty="0">
                          <a:solidFill>
                            <a:srgbClr val="001F5F"/>
                          </a:solidFill>
                          <a:latin typeface="Carlito"/>
                          <a:cs typeface="Carlito"/>
                        </a:rPr>
                        <a:t>Qualitative </a:t>
                      </a:r>
                      <a:r>
                        <a:rPr sz="1600" spc="-15" dirty="0">
                          <a:solidFill>
                            <a:srgbClr val="001F5F"/>
                          </a:solidFill>
                          <a:latin typeface="Carlito"/>
                          <a:cs typeface="Carlito"/>
                        </a:rPr>
                        <a:t>research </a:t>
                      </a:r>
                      <a:r>
                        <a:rPr sz="1600" i="1" spc="-5" dirty="0">
                          <a:solidFill>
                            <a:srgbClr val="001F5F"/>
                          </a:solidFill>
                          <a:latin typeface="Carlito"/>
                          <a:cs typeface="Carlito"/>
                        </a:rPr>
                        <a:t>(e.g. interviews, </a:t>
                      </a:r>
                      <a:r>
                        <a:rPr sz="1600" i="1" spc="-10" dirty="0">
                          <a:solidFill>
                            <a:srgbClr val="001F5F"/>
                          </a:solidFill>
                          <a:latin typeface="Carlito"/>
                          <a:cs typeface="Carlito"/>
                        </a:rPr>
                        <a:t>focus groups);  </a:t>
                      </a:r>
                      <a:r>
                        <a:rPr sz="1600" spc="-10" dirty="0">
                          <a:solidFill>
                            <a:srgbClr val="001F5F"/>
                          </a:solidFill>
                          <a:latin typeface="Carlito"/>
                          <a:cs typeface="Carlito"/>
                        </a:rPr>
                        <a:t>Evaluation </a:t>
                      </a:r>
                      <a:r>
                        <a:rPr sz="1600" spc="-5" dirty="0">
                          <a:solidFill>
                            <a:srgbClr val="001F5F"/>
                          </a:solidFill>
                          <a:latin typeface="Carlito"/>
                          <a:cs typeface="Carlito"/>
                        </a:rPr>
                        <a:t>evidence; </a:t>
                      </a:r>
                      <a:r>
                        <a:rPr sz="1600" spc="-10" dirty="0">
                          <a:solidFill>
                            <a:srgbClr val="001F5F"/>
                          </a:solidFill>
                          <a:latin typeface="Carlito"/>
                          <a:cs typeface="Carlito"/>
                        </a:rPr>
                        <a:t>Stakeholder </a:t>
                      </a:r>
                      <a:r>
                        <a:rPr sz="1600" spc="-5" dirty="0">
                          <a:solidFill>
                            <a:srgbClr val="001F5F"/>
                          </a:solidFill>
                          <a:latin typeface="Carlito"/>
                          <a:cs typeface="Carlito"/>
                        </a:rPr>
                        <a:t>positions on the  policy</a:t>
                      </a:r>
                      <a:endParaRPr sz="1600">
                        <a:latin typeface="Carlito"/>
                        <a:cs typeface="Carlito"/>
                      </a:endParaRPr>
                    </a:p>
                  </a:txBody>
                  <a:tcPr marL="0" marR="0" marT="0" marB="0">
                    <a:lnL w="12700">
                      <a:solidFill>
                        <a:srgbClr val="F4AF83"/>
                      </a:solidFill>
                      <a:prstDash val="solid"/>
                    </a:lnL>
                    <a:lnR w="12700">
                      <a:solidFill>
                        <a:srgbClr val="F4AF83"/>
                      </a:solidFill>
                      <a:prstDash val="solid"/>
                    </a:lnR>
                    <a:lnT w="12700">
                      <a:solidFill>
                        <a:srgbClr val="EC7C30"/>
                      </a:solidFill>
                      <a:prstDash val="solid"/>
                    </a:lnT>
                    <a:lnB w="12700">
                      <a:solidFill>
                        <a:srgbClr val="F4AF83"/>
                      </a:solidFill>
                      <a:prstDash val="solid"/>
                    </a:lnB>
                  </a:tcPr>
                </a:tc>
                <a:extLst>
                  <a:ext uri="{0D108BD9-81ED-4DB2-BD59-A6C34878D82A}">
                    <a16:rowId xmlns:a16="http://schemas.microsoft.com/office/drawing/2014/main" val="10002"/>
                  </a:ext>
                </a:extLst>
              </a:tr>
              <a:tr h="1553972">
                <a:tc>
                  <a:txBody>
                    <a:bodyPr/>
                    <a:lstStyle/>
                    <a:p>
                      <a:pPr marL="42545" marR="158750">
                        <a:lnSpc>
                          <a:spcPts val="1864"/>
                        </a:lnSpc>
                      </a:pPr>
                      <a:r>
                        <a:rPr sz="1600" spc="-5" dirty="0">
                          <a:solidFill>
                            <a:srgbClr val="521A17"/>
                          </a:solidFill>
                          <a:latin typeface="Carlito"/>
                          <a:cs typeface="Carlito"/>
                        </a:rPr>
                        <a:t>2. An </a:t>
                      </a:r>
                      <a:r>
                        <a:rPr sz="1600" b="1" spc="-5" dirty="0">
                          <a:solidFill>
                            <a:srgbClr val="C00000"/>
                          </a:solidFill>
                          <a:latin typeface="Carlito"/>
                          <a:cs typeface="Carlito"/>
                        </a:rPr>
                        <a:t>initial assessment </a:t>
                      </a:r>
                      <a:r>
                        <a:rPr sz="1600" spc="-10" dirty="0">
                          <a:solidFill>
                            <a:srgbClr val="521A17"/>
                          </a:solidFill>
                          <a:latin typeface="Carlito"/>
                          <a:cs typeface="Carlito"/>
                        </a:rPr>
                        <a:t>involving:</a:t>
                      </a:r>
                      <a:endParaRPr sz="1600">
                        <a:latin typeface="Carlito"/>
                        <a:cs typeface="Carlito"/>
                      </a:endParaRPr>
                    </a:p>
                    <a:p>
                      <a:pPr marL="385445" marR="158750" indent="-343535">
                        <a:lnSpc>
                          <a:spcPct val="100000"/>
                        </a:lnSpc>
                        <a:spcBef>
                          <a:spcPts val="140"/>
                        </a:spcBef>
                        <a:buFont typeface="Wingdings"/>
                        <a:buChar char=""/>
                        <a:tabLst>
                          <a:tab pos="385445" algn="l"/>
                          <a:tab pos="386080" algn="l"/>
                        </a:tabLst>
                      </a:pPr>
                      <a:r>
                        <a:rPr sz="1600" spc="-10" dirty="0">
                          <a:solidFill>
                            <a:srgbClr val="521A17"/>
                          </a:solidFill>
                          <a:latin typeface="Carlito"/>
                          <a:cs typeface="Carlito"/>
                        </a:rPr>
                        <a:t>Problem </a:t>
                      </a:r>
                      <a:r>
                        <a:rPr sz="1600" spc="-5" dirty="0">
                          <a:solidFill>
                            <a:srgbClr val="521A17"/>
                          </a:solidFill>
                          <a:latin typeface="Carlito"/>
                          <a:cs typeface="Carlito"/>
                        </a:rPr>
                        <a:t>identification and </a:t>
                      </a:r>
                      <a:r>
                        <a:rPr sz="1600" spc="-15" dirty="0">
                          <a:solidFill>
                            <a:srgbClr val="521A17"/>
                          </a:solidFill>
                          <a:latin typeface="Carlito"/>
                          <a:cs typeface="Carlito"/>
                        </a:rPr>
                        <a:t>root </a:t>
                      </a:r>
                      <a:r>
                        <a:rPr sz="1600" spc="-5" dirty="0">
                          <a:solidFill>
                            <a:srgbClr val="521A17"/>
                          </a:solidFill>
                          <a:latin typeface="Carlito"/>
                          <a:cs typeface="Carlito"/>
                        </a:rPr>
                        <a:t>cause</a:t>
                      </a:r>
                      <a:r>
                        <a:rPr sz="1600" dirty="0">
                          <a:solidFill>
                            <a:srgbClr val="521A17"/>
                          </a:solidFill>
                          <a:latin typeface="Carlito"/>
                          <a:cs typeface="Carlito"/>
                        </a:rPr>
                        <a:t> </a:t>
                      </a:r>
                      <a:r>
                        <a:rPr sz="1600" spc="-5" dirty="0">
                          <a:solidFill>
                            <a:srgbClr val="521A17"/>
                          </a:solidFill>
                          <a:latin typeface="Carlito"/>
                          <a:cs typeface="Carlito"/>
                        </a:rPr>
                        <a:t>analysis</a:t>
                      </a:r>
                      <a:endParaRPr sz="1600">
                        <a:latin typeface="Carlito"/>
                        <a:cs typeface="Carlito"/>
                      </a:endParaRPr>
                    </a:p>
                    <a:p>
                      <a:pPr marL="385445" marR="158750" indent="-343535">
                        <a:lnSpc>
                          <a:spcPct val="100000"/>
                        </a:lnSpc>
                        <a:spcBef>
                          <a:spcPts val="135"/>
                        </a:spcBef>
                        <a:buFont typeface="Wingdings"/>
                        <a:buChar char=""/>
                        <a:tabLst>
                          <a:tab pos="385445" algn="l"/>
                          <a:tab pos="386080" algn="l"/>
                        </a:tabLst>
                      </a:pPr>
                      <a:r>
                        <a:rPr sz="1600" spc="-10" dirty="0">
                          <a:solidFill>
                            <a:srgbClr val="521A17"/>
                          </a:solidFill>
                          <a:latin typeface="Carlito"/>
                          <a:cs typeface="Carlito"/>
                        </a:rPr>
                        <a:t>Identification </a:t>
                      </a:r>
                      <a:r>
                        <a:rPr sz="1600" spc="-5" dirty="0">
                          <a:solidFill>
                            <a:srgbClr val="521A17"/>
                          </a:solidFill>
                          <a:latin typeface="Carlito"/>
                          <a:cs typeface="Carlito"/>
                        </a:rPr>
                        <a:t>of </a:t>
                      </a:r>
                      <a:r>
                        <a:rPr sz="1600" spc="-10" dirty="0">
                          <a:solidFill>
                            <a:srgbClr val="521A17"/>
                          </a:solidFill>
                          <a:latin typeface="Carlito"/>
                          <a:cs typeface="Carlito"/>
                        </a:rPr>
                        <a:t>options </a:t>
                      </a:r>
                      <a:r>
                        <a:rPr sz="1600" spc="-15" dirty="0">
                          <a:solidFill>
                            <a:srgbClr val="521A17"/>
                          </a:solidFill>
                          <a:latin typeface="Carlito"/>
                          <a:cs typeface="Carlito"/>
                        </a:rPr>
                        <a:t>for </a:t>
                      </a:r>
                      <a:r>
                        <a:rPr sz="1600" spc="-10" dirty="0">
                          <a:solidFill>
                            <a:srgbClr val="521A17"/>
                          </a:solidFill>
                          <a:latin typeface="Carlito"/>
                          <a:cs typeface="Carlito"/>
                        </a:rPr>
                        <a:t>addressing </a:t>
                      </a:r>
                      <a:r>
                        <a:rPr sz="1600" spc="-5" dirty="0">
                          <a:solidFill>
                            <a:srgbClr val="521A17"/>
                          </a:solidFill>
                          <a:latin typeface="Carlito"/>
                          <a:cs typeface="Carlito"/>
                        </a:rPr>
                        <a:t>the</a:t>
                      </a:r>
                      <a:r>
                        <a:rPr sz="1600" spc="70" dirty="0">
                          <a:solidFill>
                            <a:srgbClr val="521A17"/>
                          </a:solidFill>
                          <a:latin typeface="Carlito"/>
                          <a:cs typeface="Carlito"/>
                        </a:rPr>
                        <a:t> </a:t>
                      </a:r>
                      <a:r>
                        <a:rPr sz="1600" spc="-10" dirty="0">
                          <a:solidFill>
                            <a:srgbClr val="521A17"/>
                          </a:solidFill>
                          <a:latin typeface="Carlito"/>
                          <a:cs typeface="Carlito"/>
                        </a:rPr>
                        <a:t>problem</a:t>
                      </a:r>
                      <a:endParaRPr sz="1600">
                        <a:latin typeface="Carlito"/>
                        <a:cs typeface="Carlito"/>
                      </a:endParaRPr>
                    </a:p>
                    <a:p>
                      <a:pPr marL="385445" marR="336550" indent="-342900">
                        <a:lnSpc>
                          <a:spcPct val="106900"/>
                        </a:lnSpc>
                        <a:buFont typeface="Wingdings"/>
                        <a:buChar char=""/>
                        <a:tabLst>
                          <a:tab pos="385445" algn="l"/>
                          <a:tab pos="386080" algn="l"/>
                        </a:tabLst>
                      </a:pPr>
                      <a:r>
                        <a:rPr sz="1600" spc="-15" dirty="0">
                          <a:solidFill>
                            <a:srgbClr val="521A17"/>
                          </a:solidFill>
                          <a:latin typeface="Carlito"/>
                          <a:cs typeface="Carlito"/>
                        </a:rPr>
                        <a:t>Rough </a:t>
                      </a:r>
                      <a:r>
                        <a:rPr sz="1600" spc="-10" dirty="0">
                          <a:solidFill>
                            <a:srgbClr val="521A17"/>
                          </a:solidFill>
                          <a:latin typeface="Carlito"/>
                          <a:cs typeface="Carlito"/>
                        </a:rPr>
                        <a:t>evaluation </a:t>
                      </a:r>
                      <a:r>
                        <a:rPr sz="1600" spc="-5" dirty="0">
                          <a:solidFill>
                            <a:srgbClr val="521A17"/>
                          </a:solidFill>
                          <a:latin typeface="Carlito"/>
                          <a:cs typeface="Carlito"/>
                        </a:rPr>
                        <a:t>of the </a:t>
                      </a:r>
                      <a:r>
                        <a:rPr sz="1600" spc="-10" dirty="0">
                          <a:solidFill>
                            <a:srgbClr val="521A17"/>
                          </a:solidFill>
                          <a:latin typeface="Carlito"/>
                          <a:cs typeface="Carlito"/>
                        </a:rPr>
                        <a:t>costs </a:t>
                      </a:r>
                      <a:r>
                        <a:rPr sz="1600" spc="-5" dirty="0">
                          <a:solidFill>
                            <a:srgbClr val="521A17"/>
                          </a:solidFill>
                          <a:latin typeface="Carlito"/>
                          <a:cs typeface="Carlito"/>
                        </a:rPr>
                        <a:t>and </a:t>
                      </a:r>
                      <a:r>
                        <a:rPr sz="1600" spc="-10" dirty="0">
                          <a:solidFill>
                            <a:srgbClr val="521A17"/>
                          </a:solidFill>
                          <a:latin typeface="Carlito"/>
                          <a:cs typeface="Carlito"/>
                        </a:rPr>
                        <a:t>benefits </a:t>
                      </a:r>
                      <a:r>
                        <a:rPr sz="1600" spc="-5" dirty="0">
                          <a:solidFill>
                            <a:srgbClr val="521A17"/>
                          </a:solidFill>
                          <a:latin typeface="Carlito"/>
                          <a:cs typeface="Carlito"/>
                        </a:rPr>
                        <a:t>of each  </a:t>
                      </a:r>
                      <a:r>
                        <a:rPr sz="1600" spc="-10" dirty="0">
                          <a:solidFill>
                            <a:srgbClr val="521A17"/>
                          </a:solidFill>
                          <a:latin typeface="Carlito"/>
                          <a:cs typeface="Carlito"/>
                        </a:rPr>
                        <a:t>option </a:t>
                      </a:r>
                      <a:r>
                        <a:rPr sz="1600" spc="-15" dirty="0">
                          <a:solidFill>
                            <a:srgbClr val="521A17"/>
                          </a:solidFill>
                          <a:latin typeface="Carlito"/>
                          <a:cs typeface="Carlito"/>
                        </a:rPr>
                        <a:t>for different </a:t>
                      </a:r>
                      <a:r>
                        <a:rPr sz="1600" spc="-10" dirty="0">
                          <a:solidFill>
                            <a:srgbClr val="521A17"/>
                          </a:solidFill>
                          <a:latin typeface="Carlito"/>
                          <a:cs typeface="Carlito"/>
                        </a:rPr>
                        <a:t>social/economic</a:t>
                      </a:r>
                      <a:r>
                        <a:rPr sz="1600" spc="45" dirty="0">
                          <a:solidFill>
                            <a:srgbClr val="521A17"/>
                          </a:solidFill>
                          <a:latin typeface="Carlito"/>
                          <a:cs typeface="Carlito"/>
                        </a:rPr>
                        <a:t> </a:t>
                      </a:r>
                      <a:r>
                        <a:rPr sz="1600" spc="-15" dirty="0">
                          <a:solidFill>
                            <a:srgbClr val="521A17"/>
                          </a:solidFill>
                          <a:latin typeface="Carlito"/>
                          <a:cs typeface="Carlito"/>
                        </a:rPr>
                        <a:t>groups</a:t>
                      </a:r>
                      <a:endParaRPr sz="1600">
                        <a:latin typeface="Carlito"/>
                        <a:cs typeface="Carlito"/>
                      </a:endParaRPr>
                    </a:p>
                  </a:txBody>
                  <a:tcPr marL="0" marR="0" marT="0" marB="0">
                    <a:lnL w="12700">
                      <a:solidFill>
                        <a:srgbClr val="F4AF83"/>
                      </a:solidFill>
                      <a:prstDash val="solid"/>
                    </a:lnL>
                    <a:lnR w="12700">
                      <a:solidFill>
                        <a:srgbClr val="F4AF83"/>
                      </a:solidFill>
                      <a:prstDash val="solid"/>
                    </a:lnR>
                    <a:lnT w="12700">
                      <a:solidFill>
                        <a:srgbClr val="F4AF83"/>
                      </a:solidFill>
                      <a:prstDash val="solid"/>
                    </a:lnT>
                    <a:lnB w="12700">
                      <a:solidFill>
                        <a:srgbClr val="F4AF83"/>
                      </a:solidFill>
                      <a:prstDash val="solid"/>
                    </a:lnB>
                    <a:solidFill>
                      <a:srgbClr val="E7DEC8"/>
                    </a:solidFill>
                  </a:tcPr>
                </a:tc>
                <a:tc>
                  <a:txBody>
                    <a:bodyPr/>
                    <a:lstStyle/>
                    <a:p>
                      <a:pPr marL="43180">
                        <a:lnSpc>
                          <a:spcPts val="1864"/>
                        </a:lnSpc>
                      </a:pPr>
                      <a:r>
                        <a:rPr sz="1600" spc="-10" dirty="0">
                          <a:solidFill>
                            <a:srgbClr val="001F5F"/>
                          </a:solidFill>
                          <a:latin typeface="Carlito"/>
                          <a:cs typeface="Carlito"/>
                        </a:rPr>
                        <a:t>Forecasting; </a:t>
                      </a:r>
                      <a:r>
                        <a:rPr sz="1600" spc="-5" dirty="0">
                          <a:solidFill>
                            <a:srgbClr val="001F5F"/>
                          </a:solidFill>
                          <a:latin typeface="Carlito"/>
                          <a:cs typeface="Carlito"/>
                        </a:rPr>
                        <a:t>Diagnostic </a:t>
                      </a:r>
                      <a:r>
                        <a:rPr sz="1600" spc="-15" dirty="0">
                          <a:solidFill>
                            <a:srgbClr val="001F5F"/>
                          </a:solidFill>
                          <a:latin typeface="Carlito"/>
                          <a:cs typeface="Carlito"/>
                        </a:rPr>
                        <a:t>research</a:t>
                      </a:r>
                      <a:r>
                        <a:rPr sz="1600" spc="15" dirty="0">
                          <a:solidFill>
                            <a:srgbClr val="001F5F"/>
                          </a:solidFill>
                          <a:latin typeface="Carlito"/>
                          <a:cs typeface="Carlito"/>
                        </a:rPr>
                        <a:t> </a:t>
                      </a:r>
                      <a:r>
                        <a:rPr sz="1600" spc="-5" dirty="0">
                          <a:solidFill>
                            <a:srgbClr val="001F5F"/>
                          </a:solidFill>
                          <a:latin typeface="Carlito"/>
                          <a:cs typeface="Carlito"/>
                        </a:rPr>
                        <a:t>evidence;</a:t>
                      </a:r>
                      <a:endParaRPr sz="1600">
                        <a:latin typeface="Carlito"/>
                        <a:cs typeface="Carlito"/>
                      </a:endParaRPr>
                    </a:p>
                    <a:p>
                      <a:pPr marL="43180">
                        <a:lnSpc>
                          <a:spcPct val="100000"/>
                        </a:lnSpc>
                        <a:spcBef>
                          <a:spcPts val="135"/>
                        </a:spcBef>
                      </a:pPr>
                      <a:r>
                        <a:rPr sz="1600" spc="-5" dirty="0">
                          <a:solidFill>
                            <a:srgbClr val="001F5F"/>
                          </a:solidFill>
                          <a:latin typeface="Carlito"/>
                          <a:cs typeface="Carlito"/>
                        </a:rPr>
                        <a:t>Diagnostic </a:t>
                      </a:r>
                      <a:r>
                        <a:rPr sz="1600" spc="-10" dirty="0">
                          <a:solidFill>
                            <a:srgbClr val="001F5F"/>
                          </a:solidFill>
                          <a:latin typeface="Carlito"/>
                          <a:cs typeface="Carlito"/>
                        </a:rPr>
                        <a:t>evaluation</a:t>
                      </a:r>
                      <a:r>
                        <a:rPr sz="1800" spc="-10" dirty="0">
                          <a:solidFill>
                            <a:srgbClr val="001F5F"/>
                          </a:solidFill>
                          <a:latin typeface="Carlito"/>
                          <a:cs typeface="Carlito"/>
                        </a:rPr>
                        <a:t>; </a:t>
                      </a:r>
                      <a:r>
                        <a:rPr sz="1600" spc="-15" dirty="0">
                          <a:solidFill>
                            <a:srgbClr val="001F5F"/>
                          </a:solidFill>
                          <a:latin typeface="Carlito"/>
                          <a:cs typeface="Carlito"/>
                        </a:rPr>
                        <a:t>program </a:t>
                      </a:r>
                      <a:r>
                        <a:rPr sz="1600" spc="-5" dirty="0">
                          <a:solidFill>
                            <a:srgbClr val="001F5F"/>
                          </a:solidFill>
                          <a:latin typeface="Carlito"/>
                          <a:cs typeface="Carlito"/>
                        </a:rPr>
                        <a:t>theory;</a:t>
                      </a:r>
                      <a:r>
                        <a:rPr sz="1600" spc="-15" dirty="0">
                          <a:solidFill>
                            <a:srgbClr val="001F5F"/>
                          </a:solidFill>
                          <a:latin typeface="Carlito"/>
                          <a:cs typeface="Carlito"/>
                        </a:rPr>
                        <a:t> Program</a:t>
                      </a:r>
                      <a:endParaRPr sz="1600">
                        <a:latin typeface="Carlito"/>
                        <a:cs typeface="Carlito"/>
                      </a:endParaRPr>
                    </a:p>
                    <a:p>
                      <a:pPr marL="43180" marR="75565">
                        <a:lnSpc>
                          <a:spcPct val="107200"/>
                        </a:lnSpc>
                        <a:spcBef>
                          <a:spcPts val="15"/>
                        </a:spcBef>
                      </a:pPr>
                      <a:r>
                        <a:rPr sz="1600" spc="-5" dirty="0">
                          <a:solidFill>
                            <a:srgbClr val="001F5F"/>
                          </a:solidFill>
                          <a:latin typeface="Carlito"/>
                          <a:cs typeface="Carlito"/>
                        </a:rPr>
                        <a:t>Planning; </a:t>
                      </a:r>
                      <a:r>
                        <a:rPr sz="1600" spc="-10" dirty="0">
                          <a:solidFill>
                            <a:srgbClr val="001F5F"/>
                          </a:solidFill>
                          <a:latin typeface="Carlito"/>
                          <a:cs typeface="Carlito"/>
                        </a:rPr>
                        <a:t>Cost benefit </a:t>
                      </a:r>
                      <a:r>
                        <a:rPr sz="1600" spc="-5" dirty="0">
                          <a:solidFill>
                            <a:srgbClr val="001F5F"/>
                          </a:solidFill>
                          <a:latin typeface="Carlito"/>
                          <a:cs typeface="Carlito"/>
                        </a:rPr>
                        <a:t>/ </a:t>
                      </a:r>
                      <a:r>
                        <a:rPr sz="1600" spc="-10" dirty="0">
                          <a:solidFill>
                            <a:srgbClr val="001F5F"/>
                          </a:solidFill>
                          <a:latin typeface="Carlito"/>
                          <a:cs typeface="Carlito"/>
                        </a:rPr>
                        <a:t>economic </a:t>
                      </a:r>
                      <a:r>
                        <a:rPr sz="1600" spc="-5" dirty="0">
                          <a:solidFill>
                            <a:srgbClr val="001F5F"/>
                          </a:solidFill>
                          <a:latin typeface="Carlito"/>
                          <a:cs typeface="Carlito"/>
                        </a:rPr>
                        <a:t>analysis; </a:t>
                      </a:r>
                      <a:r>
                        <a:rPr sz="1600" spc="-10" dirty="0">
                          <a:solidFill>
                            <a:srgbClr val="001F5F"/>
                          </a:solidFill>
                          <a:latin typeface="Carlito"/>
                          <a:cs typeface="Carlito"/>
                        </a:rPr>
                        <a:t>Standard  costing </a:t>
                      </a:r>
                      <a:r>
                        <a:rPr sz="1600" spc="-5" dirty="0">
                          <a:solidFill>
                            <a:srgbClr val="001F5F"/>
                          </a:solidFill>
                          <a:latin typeface="Carlito"/>
                          <a:cs typeface="Carlito"/>
                        </a:rPr>
                        <a:t>model; </a:t>
                      </a:r>
                      <a:r>
                        <a:rPr sz="1600" spc="-10" dirty="0">
                          <a:solidFill>
                            <a:srgbClr val="001F5F"/>
                          </a:solidFill>
                          <a:latin typeface="Carlito"/>
                          <a:cs typeface="Carlito"/>
                        </a:rPr>
                        <a:t>Outcome </a:t>
                      </a:r>
                      <a:r>
                        <a:rPr sz="1600" spc="-5" dirty="0">
                          <a:solidFill>
                            <a:srgbClr val="001F5F"/>
                          </a:solidFill>
                          <a:latin typeface="Carlito"/>
                          <a:cs typeface="Carlito"/>
                        </a:rPr>
                        <a:t>mapping on </a:t>
                      </a:r>
                      <a:r>
                        <a:rPr sz="1600" spc="-15" dirty="0">
                          <a:solidFill>
                            <a:srgbClr val="001F5F"/>
                          </a:solidFill>
                          <a:latin typeface="Carlito"/>
                          <a:cs typeface="Carlito"/>
                        </a:rPr>
                        <a:t>different  target</a:t>
                      </a:r>
                      <a:r>
                        <a:rPr sz="1600" spc="5" dirty="0">
                          <a:solidFill>
                            <a:srgbClr val="001F5F"/>
                          </a:solidFill>
                          <a:latin typeface="Carlito"/>
                          <a:cs typeface="Carlito"/>
                        </a:rPr>
                        <a:t> </a:t>
                      </a:r>
                      <a:r>
                        <a:rPr sz="1600" spc="-15" dirty="0">
                          <a:solidFill>
                            <a:srgbClr val="001F5F"/>
                          </a:solidFill>
                          <a:latin typeface="Carlito"/>
                          <a:cs typeface="Carlito"/>
                        </a:rPr>
                        <a:t>groups</a:t>
                      </a:r>
                      <a:endParaRPr sz="1600">
                        <a:latin typeface="Carlito"/>
                        <a:cs typeface="Carlito"/>
                      </a:endParaRPr>
                    </a:p>
                  </a:txBody>
                  <a:tcPr marL="0" marR="0" marT="0" marB="0">
                    <a:lnL w="12700">
                      <a:solidFill>
                        <a:srgbClr val="F4AF83"/>
                      </a:solidFill>
                      <a:prstDash val="solid"/>
                    </a:lnL>
                    <a:lnR w="12700">
                      <a:solidFill>
                        <a:srgbClr val="F4AF83"/>
                      </a:solidFill>
                      <a:prstDash val="solid"/>
                    </a:lnR>
                    <a:lnT w="12700">
                      <a:solidFill>
                        <a:srgbClr val="F4AF83"/>
                      </a:solidFill>
                      <a:prstDash val="solid"/>
                    </a:lnT>
                    <a:lnB w="12700">
                      <a:solidFill>
                        <a:srgbClr val="F4AF83"/>
                      </a:solidFill>
                      <a:prstDash val="solid"/>
                    </a:lnB>
                  </a:tcPr>
                </a:tc>
                <a:extLst>
                  <a:ext uri="{0D108BD9-81ED-4DB2-BD59-A6C34878D82A}">
                    <a16:rowId xmlns:a16="http://schemas.microsoft.com/office/drawing/2014/main" val="10003"/>
                  </a:ext>
                </a:extLst>
              </a:tr>
              <a:tr h="1553870">
                <a:tc>
                  <a:txBody>
                    <a:bodyPr/>
                    <a:lstStyle/>
                    <a:p>
                      <a:pPr marL="42545" marR="158750">
                        <a:lnSpc>
                          <a:spcPts val="1864"/>
                        </a:lnSpc>
                      </a:pPr>
                      <a:r>
                        <a:rPr sz="1600" spc="-5" dirty="0">
                          <a:solidFill>
                            <a:srgbClr val="521A17"/>
                          </a:solidFill>
                          <a:latin typeface="Carlito"/>
                          <a:cs typeface="Carlito"/>
                        </a:rPr>
                        <a:t>3. </a:t>
                      </a:r>
                      <a:r>
                        <a:rPr sz="1600" b="1" spc="-10" dirty="0">
                          <a:solidFill>
                            <a:srgbClr val="C00000"/>
                          </a:solidFill>
                          <a:latin typeface="Carlito"/>
                          <a:cs typeface="Carlito"/>
                        </a:rPr>
                        <a:t>Agreement </a:t>
                      </a:r>
                      <a:r>
                        <a:rPr sz="1600" b="1" spc="-5" dirty="0">
                          <a:solidFill>
                            <a:srgbClr val="C00000"/>
                          </a:solidFill>
                          <a:latin typeface="Carlito"/>
                          <a:cs typeface="Carlito"/>
                        </a:rPr>
                        <a:t>on </a:t>
                      </a:r>
                      <a:r>
                        <a:rPr sz="1600" b="1" spc="-10" dirty="0">
                          <a:solidFill>
                            <a:srgbClr val="C00000"/>
                          </a:solidFill>
                          <a:latin typeface="Carlito"/>
                          <a:cs typeface="Carlito"/>
                        </a:rPr>
                        <a:t>the </a:t>
                      </a:r>
                      <a:r>
                        <a:rPr sz="1600" b="1" spc="-5" dirty="0">
                          <a:solidFill>
                            <a:srgbClr val="C00000"/>
                          </a:solidFill>
                          <a:latin typeface="Carlito"/>
                          <a:cs typeface="Carlito"/>
                        </a:rPr>
                        <a:t>basic option </a:t>
                      </a:r>
                      <a:r>
                        <a:rPr sz="1600" spc="-5" dirty="0">
                          <a:solidFill>
                            <a:srgbClr val="521A17"/>
                          </a:solidFill>
                          <a:latin typeface="Carlito"/>
                          <a:cs typeface="Carlito"/>
                        </a:rPr>
                        <a:t>and </a:t>
                      </a:r>
                      <a:r>
                        <a:rPr sz="1600" spc="-10" dirty="0">
                          <a:solidFill>
                            <a:srgbClr val="521A17"/>
                          </a:solidFill>
                          <a:latin typeface="Carlito"/>
                          <a:cs typeface="Carlito"/>
                        </a:rPr>
                        <a:t>finalization</a:t>
                      </a:r>
                      <a:r>
                        <a:rPr sz="1600" spc="50" dirty="0">
                          <a:solidFill>
                            <a:srgbClr val="521A17"/>
                          </a:solidFill>
                          <a:latin typeface="Carlito"/>
                          <a:cs typeface="Carlito"/>
                        </a:rPr>
                        <a:t> </a:t>
                      </a:r>
                      <a:r>
                        <a:rPr sz="1600" spc="-10" dirty="0">
                          <a:solidFill>
                            <a:srgbClr val="521A17"/>
                          </a:solidFill>
                          <a:latin typeface="Carlito"/>
                          <a:cs typeface="Carlito"/>
                        </a:rPr>
                        <a:t>of</a:t>
                      </a:r>
                      <a:endParaRPr sz="1600">
                        <a:latin typeface="Carlito"/>
                        <a:cs typeface="Carlito"/>
                      </a:endParaRPr>
                    </a:p>
                    <a:p>
                      <a:pPr marL="42545" marR="276225">
                        <a:lnSpc>
                          <a:spcPct val="106900"/>
                        </a:lnSpc>
                        <a:spcBef>
                          <a:spcPts val="10"/>
                        </a:spcBef>
                      </a:pPr>
                      <a:r>
                        <a:rPr sz="1600" spc="-5" dirty="0">
                          <a:solidFill>
                            <a:srgbClr val="521A17"/>
                          </a:solidFill>
                          <a:latin typeface="Carlito"/>
                          <a:cs typeface="Carlito"/>
                        </a:rPr>
                        <a:t>the </a:t>
                      </a:r>
                      <a:r>
                        <a:rPr sz="1600" spc="-15" dirty="0">
                          <a:solidFill>
                            <a:srgbClr val="521A17"/>
                          </a:solidFill>
                          <a:latin typeface="Carlito"/>
                          <a:cs typeface="Carlito"/>
                        </a:rPr>
                        <a:t>draft </a:t>
                      </a:r>
                      <a:r>
                        <a:rPr sz="1600" spc="-5" dirty="0">
                          <a:solidFill>
                            <a:srgbClr val="521A17"/>
                          </a:solidFill>
                          <a:latin typeface="Carlito"/>
                          <a:cs typeface="Carlito"/>
                        </a:rPr>
                        <a:t>policy </a:t>
                      </a:r>
                      <a:r>
                        <a:rPr sz="1600" spc="-10" dirty="0">
                          <a:solidFill>
                            <a:srgbClr val="521A17"/>
                          </a:solidFill>
                          <a:latin typeface="Carlito"/>
                          <a:cs typeface="Carlito"/>
                        </a:rPr>
                        <a:t>initiatives, regulations </a:t>
                      </a:r>
                      <a:r>
                        <a:rPr sz="1600" spc="-5" dirty="0">
                          <a:solidFill>
                            <a:srgbClr val="521A17"/>
                          </a:solidFill>
                          <a:latin typeface="Carlito"/>
                          <a:cs typeface="Carlito"/>
                        </a:rPr>
                        <a:t>or legislation in a  </a:t>
                      </a:r>
                      <a:r>
                        <a:rPr sz="1600" spc="-15" dirty="0">
                          <a:solidFill>
                            <a:srgbClr val="521A17"/>
                          </a:solidFill>
                          <a:latin typeface="Carlito"/>
                          <a:cs typeface="Carlito"/>
                        </a:rPr>
                        <a:t>process </a:t>
                      </a:r>
                      <a:r>
                        <a:rPr sz="1600" spc="-10" dirty="0">
                          <a:solidFill>
                            <a:srgbClr val="521A17"/>
                          </a:solidFill>
                          <a:latin typeface="Carlito"/>
                          <a:cs typeface="Carlito"/>
                        </a:rPr>
                        <a:t>that </a:t>
                      </a:r>
                      <a:r>
                        <a:rPr sz="1600" spc="-5" dirty="0">
                          <a:solidFill>
                            <a:srgbClr val="521A17"/>
                          </a:solidFill>
                          <a:latin typeface="Carlito"/>
                          <a:cs typeface="Carlito"/>
                        </a:rPr>
                        <a:t>includes </a:t>
                      </a:r>
                      <a:r>
                        <a:rPr sz="1600" spc="-10" dirty="0">
                          <a:solidFill>
                            <a:srgbClr val="521A17"/>
                          </a:solidFill>
                          <a:latin typeface="Carlito"/>
                          <a:cs typeface="Carlito"/>
                        </a:rPr>
                        <a:t>consultations </a:t>
                      </a:r>
                      <a:r>
                        <a:rPr sz="1600" spc="-5" dirty="0">
                          <a:solidFill>
                            <a:srgbClr val="521A17"/>
                          </a:solidFill>
                          <a:latin typeface="Carlito"/>
                          <a:cs typeface="Carlito"/>
                        </a:rPr>
                        <a:t>and a </a:t>
                      </a:r>
                      <a:r>
                        <a:rPr sz="1600" spc="-10" dirty="0">
                          <a:solidFill>
                            <a:srgbClr val="521A17"/>
                          </a:solidFill>
                          <a:latin typeface="Carlito"/>
                          <a:cs typeface="Carlito"/>
                        </a:rPr>
                        <a:t>continual  </a:t>
                      </a:r>
                      <a:r>
                        <a:rPr sz="1600" spc="-15" dirty="0">
                          <a:solidFill>
                            <a:srgbClr val="521A17"/>
                          </a:solidFill>
                          <a:latin typeface="Carlito"/>
                          <a:cs typeface="Carlito"/>
                        </a:rPr>
                        <a:t>review </a:t>
                      </a:r>
                      <a:r>
                        <a:rPr sz="1600" spc="-5" dirty="0">
                          <a:solidFill>
                            <a:srgbClr val="521A17"/>
                          </a:solidFill>
                          <a:latin typeface="Carlito"/>
                          <a:cs typeface="Carlito"/>
                        </a:rPr>
                        <a:t>of the impact assessment as the </a:t>
                      </a:r>
                      <a:r>
                        <a:rPr sz="1600" spc="-10" dirty="0">
                          <a:solidFill>
                            <a:srgbClr val="521A17"/>
                          </a:solidFill>
                          <a:latin typeface="Carlito"/>
                          <a:cs typeface="Carlito"/>
                        </a:rPr>
                        <a:t>proposals  </a:t>
                      </a:r>
                      <a:r>
                        <a:rPr sz="1600" spc="-15" dirty="0">
                          <a:solidFill>
                            <a:srgbClr val="521A17"/>
                          </a:solidFill>
                          <a:latin typeface="Carlito"/>
                          <a:cs typeface="Carlito"/>
                        </a:rPr>
                        <a:t>evolve</a:t>
                      </a:r>
                      <a:endParaRPr sz="1600">
                        <a:latin typeface="Carlito"/>
                        <a:cs typeface="Carlito"/>
                      </a:endParaRPr>
                    </a:p>
                  </a:txBody>
                  <a:tcPr marL="0" marR="0" marT="0" marB="0">
                    <a:lnL w="12700">
                      <a:solidFill>
                        <a:srgbClr val="F4AF83"/>
                      </a:solidFill>
                      <a:prstDash val="solid"/>
                    </a:lnL>
                    <a:lnR w="12700">
                      <a:solidFill>
                        <a:srgbClr val="F4AF83"/>
                      </a:solidFill>
                      <a:prstDash val="solid"/>
                    </a:lnR>
                    <a:lnT w="12700">
                      <a:solidFill>
                        <a:srgbClr val="F4AF83"/>
                      </a:solidFill>
                      <a:prstDash val="solid"/>
                    </a:lnT>
                    <a:lnB w="12700">
                      <a:solidFill>
                        <a:srgbClr val="F4AF83"/>
                      </a:solidFill>
                      <a:prstDash val="solid"/>
                    </a:lnB>
                    <a:solidFill>
                      <a:srgbClr val="E7DEC8"/>
                    </a:solidFill>
                  </a:tcPr>
                </a:tc>
                <a:tc>
                  <a:txBody>
                    <a:bodyPr/>
                    <a:lstStyle/>
                    <a:p>
                      <a:pPr marL="43180">
                        <a:lnSpc>
                          <a:spcPts val="1864"/>
                        </a:lnSpc>
                      </a:pPr>
                      <a:r>
                        <a:rPr sz="1600" spc="-10" dirty="0">
                          <a:solidFill>
                            <a:srgbClr val="001F5F"/>
                          </a:solidFill>
                          <a:latin typeface="Carlito"/>
                          <a:cs typeface="Carlito"/>
                        </a:rPr>
                        <a:t>Resource </a:t>
                      </a:r>
                      <a:r>
                        <a:rPr sz="1600" spc="-5" dirty="0">
                          <a:solidFill>
                            <a:srgbClr val="001F5F"/>
                          </a:solidFill>
                          <a:latin typeface="Carlito"/>
                          <a:cs typeface="Carlito"/>
                        </a:rPr>
                        <a:t>planning; </a:t>
                      </a:r>
                      <a:r>
                        <a:rPr sz="1600" spc="-10" dirty="0">
                          <a:solidFill>
                            <a:srgbClr val="001F5F"/>
                          </a:solidFill>
                          <a:latin typeface="Carlito"/>
                          <a:cs typeface="Carlito"/>
                        </a:rPr>
                        <a:t>Stakeholder</a:t>
                      </a:r>
                      <a:r>
                        <a:rPr sz="1600" spc="20" dirty="0">
                          <a:solidFill>
                            <a:srgbClr val="001F5F"/>
                          </a:solidFill>
                          <a:latin typeface="Carlito"/>
                          <a:cs typeface="Carlito"/>
                        </a:rPr>
                        <a:t> </a:t>
                      </a:r>
                      <a:r>
                        <a:rPr sz="1600" spc="-10" dirty="0">
                          <a:solidFill>
                            <a:srgbClr val="001F5F"/>
                          </a:solidFill>
                          <a:latin typeface="Carlito"/>
                          <a:cs typeface="Carlito"/>
                        </a:rPr>
                        <a:t>consultations;</a:t>
                      </a:r>
                      <a:endParaRPr sz="1600">
                        <a:latin typeface="Carlito"/>
                        <a:cs typeface="Carlito"/>
                      </a:endParaRPr>
                    </a:p>
                    <a:p>
                      <a:pPr marL="43180" marR="231775">
                        <a:lnSpc>
                          <a:spcPct val="106900"/>
                        </a:lnSpc>
                        <a:spcBef>
                          <a:spcPts val="10"/>
                        </a:spcBef>
                      </a:pPr>
                      <a:r>
                        <a:rPr sz="1600" spc="-5" dirty="0">
                          <a:solidFill>
                            <a:srgbClr val="001F5F"/>
                          </a:solidFill>
                          <a:latin typeface="Carlito"/>
                          <a:cs typeface="Carlito"/>
                        </a:rPr>
                        <a:t>Monitoring and </a:t>
                      </a:r>
                      <a:r>
                        <a:rPr sz="1600" spc="-10" dirty="0">
                          <a:solidFill>
                            <a:srgbClr val="001F5F"/>
                          </a:solidFill>
                          <a:latin typeface="Carlito"/>
                          <a:cs typeface="Carlito"/>
                        </a:rPr>
                        <a:t>evaluation </a:t>
                      </a:r>
                      <a:r>
                        <a:rPr sz="1600" spc="-5" dirty="0">
                          <a:solidFill>
                            <a:srgbClr val="001F5F"/>
                          </a:solidFill>
                          <a:latin typeface="Carlito"/>
                          <a:cs typeface="Carlito"/>
                        </a:rPr>
                        <a:t>evidence; </a:t>
                      </a:r>
                      <a:r>
                        <a:rPr sz="1600" spc="-10" dirty="0">
                          <a:solidFill>
                            <a:srgbClr val="001F5F"/>
                          </a:solidFill>
                          <a:latin typeface="Carlito"/>
                          <a:cs typeface="Carlito"/>
                        </a:rPr>
                        <a:t>International  case </a:t>
                      </a:r>
                      <a:r>
                        <a:rPr sz="1600" spc="-5" dirty="0">
                          <a:solidFill>
                            <a:srgbClr val="001F5F"/>
                          </a:solidFill>
                          <a:latin typeface="Carlito"/>
                          <a:cs typeface="Carlito"/>
                        </a:rPr>
                        <a:t>studies; Diagnostic </a:t>
                      </a:r>
                      <a:r>
                        <a:rPr sz="1600" spc="-15" dirty="0">
                          <a:solidFill>
                            <a:srgbClr val="001F5F"/>
                          </a:solidFill>
                          <a:latin typeface="Carlito"/>
                          <a:cs typeface="Carlito"/>
                        </a:rPr>
                        <a:t>research</a:t>
                      </a:r>
                      <a:r>
                        <a:rPr sz="1600" spc="10" dirty="0">
                          <a:solidFill>
                            <a:srgbClr val="001F5F"/>
                          </a:solidFill>
                          <a:latin typeface="Carlito"/>
                          <a:cs typeface="Carlito"/>
                        </a:rPr>
                        <a:t> </a:t>
                      </a:r>
                      <a:r>
                        <a:rPr sz="1600" spc="-5" dirty="0">
                          <a:solidFill>
                            <a:srgbClr val="001F5F"/>
                          </a:solidFill>
                          <a:latin typeface="Carlito"/>
                          <a:cs typeface="Carlito"/>
                        </a:rPr>
                        <a:t>evidence</a:t>
                      </a:r>
                      <a:endParaRPr sz="1600">
                        <a:latin typeface="Carlito"/>
                        <a:cs typeface="Carlito"/>
                      </a:endParaRPr>
                    </a:p>
                  </a:txBody>
                  <a:tcPr marL="0" marR="0" marT="0" marB="0">
                    <a:lnL w="12700">
                      <a:solidFill>
                        <a:srgbClr val="F4AF83"/>
                      </a:solidFill>
                      <a:prstDash val="solid"/>
                    </a:lnL>
                    <a:lnR w="12700">
                      <a:solidFill>
                        <a:srgbClr val="F4AF83"/>
                      </a:solidFill>
                      <a:prstDash val="solid"/>
                    </a:lnR>
                    <a:lnT w="12700">
                      <a:solidFill>
                        <a:srgbClr val="F4AF83"/>
                      </a:solidFill>
                      <a:prstDash val="solid"/>
                    </a:lnT>
                    <a:lnB w="12700">
                      <a:solidFill>
                        <a:srgbClr val="F4AF83"/>
                      </a:solidFill>
                      <a:prstDash val="solid"/>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1517650" y="1"/>
          <a:ext cx="9345930" cy="6120765"/>
        </p:xfrm>
        <a:graphic>
          <a:graphicData uri="http://schemas.openxmlformats.org/drawingml/2006/table">
            <a:tbl>
              <a:tblPr firstRow="1" bandRow="1">
                <a:tableStyleId>{2D5ABB26-0587-4C30-8999-92F81FD0307C}</a:tableStyleId>
              </a:tblPr>
              <a:tblGrid>
                <a:gridCol w="5114925">
                  <a:extLst>
                    <a:ext uri="{9D8B030D-6E8A-4147-A177-3AD203B41FA5}">
                      <a16:colId xmlns:a16="http://schemas.microsoft.com/office/drawing/2014/main" val="20000"/>
                    </a:ext>
                  </a:extLst>
                </a:gridCol>
                <a:gridCol w="4211955">
                  <a:extLst>
                    <a:ext uri="{9D8B030D-6E8A-4147-A177-3AD203B41FA5}">
                      <a16:colId xmlns:a16="http://schemas.microsoft.com/office/drawing/2014/main" val="20001"/>
                    </a:ext>
                  </a:extLst>
                </a:gridCol>
              </a:tblGrid>
              <a:tr h="931163">
                <a:tc>
                  <a:txBody>
                    <a:bodyPr/>
                    <a:lstStyle/>
                    <a:p>
                      <a:pPr marL="1495425">
                        <a:lnSpc>
                          <a:spcPct val="100000"/>
                        </a:lnSpc>
                        <a:spcBef>
                          <a:spcPts val="740"/>
                        </a:spcBef>
                      </a:pPr>
                      <a:r>
                        <a:rPr sz="4400" spc="-5" dirty="0">
                          <a:latin typeface="Carlito"/>
                          <a:cs typeface="Carlito"/>
                        </a:rPr>
                        <a:t>SEIAS </a:t>
                      </a:r>
                      <a:r>
                        <a:rPr sz="4400" dirty="0">
                          <a:latin typeface="Carlito"/>
                          <a:cs typeface="Carlito"/>
                        </a:rPr>
                        <a:t>is</a:t>
                      </a:r>
                      <a:r>
                        <a:rPr sz="4400" spc="-60" dirty="0">
                          <a:latin typeface="Carlito"/>
                          <a:cs typeface="Carlito"/>
                        </a:rPr>
                        <a:t> </a:t>
                      </a:r>
                      <a:r>
                        <a:rPr sz="4400" dirty="0">
                          <a:latin typeface="Carlito"/>
                          <a:cs typeface="Carlito"/>
                        </a:rPr>
                        <a:t>evidenc</a:t>
                      </a:r>
                      <a:endParaRPr sz="4400">
                        <a:latin typeface="Carlito"/>
                        <a:cs typeface="Carlito"/>
                      </a:endParaRPr>
                    </a:p>
                  </a:txBody>
                  <a:tcPr marL="0" marR="0" marT="93980" marB="0">
                    <a:solidFill>
                      <a:srgbClr val="F79546"/>
                    </a:solidFill>
                  </a:tcPr>
                </a:tc>
                <a:tc>
                  <a:txBody>
                    <a:bodyPr/>
                    <a:lstStyle/>
                    <a:p>
                      <a:pPr marL="177800">
                        <a:lnSpc>
                          <a:spcPct val="100000"/>
                        </a:lnSpc>
                        <a:spcBef>
                          <a:spcPts val="740"/>
                        </a:spcBef>
                      </a:pPr>
                      <a:r>
                        <a:rPr sz="4400" spc="-15" dirty="0">
                          <a:latin typeface="Carlito"/>
                          <a:cs typeface="Carlito"/>
                        </a:rPr>
                        <a:t>e-informed</a:t>
                      </a:r>
                      <a:endParaRPr sz="4400">
                        <a:latin typeface="Carlito"/>
                        <a:cs typeface="Carlito"/>
                      </a:endParaRPr>
                    </a:p>
                  </a:txBody>
                  <a:tcPr marL="0" marR="0" marT="93980" marB="0">
                    <a:solidFill>
                      <a:srgbClr val="F79546"/>
                    </a:solidFill>
                  </a:tcPr>
                </a:tc>
                <a:extLst>
                  <a:ext uri="{0D108BD9-81ED-4DB2-BD59-A6C34878D82A}">
                    <a16:rowId xmlns:a16="http://schemas.microsoft.com/office/drawing/2014/main" val="10000"/>
                  </a:ext>
                </a:extLst>
              </a:tr>
              <a:tr h="468757">
                <a:tc>
                  <a:txBody>
                    <a:bodyPr/>
                    <a:lstStyle/>
                    <a:p>
                      <a:pPr marR="177165" algn="ctr">
                        <a:lnSpc>
                          <a:spcPts val="2095"/>
                        </a:lnSpc>
                      </a:pPr>
                      <a:r>
                        <a:rPr sz="2000" b="1" dirty="0">
                          <a:solidFill>
                            <a:srgbClr val="FFFFFF"/>
                          </a:solidFill>
                          <a:latin typeface="Carlito"/>
                          <a:cs typeface="Carlito"/>
                        </a:rPr>
                        <a:t>6 </a:t>
                      </a:r>
                      <a:r>
                        <a:rPr sz="2000" b="1" spc="-10" dirty="0">
                          <a:solidFill>
                            <a:srgbClr val="FFFFFF"/>
                          </a:solidFill>
                          <a:latin typeface="Carlito"/>
                          <a:cs typeface="Carlito"/>
                        </a:rPr>
                        <a:t>step </a:t>
                      </a:r>
                      <a:r>
                        <a:rPr sz="2000" b="1" dirty="0">
                          <a:solidFill>
                            <a:srgbClr val="FFFFFF"/>
                          </a:solidFill>
                          <a:latin typeface="Carlito"/>
                          <a:cs typeface="Carlito"/>
                        </a:rPr>
                        <a:t>policy</a:t>
                      </a:r>
                      <a:r>
                        <a:rPr sz="2000" b="1" spc="-55" dirty="0">
                          <a:solidFill>
                            <a:srgbClr val="FFFFFF"/>
                          </a:solidFill>
                          <a:latin typeface="Carlito"/>
                          <a:cs typeface="Carlito"/>
                        </a:rPr>
                        <a:t> </a:t>
                      </a:r>
                      <a:r>
                        <a:rPr sz="2000" b="1" spc="-5" dirty="0">
                          <a:solidFill>
                            <a:srgbClr val="FFFFFF"/>
                          </a:solidFill>
                          <a:latin typeface="Carlito"/>
                          <a:cs typeface="Carlito"/>
                        </a:rPr>
                        <a:t>process</a:t>
                      </a:r>
                      <a:endParaRPr sz="2000">
                        <a:latin typeface="Carlito"/>
                        <a:cs typeface="Carlito"/>
                      </a:endParaRPr>
                    </a:p>
                  </a:txBody>
                  <a:tcPr marL="0" marR="0" marT="0" marB="0">
                    <a:lnL w="12700">
                      <a:solidFill>
                        <a:srgbClr val="EC7C30"/>
                      </a:solidFill>
                      <a:prstDash val="solid"/>
                    </a:lnL>
                    <a:lnB w="12700">
                      <a:solidFill>
                        <a:srgbClr val="EC7C30"/>
                      </a:solidFill>
                      <a:prstDash val="solid"/>
                    </a:lnB>
                    <a:solidFill>
                      <a:srgbClr val="3D1211"/>
                    </a:solidFill>
                  </a:tcPr>
                </a:tc>
                <a:tc>
                  <a:txBody>
                    <a:bodyPr/>
                    <a:lstStyle/>
                    <a:p>
                      <a:pPr algn="ctr">
                        <a:lnSpc>
                          <a:spcPts val="2095"/>
                        </a:lnSpc>
                      </a:pPr>
                      <a:r>
                        <a:rPr sz="2000" b="1" spc="-10" dirty="0">
                          <a:solidFill>
                            <a:srgbClr val="FFFFFF"/>
                          </a:solidFill>
                          <a:latin typeface="Carlito"/>
                          <a:cs typeface="Carlito"/>
                        </a:rPr>
                        <a:t>Evidence</a:t>
                      </a:r>
                      <a:r>
                        <a:rPr sz="2000" b="1" spc="-15" dirty="0">
                          <a:solidFill>
                            <a:srgbClr val="FFFFFF"/>
                          </a:solidFill>
                          <a:latin typeface="Carlito"/>
                          <a:cs typeface="Carlito"/>
                        </a:rPr>
                        <a:t> </a:t>
                      </a:r>
                      <a:r>
                        <a:rPr sz="2000" b="1" dirty="0">
                          <a:solidFill>
                            <a:srgbClr val="FFFFFF"/>
                          </a:solidFill>
                          <a:latin typeface="Carlito"/>
                          <a:cs typeface="Carlito"/>
                        </a:rPr>
                        <a:t>need</a:t>
                      </a:r>
                      <a:endParaRPr sz="2000">
                        <a:latin typeface="Carlito"/>
                        <a:cs typeface="Carlito"/>
                      </a:endParaRPr>
                    </a:p>
                  </a:txBody>
                  <a:tcPr marL="0" marR="0" marT="0" marB="0">
                    <a:lnR w="12700">
                      <a:solidFill>
                        <a:srgbClr val="EC7C30"/>
                      </a:solidFill>
                      <a:prstDash val="solid"/>
                    </a:lnR>
                    <a:lnB w="12700">
                      <a:solidFill>
                        <a:srgbClr val="EC7C30"/>
                      </a:solidFill>
                      <a:prstDash val="solid"/>
                    </a:lnB>
                    <a:solidFill>
                      <a:srgbClr val="3D1211"/>
                    </a:solidFill>
                  </a:tcPr>
                </a:tc>
                <a:extLst>
                  <a:ext uri="{0D108BD9-81ED-4DB2-BD59-A6C34878D82A}">
                    <a16:rowId xmlns:a16="http://schemas.microsoft.com/office/drawing/2014/main" val="10001"/>
                  </a:ext>
                </a:extLst>
              </a:tr>
              <a:tr h="1915032">
                <a:tc>
                  <a:txBody>
                    <a:bodyPr/>
                    <a:lstStyle/>
                    <a:p>
                      <a:pPr marL="42545" marR="176530">
                        <a:lnSpc>
                          <a:spcPts val="2090"/>
                        </a:lnSpc>
                      </a:pPr>
                      <a:r>
                        <a:rPr sz="1800" dirty="0">
                          <a:solidFill>
                            <a:srgbClr val="521A17"/>
                          </a:solidFill>
                          <a:latin typeface="Carlito"/>
                          <a:cs typeface="Carlito"/>
                        </a:rPr>
                        <a:t>4. </a:t>
                      </a:r>
                      <a:r>
                        <a:rPr sz="1800" spc="-5" dirty="0">
                          <a:solidFill>
                            <a:srgbClr val="521A17"/>
                          </a:solidFill>
                          <a:latin typeface="Carlito"/>
                          <a:cs typeface="Carlito"/>
                        </a:rPr>
                        <a:t>Development of </a:t>
                      </a:r>
                      <a:r>
                        <a:rPr sz="1800" b="1" spc="-5" dirty="0">
                          <a:solidFill>
                            <a:srgbClr val="C00000"/>
                          </a:solidFill>
                          <a:latin typeface="Carlito"/>
                          <a:cs typeface="Carlito"/>
                        </a:rPr>
                        <a:t>final </a:t>
                      </a:r>
                      <a:r>
                        <a:rPr sz="1800" b="1" dirty="0">
                          <a:solidFill>
                            <a:srgbClr val="C00000"/>
                          </a:solidFill>
                          <a:latin typeface="Carlito"/>
                          <a:cs typeface="Carlito"/>
                        </a:rPr>
                        <a:t>impact </a:t>
                      </a:r>
                      <a:r>
                        <a:rPr sz="1800" b="1" spc="-5" dirty="0">
                          <a:solidFill>
                            <a:srgbClr val="C00000"/>
                          </a:solidFill>
                          <a:latin typeface="Carlito"/>
                          <a:cs typeface="Carlito"/>
                        </a:rPr>
                        <a:t>assessment</a:t>
                      </a:r>
                      <a:r>
                        <a:rPr sz="1800" b="1" spc="-45" dirty="0">
                          <a:solidFill>
                            <a:srgbClr val="C00000"/>
                          </a:solidFill>
                          <a:latin typeface="Carlito"/>
                          <a:cs typeface="Carlito"/>
                        </a:rPr>
                        <a:t> </a:t>
                      </a:r>
                      <a:r>
                        <a:rPr sz="1800" spc="-5" dirty="0">
                          <a:solidFill>
                            <a:srgbClr val="521A17"/>
                          </a:solidFill>
                          <a:latin typeface="Carlito"/>
                          <a:cs typeface="Carlito"/>
                        </a:rPr>
                        <a:t>that</a:t>
                      </a:r>
                      <a:endParaRPr sz="1800">
                        <a:latin typeface="Carlito"/>
                        <a:cs typeface="Carlito"/>
                      </a:endParaRPr>
                    </a:p>
                    <a:p>
                      <a:pPr marL="42545" marR="229235">
                        <a:lnSpc>
                          <a:spcPct val="107100"/>
                        </a:lnSpc>
                      </a:pPr>
                      <a:r>
                        <a:rPr sz="1800" spc="-10" dirty="0">
                          <a:solidFill>
                            <a:srgbClr val="521A17"/>
                          </a:solidFill>
                          <a:latin typeface="Carlito"/>
                          <a:cs typeface="Carlito"/>
                        </a:rPr>
                        <a:t>provides </a:t>
                      </a:r>
                      <a:r>
                        <a:rPr sz="1800" dirty="0">
                          <a:solidFill>
                            <a:srgbClr val="521A17"/>
                          </a:solidFill>
                          <a:latin typeface="Carlito"/>
                          <a:cs typeface="Carlito"/>
                        </a:rPr>
                        <a:t>a </a:t>
                      </a:r>
                      <a:r>
                        <a:rPr sz="1800" spc="-10" dirty="0">
                          <a:solidFill>
                            <a:srgbClr val="521A17"/>
                          </a:solidFill>
                          <a:latin typeface="Carlito"/>
                          <a:cs typeface="Carlito"/>
                        </a:rPr>
                        <a:t>detailed evaluation </a:t>
                      </a:r>
                      <a:r>
                        <a:rPr sz="1800" spc="-5" dirty="0">
                          <a:solidFill>
                            <a:srgbClr val="521A17"/>
                          </a:solidFill>
                          <a:latin typeface="Carlito"/>
                          <a:cs typeface="Carlito"/>
                        </a:rPr>
                        <a:t>of </a:t>
                      </a:r>
                      <a:r>
                        <a:rPr sz="1800" dirty="0">
                          <a:solidFill>
                            <a:srgbClr val="521A17"/>
                          </a:solidFill>
                          <a:latin typeface="Carlito"/>
                          <a:cs typeface="Carlito"/>
                        </a:rPr>
                        <a:t>the </a:t>
                      </a:r>
                      <a:r>
                        <a:rPr sz="1800" spc="-15" dirty="0">
                          <a:solidFill>
                            <a:srgbClr val="521A17"/>
                          </a:solidFill>
                          <a:latin typeface="Carlito"/>
                          <a:cs typeface="Carlito"/>
                        </a:rPr>
                        <a:t>likely effects </a:t>
                      </a:r>
                      <a:r>
                        <a:rPr sz="1800" spc="-5" dirty="0">
                          <a:solidFill>
                            <a:srgbClr val="521A17"/>
                          </a:solidFill>
                          <a:latin typeface="Carlito"/>
                          <a:cs typeface="Carlito"/>
                        </a:rPr>
                        <a:t>of  </a:t>
                      </a:r>
                      <a:r>
                        <a:rPr sz="1800" dirty="0">
                          <a:solidFill>
                            <a:srgbClr val="521A17"/>
                          </a:solidFill>
                          <a:latin typeface="Carlito"/>
                          <a:cs typeface="Carlito"/>
                        </a:rPr>
                        <a:t>the </a:t>
                      </a:r>
                      <a:r>
                        <a:rPr sz="1800" spc="-5" dirty="0">
                          <a:solidFill>
                            <a:srgbClr val="521A17"/>
                          </a:solidFill>
                          <a:latin typeface="Carlito"/>
                          <a:cs typeface="Carlito"/>
                        </a:rPr>
                        <a:t>legislation </a:t>
                      </a:r>
                      <a:r>
                        <a:rPr sz="1800" dirty="0">
                          <a:solidFill>
                            <a:srgbClr val="521A17"/>
                          </a:solidFill>
                          <a:latin typeface="Carlito"/>
                          <a:cs typeface="Carlito"/>
                        </a:rPr>
                        <a:t>in </a:t>
                      </a:r>
                      <a:r>
                        <a:rPr sz="1800" spc="-10" dirty="0">
                          <a:solidFill>
                            <a:srgbClr val="521A17"/>
                          </a:solidFill>
                          <a:latin typeface="Carlito"/>
                          <a:cs typeface="Carlito"/>
                        </a:rPr>
                        <a:t>terms </a:t>
                      </a:r>
                      <a:r>
                        <a:rPr sz="1800" spc="-5" dirty="0">
                          <a:solidFill>
                            <a:srgbClr val="521A17"/>
                          </a:solidFill>
                          <a:latin typeface="Carlito"/>
                          <a:cs typeface="Carlito"/>
                        </a:rPr>
                        <a:t>of implementation </a:t>
                      </a:r>
                      <a:r>
                        <a:rPr sz="1800" dirty="0">
                          <a:solidFill>
                            <a:srgbClr val="521A17"/>
                          </a:solidFill>
                          <a:latin typeface="Carlito"/>
                          <a:cs typeface="Carlito"/>
                        </a:rPr>
                        <a:t>and  </a:t>
                      </a:r>
                      <a:r>
                        <a:rPr sz="1800" spc="-5" dirty="0">
                          <a:solidFill>
                            <a:srgbClr val="521A17"/>
                          </a:solidFill>
                          <a:latin typeface="Carlito"/>
                          <a:cs typeface="Carlito"/>
                        </a:rPr>
                        <a:t>compliance </a:t>
                      </a:r>
                      <a:r>
                        <a:rPr sz="1800" spc="-10" dirty="0">
                          <a:solidFill>
                            <a:srgbClr val="521A17"/>
                          </a:solidFill>
                          <a:latin typeface="Carlito"/>
                          <a:cs typeface="Carlito"/>
                        </a:rPr>
                        <a:t>costs </a:t>
                      </a:r>
                      <a:r>
                        <a:rPr sz="1800" dirty="0">
                          <a:solidFill>
                            <a:srgbClr val="521A17"/>
                          </a:solidFill>
                          <a:latin typeface="Carlito"/>
                          <a:cs typeface="Carlito"/>
                        </a:rPr>
                        <a:t>as </a:t>
                      </a:r>
                      <a:r>
                        <a:rPr sz="1800" spc="-5" dirty="0">
                          <a:solidFill>
                            <a:srgbClr val="521A17"/>
                          </a:solidFill>
                          <a:latin typeface="Carlito"/>
                          <a:cs typeface="Carlito"/>
                        </a:rPr>
                        <a:t>well </a:t>
                      </a:r>
                      <a:r>
                        <a:rPr sz="1800" dirty="0">
                          <a:solidFill>
                            <a:srgbClr val="521A17"/>
                          </a:solidFill>
                          <a:latin typeface="Carlito"/>
                          <a:cs typeface="Carlito"/>
                        </a:rPr>
                        <a:t>as the </a:t>
                      </a:r>
                      <a:r>
                        <a:rPr sz="1800" spc="-10" dirty="0">
                          <a:solidFill>
                            <a:srgbClr val="521A17"/>
                          </a:solidFill>
                          <a:latin typeface="Carlito"/>
                          <a:cs typeface="Carlito"/>
                        </a:rPr>
                        <a:t>anticipated  outcomes</a:t>
                      </a:r>
                      <a:endParaRPr sz="1800">
                        <a:latin typeface="Carlito"/>
                        <a:cs typeface="Carlito"/>
                      </a:endParaRPr>
                    </a:p>
                  </a:txBody>
                  <a:tcPr marL="0" marR="0" marT="0" marB="0">
                    <a:lnL w="12700">
                      <a:solidFill>
                        <a:srgbClr val="F4AF83"/>
                      </a:solidFill>
                      <a:prstDash val="solid"/>
                    </a:lnL>
                    <a:lnR w="12700">
                      <a:solidFill>
                        <a:srgbClr val="F4AF83"/>
                      </a:solidFill>
                      <a:prstDash val="solid"/>
                    </a:lnR>
                    <a:lnT w="12700">
                      <a:solidFill>
                        <a:srgbClr val="EC7C30"/>
                      </a:solidFill>
                      <a:prstDash val="solid"/>
                    </a:lnT>
                    <a:lnB w="12700">
                      <a:solidFill>
                        <a:srgbClr val="F4AF83"/>
                      </a:solidFill>
                      <a:prstDash val="solid"/>
                    </a:lnB>
                    <a:solidFill>
                      <a:srgbClr val="E7DEC8"/>
                    </a:solidFill>
                  </a:tcPr>
                </a:tc>
                <a:tc>
                  <a:txBody>
                    <a:bodyPr/>
                    <a:lstStyle/>
                    <a:p>
                      <a:pPr marL="43180">
                        <a:lnSpc>
                          <a:spcPts val="1860"/>
                        </a:lnSpc>
                      </a:pPr>
                      <a:r>
                        <a:rPr sz="1600" spc="-5" dirty="0">
                          <a:solidFill>
                            <a:srgbClr val="001F5F"/>
                          </a:solidFill>
                          <a:latin typeface="Carlito"/>
                          <a:cs typeface="Carlito"/>
                        </a:rPr>
                        <a:t>Monitoring evidence </a:t>
                      </a:r>
                      <a:r>
                        <a:rPr sz="1600" i="1" spc="-10" dirty="0">
                          <a:solidFill>
                            <a:srgbClr val="001F5F"/>
                          </a:solidFill>
                          <a:latin typeface="Carlito"/>
                          <a:cs typeface="Carlito"/>
                        </a:rPr>
                        <a:t>(incl. </a:t>
                      </a:r>
                      <a:r>
                        <a:rPr sz="1600" i="1" spc="-5" dirty="0">
                          <a:solidFill>
                            <a:srgbClr val="001F5F"/>
                          </a:solidFill>
                          <a:latin typeface="Carlito"/>
                          <a:cs typeface="Carlito"/>
                        </a:rPr>
                        <a:t>administrative</a:t>
                      </a:r>
                      <a:r>
                        <a:rPr sz="1600" i="1" spc="5" dirty="0">
                          <a:solidFill>
                            <a:srgbClr val="001F5F"/>
                          </a:solidFill>
                          <a:latin typeface="Carlito"/>
                          <a:cs typeface="Carlito"/>
                        </a:rPr>
                        <a:t> </a:t>
                      </a:r>
                      <a:r>
                        <a:rPr sz="1600" i="1" spc="-10" dirty="0">
                          <a:solidFill>
                            <a:srgbClr val="001F5F"/>
                          </a:solidFill>
                          <a:latin typeface="Carlito"/>
                          <a:cs typeface="Carlito"/>
                        </a:rPr>
                        <a:t>data);</a:t>
                      </a:r>
                      <a:endParaRPr sz="1600">
                        <a:latin typeface="Carlito"/>
                        <a:cs typeface="Carlito"/>
                      </a:endParaRPr>
                    </a:p>
                    <a:p>
                      <a:pPr marL="43180" marR="551180">
                        <a:lnSpc>
                          <a:spcPct val="106900"/>
                        </a:lnSpc>
                        <a:spcBef>
                          <a:spcPts val="10"/>
                        </a:spcBef>
                      </a:pPr>
                      <a:r>
                        <a:rPr sz="1600" spc="-30" dirty="0">
                          <a:solidFill>
                            <a:srgbClr val="001F5F"/>
                          </a:solidFill>
                          <a:latin typeface="Carlito"/>
                          <a:cs typeface="Carlito"/>
                        </a:rPr>
                        <a:t>Trend </a:t>
                      </a:r>
                      <a:r>
                        <a:rPr sz="1600" spc="-5" dirty="0">
                          <a:solidFill>
                            <a:srgbClr val="001F5F"/>
                          </a:solidFill>
                          <a:latin typeface="Carlito"/>
                          <a:cs typeface="Carlito"/>
                        </a:rPr>
                        <a:t>analysis; </a:t>
                      </a:r>
                      <a:r>
                        <a:rPr sz="1600" spc="-10" dirty="0">
                          <a:solidFill>
                            <a:srgbClr val="001F5F"/>
                          </a:solidFill>
                          <a:latin typeface="Carlito"/>
                          <a:cs typeface="Carlito"/>
                        </a:rPr>
                        <a:t>Cost </a:t>
                      </a:r>
                      <a:r>
                        <a:rPr sz="1600" spc="-5" dirty="0">
                          <a:solidFill>
                            <a:srgbClr val="001F5F"/>
                          </a:solidFill>
                          <a:latin typeface="Carlito"/>
                          <a:cs typeface="Carlito"/>
                        </a:rPr>
                        <a:t>benefit </a:t>
                      </a:r>
                      <a:r>
                        <a:rPr sz="1600" spc="-10" dirty="0">
                          <a:solidFill>
                            <a:srgbClr val="001F5F"/>
                          </a:solidFill>
                          <a:latin typeface="Carlito"/>
                          <a:cs typeface="Carlito"/>
                        </a:rPr>
                        <a:t>analysis; </a:t>
                      </a:r>
                      <a:r>
                        <a:rPr sz="1600" spc="-5" dirty="0">
                          <a:solidFill>
                            <a:srgbClr val="001F5F"/>
                          </a:solidFill>
                          <a:latin typeface="Carlito"/>
                          <a:cs typeface="Carlito"/>
                        </a:rPr>
                        <a:t>Impact  </a:t>
                      </a:r>
                      <a:r>
                        <a:rPr sz="1600" spc="-10" dirty="0">
                          <a:solidFill>
                            <a:srgbClr val="001F5F"/>
                          </a:solidFill>
                          <a:latin typeface="Carlito"/>
                          <a:cs typeface="Carlito"/>
                        </a:rPr>
                        <a:t>evaluations; Intra/inter-departmental </a:t>
                      </a:r>
                      <a:r>
                        <a:rPr sz="1600" spc="-5" dirty="0">
                          <a:solidFill>
                            <a:srgbClr val="001F5F"/>
                          </a:solidFill>
                          <a:latin typeface="Carlito"/>
                          <a:cs typeface="Carlito"/>
                        </a:rPr>
                        <a:t>and  </a:t>
                      </a:r>
                      <a:r>
                        <a:rPr sz="1600" spc="-10" dirty="0">
                          <a:solidFill>
                            <a:srgbClr val="001F5F"/>
                          </a:solidFill>
                          <a:latin typeface="Carlito"/>
                          <a:cs typeface="Carlito"/>
                        </a:rPr>
                        <a:t>agencies </a:t>
                      </a:r>
                      <a:r>
                        <a:rPr sz="1600" spc="-5" dirty="0">
                          <a:solidFill>
                            <a:srgbClr val="001F5F"/>
                          </a:solidFill>
                          <a:latin typeface="Carlito"/>
                          <a:cs typeface="Carlito"/>
                        </a:rPr>
                        <a:t>inputs</a:t>
                      </a:r>
                      <a:endParaRPr sz="1600">
                        <a:latin typeface="Carlito"/>
                        <a:cs typeface="Carlito"/>
                      </a:endParaRPr>
                    </a:p>
                  </a:txBody>
                  <a:tcPr marL="0" marR="0" marT="0" marB="0">
                    <a:lnL w="12700">
                      <a:solidFill>
                        <a:srgbClr val="F4AF83"/>
                      </a:solidFill>
                      <a:prstDash val="solid"/>
                    </a:lnL>
                    <a:lnR w="12700">
                      <a:solidFill>
                        <a:srgbClr val="F4AF83"/>
                      </a:solidFill>
                      <a:prstDash val="solid"/>
                    </a:lnR>
                    <a:lnT w="12700">
                      <a:solidFill>
                        <a:srgbClr val="EC7C30"/>
                      </a:solidFill>
                      <a:prstDash val="solid"/>
                    </a:lnT>
                    <a:lnB w="12700">
                      <a:solidFill>
                        <a:srgbClr val="F4AF83"/>
                      </a:solidFill>
                      <a:prstDash val="solid"/>
                    </a:lnB>
                  </a:tcPr>
                </a:tc>
                <a:extLst>
                  <a:ext uri="{0D108BD9-81ED-4DB2-BD59-A6C34878D82A}">
                    <a16:rowId xmlns:a16="http://schemas.microsoft.com/office/drawing/2014/main" val="10002"/>
                  </a:ext>
                </a:extLst>
              </a:tr>
              <a:tr h="1482217">
                <a:tc>
                  <a:txBody>
                    <a:bodyPr/>
                    <a:lstStyle/>
                    <a:p>
                      <a:pPr marL="42545" marR="176530">
                        <a:lnSpc>
                          <a:spcPts val="2095"/>
                        </a:lnSpc>
                      </a:pPr>
                      <a:r>
                        <a:rPr sz="1800" dirty="0">
                          <a:solidFill>
                            <a:srgbClr val="521A17"/>
                          </a:solidFill>
                          <a:latin typeface="Carlito"/>
                          <a:cs typeface="Carlito"/>
                        </a:rPr>
                        <a:t>5. </a:t>
                      </a:r>
                      <a:r>
                        <a:rPr sz="1800" b="1" spc="-5" dirty="0">
                          <a:solidFill>
                            <a:srgbClr val="C00000"/>
                          </a:solidFill>
                          <a:latin typeface="Carlito"/>
                          <a:cs typeface="Carlito"/>
                        </a:rPr>
                        <a:t>Publication </a:t>
                      </a:r>
                      <a:r>
                        <a:rPr sz="1800" spc="-5" dirty="0">
                          <a:solidFill>
                            <a:srgbClr val="521A17"/>
                          </a:solidFill>
                          <a:latin typeface="Carlito"/>
                          <a:cs typeface="Carlito"/>
                        </a:rPr>
                        <a:t>of </a:t>
                      </a:r>
                      <a:r>
                        <a:rPr sz="1800" dirty="0">
                          <a:solidFill>
                            <a:srgbClr val="521A17"/>
                          </a:solidFill>
                          <a:latin typeface="Carlito"/>
                          <a:cs typeface="Carlito"/>
                        </a:rPr>
                        <a:t>the </a:t>
                      </a:r>
                      <a:r>
                        <a:rPr sz="1800" spc="-15" dirty="0">
                          <a:solidFill>
                            <a:srgbClr val="521A17"/>
                          </a:solidFill>
                          <a:latin typeface="Carlito"/>
                          <a:cs typeface="Carlito"/>
                        </a:rPr>
                        <a:t>draft </a:t>
                      </a:r>
                      <a:r>
                        <a:rPr sz="1800" spc="-10" dirty="0">
                          <a:solidFill>
                            <a:srgbClr val="521A17"/>
                          </a:solidFill>
                          <a:latin typeface="Carlito"/>
                          <a:cs typeface="Carlito"/>
                        </a:rPr>
                        <a:t>policy</a:t>
                      </a:r>
                      <a:r>
                        <a:rPr sz="1800" spc="10" dirty="0">
                          <a:solidFill>
                            <a:srgbClr val="521A17"/>
                          </a:solidFill>
                          <a:latin typeface="Carlito"/>
                          <a:cs typeface="Carlito"/>
                        </a:rPr>
                        <a:t> </a:t>
                      </a:r>
                      <a:r>
                        <a:rPr sz="1800" spc="-5" dirty="0">
                          <a:solidFill>
                            <a:srgbClr val="521A17"/>
                          </a:solidFill>
                          <a:latin typeface="Carlito"/>
                          <a:cs typeface="Carlito"/>
                        </a:rPr>
                        <a:t>initiatives,</a:t>
                      </a:r>
                      <a:endParaRPr sz="1800">
                        <a:latin typeface="Carlito"/>
                        <a:cs typeface="Carlito"/>
                      </a:endParaRPr>
                    </a:p>
                    <a:p>
                      <a:pPr marL="42545" marR="176530">
                        <a:lnSpc>
                          <a:spcPct val="100000"/>
                        </a:lnSpc>
                        <a:spcBef>
                          <a:spcPts val="155"/>
                        </a:spcBef>
                      </a:pPr>
                      <a:r>
                        <a:rPr sz="1800" spc="-10" dirty="0">
                          <a:solidFill>
                            <a:srgbClr val="521A17"/>
                          </a:solidFill>
                          <a:latin typeface="Carlito"/>
                          <a:cs typeface="Carlito"/>
                        </a:rPr>
                        <a:t>regulation </a:t>
                      </a:r>
                      <a:r>
                        <a:rPr sz="1800" spc="-5" dirty="0">
                          <a:solidFill>
                            <a:srgbClr val="521A17"/>
                          </a:solidFill>
                          <a:latin typeface="Carlito"/>
                          <a:cs typeface="Carlito"/>
                        </a:rPr>
                        <a:t>or legislation </a:t>
                      </a:r>
                      <a:r>
                        <a:rPr sz="1800" spc="-15" dirty="0">
                          <a:solidFill>
                            <a:srgbClr val="521A17"/>
                          </a:solidFill>
                          <a:latin typeface="Carlito"/>
                          <a:cs typeface="Carlito"/>
                        </a:rPr>
                        <a:t>for </a:t>
                      </a:r>
                      <a:r>
                        <a:rPr sz="1800" spc="-5" dirty="0">
                          <a:solidFill>
                            <a:srgbClr val="521A17"/>
                          </a:solidFill>
                          <a:latin typeface="Carlito"/>
                          <a:cs typeface="Carlito"/>
                        </a:rPr>
                        <a:t>public </a:t>
                      </a:r>
                      <a:r>
                        <a:rPr sz="1800" spc="-10" dirty="0">
                          <a:solidFill>
                            <a:srgbClr val="521A17"/>
                          </a:solidFill>
                          <a:latin typeface="Carlito"/>
                          <a:cs typeface="Carlito"/>
                        </a:rPr>
                        <a:t>comment</a:t>
                      </a:r>
                      <a:r>
                        <a:rPr sz="1800" spc="65" dirty="0">
                          <a:solidFill>
                            <a:srgbClr val="521A17"/>
                          </a:solidFill>
                          <a:latin typeface="Carlito"/>
                          <a:cs typeface="Carlito"/>
                        </a:rPr>
                        <a:t> </a:t>
                      </a:r>
                      <a:r>
                        <a:rPr sz="1800" dirty="0">
                          <a:solidFill>
                            <a:srgbClr val="521A17"/>
                          </a:solidFill>
                          <a:latin typeface="Carlito"/>
                          <a:cs typeface="Carlito"/>
                        </a:rPr>
                        <a:t>and</a:t>
                      </a:r>
                      <a:endParaRPr sz="1800">
                        <a:latin typeface="Carlito"/>
                        <a:cs typeface="Carlito"/>
                      </a:endParaRPr>
                    </a:p>
                    <a:p>
                      <a:pPr marL="42545" marR="176530">
                        <a:lnSpc>
                          <a:spcPct val="100000"/>
                        </a:lnSpc>
                        <a:spcBef>
                          <a:spcPts val="155"/>
                        </a:spcBef>
                      </a:pPr>
                      <a:r>
                        <a:rPr sz="1800" spc="-10" dirty="0">
                          <a:solidFill>
                            <a:srgbClr val="521A17"/>
                          </a:solidFill>
                          <a:latin typeface="Carlito"/>
                          <a:cs typeface="Carlito"/>
                        </a:rPr>
                        <a:t>consultation </a:t>
                      </a:r>
                      <a:r>
                        <a:rPr sz="1800" spc="-5" dirty="0">
                          <a:solidFill>
                            <a:srgbClr val="521A17"/>
                          </a:solidFill>
                          <a:latin typeface="Carlito"/>
                          <a:cs typeface="Carlito"/>
                        </a:rPr>
                        <a:t>with</a:t>
                      </a:r>
                      <a:r>
                        <a:rPr sz="1800" spc="20" dirty="0">
                          <a:solidFill>
                            <a:srgbClr val="521A17"/>
                          </a:solidFill>
                          <a:latin typeface="Carlito"/>
                          <a:cs typeface="Carlito"/>
                        </a:rPr>
                        <a:t> </a:t>
                      </a:r>
                      <a:r>
                        <a:rPr sz="1800" spc="-15" dirty="0">
                          <a:solidFill>
                            <a:srgbClr val="521A17"/>
                          </a:solidFill>
                          <a:latin typeface="Carlito"/>
                          <a:cs typeface="Carlito"/>
                        </a:rPr>
                        <a:t>stakeholders</a:t>
                      </a:r>
                      <a:endParaRPr sz="1800">
                        <a:latin typeface="Carlito"/>
                        <a:cs typeface="Carlito"/>
                      </a:endParaRPr>
                    </a:p>
                  </a:txBody>
                  <a:tcPr marL="0" marR="0" marT="0" marB="0">
                    <a:lnL w="12700">
                      <a:solidFill>
                        <a:srgbClr val="F4AF83"/>
                      </a:solidFill>
                      <a:prstDash val="solid"/>
                    </a:lnL>
                    <a:lnR w="12700">
                      <a:solidFill>
                        <a:srgbClr val="F4AF83"/>
                      </a:solidFill>
                      <a:prstDash val="solid"/>
                    </a:lnR>
                    <a:lnT w="12700">
                      <a:solidFill>
                        <a:srgbClr val="F4AF83"/>
                      </a:solidFill>
                      <a:prstDash val="solid"/>
                    </a:lnT>
                    <a:lnB w="12700">
                      <a:solidFill>
                        <a:srgbClr val="F4AF83"/>
                      </a:solidFill>
                      <a:prstDash val="solid"/>
                    </a:lnB>
                    <a:solidFill>
                      <a:srgbClr val="E7DEC8"/>
                    </a:solidFill>
                  </a:tcPr>
                </a:tc>
                <a:tc>
                  <a:txBody>
                    <a:bodyPr/>
                    <a:lstStyle/>
                    <a:p>
                      <a:pPr marL="43180">
                        <a:lnSpc>
                          <a:spcPts val="1864"/>
                        </a:lnSpc>
                      </a:pPr>
                      <a:r>
                        <a:rPr sz="1600" spc="-10" dirty="0">
                          <a:solidFill>
                            <a:srgbClr val="001F5F"/>
                          </a:solidFill>
                          <a:latin typeface="Carlito"/>
                          <a:cs typeface="Carlito"/>
                        </a:rPr>
                        <a:t>Stakeholder consultations; Citizens</a:t>
                      </a:r>
                      <a:r>
                        <a:rPr sz="1600" spc="-5" dirty="0">
                          <a:solidFill>
                            <a:srgbClr val="001F5F"/>
                          </a:solidFill>
                          <a:latin typeface="Carlito"/>
                          <a:cs typeface="Carlito"/>
                        </a:rPr>
                        <a:t> </a:t>
                      </a:r>
                      <a:r>
                        <a:rPr sz="1600" spc="-10" dirty="0">
                          <a:solidFill>
                            <a:srgbClr val="001F5F"/>
                          </a:solidFill>
                          <a:latin typeface="Carlito"/>
                          <a:cs typeface="Carlito"/>
                        </a:rPr>
                        <a:t>views</a:t>
                      </a:r>
                      <a:endParaRPr sz="1600">
                        <a:latin typeface="Carlito"/>
                        <a:cs typeface="Carlito"/>
                      </a:endParaRPr>
                    </a:p>
                  </a:txBody>
                  <a:tcPr marL="0" marR="0" marT="0" marB="0">
                    <a:lnL w="12700">
                      <a:solidFill>
                        <a:srgbClr val="F4AF83"/>
                      </a:solidFill>
                      <a:prstDash val="solid"/>
                    </a:lnL>
                    <a:lnR w="12700">
                      <a:solidFill>
                        <a:srgbClr val="F4AF83"/>
                      </a:solidFill>
                      <a:prstDash val="solid"/>
                    </a:lnR>
                    <a:lnT w="12700">
                      <a:solidFill>
                        <a:srgbClr val="F4AF83"/>
                      </a:solidFill>
                      <a:prstDash val="solid"/>
                    </a:lnT>
                    <a:lnB w="12700">
                      <a:solidFill>
                        <a:srgbClr val="F4AF83"/>
                      </a:solidFill>
                      <a:prstDash val="solid"/>
                    </a:lnB>
                  </a:tcPr>
                </a:tc>
                <a:extLst>
                  <a:ext uri="{0D108BD9-81ED-4DB2-BD59-A6C34878D82A}">
                    <a16:rowId xmlns:a16="http://schemas.microsoft.com/office/drawing/2014/main" val="10003"/>
                  </a:ext>
                </a:extLst>
              </a:tr>
              <a:tr h="1317117">
                <a:tc>
                  <a:txBody>
                    <a:bodyPr/>
                    <a:lstStyle/>
                    <a:p>
                      <a:pPr marL="42545" marR="176530">
                        <a:lnSpc>
                          <a:spcPts val="2100"/>
                        </a:lnSpc>
                      </a:pPr>
                      <a:r>
                        <a:rPr sz="1800" dirty="0">
                          <a:solidFill>
                            <a:srgbClr val="521A17"/>
                          </a:solidFill>
                          <a:latin typeface="Carlito"/>
                          <a:cs typeface="Carlito"/>
                        </a:rPr>
                        <a:t>6. </a:t>
                      </a:r>
                      <a:r>
                        <a:rPr sz="1800" spc="-10" dirty="0">
                          <a:solidFill>
                            <a:srgbClr val="521A17"/>
                          </a:solidFill>
                          <a:latin typeface="Carlito"/>
                          <a:cs typeface="Carlito"/>
                        </a:rPr>
                        <a:t>Revision </a:t>
                      </a:r>
                      <a:r>
                        <a:rPr sz="1800" spc="-5" dirty="0">
                          <a:solidFill>
                            <a:srgbClr val="521A17"/>
                          </a:solidFill>
                          <a:latin typeface="Carlito"/>
                          <a:cs typeface="Carlito"/>
                        </a:rPr>
                        <a:t>of </a:t>
                      </a:r>
                      <a:r>
                        <a:rPr sz="1800" dirty="0">
                          <a:solidFill>
                            <a:srgbClr val="521A17"/>
                          </a:solidFill>
                          <a:latin typeface="Carlito"/>
                          <a:cs typeface="Carlito"/>
                        </a:rPr>
                        <a:t>the </a:t>
                      </a:r>
                      <a:r>
                        <a:rPr sz="1800" spc="-15" dirty="0">
                          <a:solidFill>
                            <a:srgbClr val="521A17"/>
                          </a:solidFill>
                          <a:latin typeface="Carlito"/>
                          <a:cs typeface="Carlito"/>
                        </a:rPr>
                        <a:t>draft </a:t>
                      </a:r>
                      <a:r>
                        <a:rPr sz="1800" dirty="0">
                          <a:solidFill>
                            <a:srgbClr val="521A17"/>
                          </a:solidFill>
                          <a:latin typeface="Carlito"/>
                          <a:cs typeface="Carlito"/>
                        </a:rPr>
                        <a:t>and </a:t>
                      </a:r>
                      <a:r>
                        <a:rPr sz="1800" b="1" spc="-5" dirty="0">
                          <a:solidFill>
                            <a:srgbClr val="C00000"/>
                          </a:solidFill>
                          <a:latin typeface="Carlito"/>
                          <a:cs typeface="Carlito"/>
                        </a:rPr>
                        <a:t>final assessment</a:t>
                      </a:r>
                      <a:r>
                        <a:rPr sz="1800" b="1" spc="30" dirty="0">
                          <a:solidFill>
                            <a:srgbClr val="C00000"/>
                          </a:solidFill>
                          <a:latin typeface="Carlito"/>
                          <a:cs typeface="Carlito"/>
                        </a:rPr>
                        <a:t> </a:t>
                      </a:r>
                      <a:r>
                        <a:rPr sz="1800" spc="-5" dirty="0">
                          <a:solidFill>
                            <a:srgbClr val="521A17"/>
                          </a:solidFill>
                          <a:latin typeface="Carlito"/>
                          <a:cs typeface="Carlito"/>
                        </a:rPr>
                        <a:t>based</a:t>
                      </a:r>
                      <a:endParaRPr sz="1800">
                        <a:latin typeface="Carlito"/>
                        <a:cs typeface="Carlito"/>
                      </a:endParaRPr>
                    </a:p>
                    <a:p>
                      <a:pPr marL="42545" marR="907415">
                        <a:lnSpc>
                          <a:spcPct val="107200"/>
                        </a:lnSpc>
                      </a:pPr>
                      <a:r>
                        <a:rPr sz="1800" spc="-5" dirty="0">
                          <a:solidFill>
                            <a:srgbClr val="521A17"/>
                          </a:solidFill>
                          <a:latin typeface="Carlito"/>
                          <a:cs typeface="Carlito"/>
                        </a:rPr>
                        <a:t>on </a:t>
                      </a:r>
                      <a:r>
                        <a:rPr sz="1800" spc="-10" dirty="0">
                          <a:solidFill>
                            <a:srgbClr val="521A17"/>
                          </a:solidFill>
                          <a:latin typeface="Carlito"/>
                          <a:cs typeface="Carlito"/>
                        </a:rPr>
                        <a:t>comments from </a:t>
                      </a:r>
                      <a:r>
                        <a:rPr sz="1800" spc="-5" dirty="0">
                          <a:solidFill>
                            <a:srgbClr val="521A17"/>
                          </a:solidFill>
                          <a:latin typeface="Carlito"/>
                          <a:cs typeface="Carlito"/>
                        </a:rPr>
                        <a:t>public, </a:t>
                      </a:r>
                      <a:r>
                        <a:rPr sz="1800" spc="-15" dirty="0">
                          <a:solidFill>
                            <a:srgbClr val="521A17"/>
                          </a:solidFill>
                          <a:latin typeface="Carlito"/>
                          <a:cs typeface="Carlito"/>
                        </a:rPr>
                        <a:t>stakeholders </a:t>
                      </a:r>
                      <a:r>
                        <a:rPr sz="1800" dirty="0">
                          <a:solidFill>
                            <a:srgbClr val="521A17"/>
                          </a:solidFill>
                          <a:latin typeface="Carlito"/>
                          <a:cs typeface="Carlito"/>
                        </a:rPr>
                        <a:t>– </a:t>
                      </a:r>
                      <a:r>
                        <a:rPr sz="1800" spc="-15" dirty="0">
                          <a:solidFill>
                            <a:srgbClr val="521A17"/>
                          </a:solidFill>
                          <a:latin typeface="Carlito"/>
                          <a:cs typeface="Carlito"/>
                        </a:rPr>
                        <a:t>for  </a:t>
                      </a:r>
                      <a:r>
                        <a:rPr sz="1800" spc="-10" dirty="0">
                          <a:solidFill>
                            <a:srgbClr val="521A17"/>
                          </a:solidFill>
                          <a:latin typeface="Carlito"/>
                          <a:cs typeface="Carlito"/>
                        </a:rPr>
                        <a:t>approval</a:t>
                      </a:r>
                      <a:endParaRPr sz="1800">
                        <a:latin typeface="Carlito"/>
                        <a:cs typeface="Carlito"/>
                      </a:endParaRPr>
                    </a:p>
                  </a:txBody>
                  <a:tcPr marL="0" marR="0" marT="0" marB="0">
                    <a:lnL w="12700">
                      <a:solidFill>
                        <a:srgbClr val="F4AF83"/>
                      </a:solidFill>
                      <a:prstDash val="solid"/>
                    </a:lnL>
                    <a:lnR w="12700">
                      <a:solidFill>
                        <a:srgbClr val="F4AF83"/>
                      </a:solidFill>
                      <a:prstDash val="solid"/>
                    </a:lnR>
                    <a:lnT w="12700">
                      <a:solidFill>
                        <a:srgbClr val="F4AF83"/>
                      </a:solidFill>
                      <a:prstDash val="solid"/>
                    </a:lnT>
                    <a:lnB w="12700">
                      <a:solidFill>
                        <a:srgbClr val="F4AF83"/>
                      </a:solidFill>
                      <a:prstDash val="solid"/>
                    </a:lnB>
                    <a:solidFill>
                      <a:srgbClr val="E7DEC8"/>
                    </a:solidFill>
                  </a:tcPr>
                </a:tc>
                <a:tc>
                  <a:txBody>
                    <a:bodyPr/>
                    <a:lstStyle/>
                    <a:p>
                      <a:pPr marL="43180">
                        <a:lnSpc>
                          <a:spcPts val="1864"/>
                        </a:lnSpc>
                      </a:pPr>
                      <a:r>
                        <a:rPr sz="1600" spc="-10" dirty="0">
                          <a:solidFill>
                            <a:srgbClr val="001F5F"/>
                          </a:solidFill>
                          <a:latin typeface="Carlito"/>
                          <a:cs typeface="Carlito"/>
                        </a:rPr>
                        <a:t>Political </a:t>
                      </a:r>
                      <a:r>
                        <a:rPr sz="1600" spc="-5" dirty="0">
                          <a:solidFill>
                            <a:srgbClr val="001F5F"/>
                          </a:solidFill>
                          <a:latin typeface="Carlito"/>
                          <a:cs typeface="Carlito"/>
                        </a:rPr>
                        <a:t>and </a:t>
                      </a:r>
                      <a:r>
                        <a:rPr sz="1600" spc="-10" dirty="0">
                          <a:solidFill>
                            <a:srgbClr val="001F5F"/>
                          </a:solidFill>
                          <a:latin typeface="Carlito"/>
                          <a:cs typeface="Carlito"/>
                        </a:rPr>
                        <a:t>stakeholder</a:t>
                      </a:r>
                      <a:r>
                        <a:rPr sz="1600" spc="-35" dirty="0">
                          <a:solidFill>
                            <a:srgbClr val="001F5F"/>
                          </a:solidFill>
                          <a:latin typeface="Carlito"/>
                          <a:cs typeface="Carlito"/>
                        </a:rPr>
                        <a:t> </a:t>
                      </a:r>
                      <a:r>
                        <a:rPr sz="1600" spc="-5" dirty="0">
                          <a:solidFill>
                            <a:srgbClr val="001F5F"/>
                          </a:solidFill>
                          <a:latin typeface="Carlito"/>
                          <a:cs typeface="Carlito"/>
                        </a:rPr>
                        <a:t>positions</a:t>
                      </a:r>
                      <a:endParaRPr sz="1600">
                        <a:latin typeface="Carlito"/>
                        <a:cs typeface="Carlito"/>
                      </a:endParaRPr>
                    </a:p>
                  </a:txBody>
                  <a:tcPr marL="0" marR="0" marT="0" marB="0">
                    <a:lnL w="12700">
                      <a:solidFill>
                        <a:srgbClr val="F4AF83"/>
                      </a:solidFill>
                      <a:prstDash val="solid"/>
                    </a:lnL>
                    <a:lnR w="12700">
                      <a:solidFill>
                        <a:srgbClr val="F4AF83"/>
                      </a:solidFill>
                      <a:prstDash val="solid"/>
                    </a:lnR>
                    <a:lnT w="12700">
                      <a:solidFill>
                        <a:srgbClr val="F4AF83"/>
                      </a:solidFill>
                      <a:prstDash val="solid"/>
                    </a:lnT>
                    <a:lnB w="12700">
                      <a:solidFill>
                        <a:srgbClr val="F4AF83"/>
                      </a:solidFill>
                      <a:prstDash val="solid"/>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24001" y="1033257"/>
            <a:ext cx="4338955" cy="4756150"/>
            <a:chOff x="0" y="1033257"/>
            <a:chExt cx="4338955" cy="4756150"/>
          </a:xfrm>
        </p:grpSpPr>
        <p:sp>
          <p:nvSpPr>
            <p:cNvPr id="3" name="object 3"/>
            <p:cNvSpPr/>
            <p:nvPr/>
          </p:nvSpPr>
          <p:spPr>
            <a:xfrm>
              <a:off x="0" y="1033257"/>
              <a:ext cx="3711728" cy="4755664"/>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4" name="object 4"/>
            <p:cNvSpPr/>
            <p:nvPr/>
          </p:nvSpPr>
          <p:spPr>
            <a:xfrm>
              <a:off x="1790700" y="1482864"/>
              <a:ext cx="2494788" cy="646163"/>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5" name="object 5"/>
            <p:cNvSpPr/>
            <p:nvPr/>
          </p:nvSpPr>
          <p:spPr>
            <a:xfrm>
              <a:off x="1773935" y="1495056"/>
              <a:ext cx="2564891" cy="655307"/>
            </a:xfrm>
            <a:prstGeom prst="rect">
              <a:avLst/>
            </a:prstGeom>
            <a:blipFill>
              <a:blip r:embed="rId4" cstate="print"/>
              <a:stretch>
                <a:fillRect/>
              </a:stretch>
            </a:blipFill>
          </p:spPr>
          <p:txBody>
            <a:bodyPr wrap="square" lIns="0" tIns="0" rIns="0" bIns="0" rtlCol="0"/>
            <a:lstStyle/>
            <a:p>
              <a:endParaRPr>
                <a:solidFill>
                  <a:prstClr val="black"/>
                </a:solidFill>
                <a:latin typeface="Calibri"/>
              </a:endParaRPr>
            </a:p>
          </p:txBody>
        </p:sp>
        <p:sp>
          <p:nvSpPr>
            <p:cNvPr id="6" name="object 6"/>
            <p:cNvSpPr/>
            <p:nvPr/>
          </p:nvSpPr>
          <p:spPr>
            <a:xfrm>
              <a:off x="1837944" y="1507235"/>
              <a:ext cx="2405380" cy="556260"/>
            </a:xfrm>
            <a:custGeom>
              <a:avLst/>
              <a:gdLst/>
              <a:ahLst/>
              <a:cxnLst/>
              <a:rect l="l" t="t" r="r" b="b"/>
              <a:pathLst>
                <a:path w="2405379" h="556260">
                  <a:moveTo>
                    <a:pt x="2312161" y="0"/>
                  </a:moveTo>
                  <a:lnTo>
                    <a:pt x="92710" y="0"/>
                  </a:lnTo>
                  <a:lnTo>
                    <a:pt x="56632" y="7288"/>
                  </a:lnTo>
                  <a:lnTo>
                    <a:pt x="27162" y="27162"/>
                  </a:lnTo>
                  <a:lnTo>
                    <a:pt x="7288" y="56632"/>
                  </a:lnTo>
                  <a:lnTo>
                    <a:pt x="0" y="92710"/>
                  </a:lnTo>
                  <a:lnTo>
                    <a:pt x="0" y="463550"/>
                  </a:lnTo>
                  <a:lnTo>
                    <a:pt x="7288" y="499627"/>
                  </a:lnTo>
                  <a:lnTo>
                    <a:pt x="27162" y="529097"/>
                  </a:lnTo>
                  <a:lnTo>
                    <a:pt x="56632" y="548971"/>
                  </a:lnTo>
                  <a:lnTo>
                    <a:pt x="92710" y="556260"/>
                  </a:lnTo>
                  <a:lnTo>
                    <a:pt x="2312161" y="556260"/>
                  </a:lnTo>
                  <a:lnTo>
                    <a:pt x="2348239" y="548971"/>
                  </a:lnTo>
                  <a:lnTo>
                    <a:pt x="2377709" y="529097"/>
                  </a:lnTo>
                  <a:lnTo>
                    <a:pt x="2397583" y="499627"/>
                  </a:lnTo>
                  <a:lnTo>
                    <a:pt x="2404872" y="463550"/>
                  </a:lnTo>
                  <a:lnTo>
                    <a:pt x="2404872" y="92710"/>
                  </a:lnTo>
                  <a:lnTo>
                    <a:pt x="2397583" y="56632"/>
                  </a:lnTo>
                  <a:lnTo>
                    <a:pt x="2377709" y="27162"/>
                  </a:lnTo>
                  <a:lnTo>
                    <a:pt x="2348239" y="7288"/>
                  </a:lnTo>
                  <a:lnTo>
                    <a:pt x="2312161" y="0"/>
                  </a:lnTo>
                  <a:close/>
                </a:path>
              </a:pathLst>
            </a:custGeom>
            <a:solidFill>
              <a:srgbClr val="E4D4CC">
                <a:alpha val="90194"/>
              </a:srgbClr>
            </a:solidFill>
          </p:spPr>
          <p:txBody>
            <a:bodyPr wrap="square" lIns="0" tIns="0" rIns="0" bIns="0" rtlCol="0"/>
            <a:lstStyle/>
            <a:p>
              <a:endParaRPr>
                <a:solidFill>
                  <a:prstClr val="black"/>
                </a:solidFill>
                <a:latin typeface="Calibri"/>
              </a:endParaRPr>
            </a:p>
          </p:txBody>
        </p:sp>
        <p:sp>
          <p:nvSpPr>
            <p:cNvPr id="7" name="object 7"/>
            <p:cNvSpPr/>
            <p:nvPr/>
          </p:nvSpPr>
          <p:spPr>
            <a:xfrm>
              <a:off x="1837944" y="1507235"/>
              <a:ext cx="2405380" cy="556260"/>
            </a:xfrm>
            <a:custGeom>
              <a:avLst/>
              <a:gdLst/>
              <a:ahLst/>
              <a:cxnLst/>
              <a:rect l="l" t="t" r="r" b="b"/>
              <a:pathLst>
                <a:path w="2405379" h="556260">
                  <a:moveTo>
                    <a:pt x="0" y="92710"/>
                  </a:moveTo>
                  <a:lnTo>
                    <a:pt x="7288" y="56632"/>
                  </a:lnTo>
                  <a:lnTo>
                    <a:pt x="27162" y="27162"/>
                  </a:lnTo>
                  <a:lnTo>
                    <a:pt x="56632" y="7288"/>
                  </a:lnTo>
                  <a:lnTo>
                    <a:pt x="92710" y="0"/>
                  </a:lnTo>
                  <a:lnTo>
                    <a:pt x="2312161" y="0"/>
                  </a:lnTo>
                  <a:lnTo>
                    <a:pt x="2348239" y="7288"/>
                  </a:lnTo>
                  <a:lnTo>
                    <a:pt x="2377709" y="27162"/>
                  </a:lnTo>
                  <a:lnTo>
                    <a:pt x="2397583" y="56632"/>
                  </a:lnTo>
                  <a:lnTo>
                    <a:pt x="2404872" y="92710"/>
                  </a:lnTo>
                  <a:lnTo>
                    <a:pt x="2404872" y="463550"/>
                  </a:lnTo>
                  <a:lnTo>
                    <a:pt x="2397583" y="499627"/>
                  </a:lnTo>
                  <a:lnTo>
                    <a:pt x="2377709" y="529097"/>
                  </a:lnTo>
                  <a:lnTo>
                    <a:pt x="2348239" y="548971"/>
                  </a:lnTo>
                  <a:lnTo>
                    <a:pt x="2312161" y="556260"/>
                  </a:lnTo>
                  <a:lnTo>
                    <a:pt x="92710" y="556260"/>
                  </a:lnTo>
                  <a:lnTo>
                    <a:pt x="56632" y="548971"/>
                  </a:lnTo>
                  <a:lnTo>
                    <a:pt x="27162" y="529097"/>
                  </a:lnTo>
                  <a:lnTo>
                    <a:pt x="7288" y="499627"/>
                  </a:lnTo>
                  <a:lnTo>
                    <a:pt x="0" y="463550"/>
                  </a:lnTo>
                  <a:lnTo>
                    <a:pt x="0" y="92710"/>
                  </a:lnTo>
                  <a:close/>
                </a:path>
              </a:pathLst>
            </a:custGeom>
            <a:ln w="9144">
              <a:solidFill>
                <a:srgbClr val="B46D12"/>
              </a:solidFill>
            </a:ln>
          </p:spPr>
          <p:txBody>
            <a:bodyPr wrap="square" lIns="0" tIns="0" rIns="0" bIns="0" rtlCol="0"/>
            <a:lstStyle/>
            <a:p>
              <a:endParaRPr>
                <a:solidFill>
                  <a:prstClr val="black"/>
                </a:solidFill>
                <a:latin typeface="Calibri"/>
              </a:endParaRPr>
            </a:p>
          </p:txBody>
        </p:sp>
        <p:sp>
          <p:nvSpPr>
            <p:cNvPr id="8" name="object 8"/>
            <p:cNvSpPr/>
            <p:nvPr/>
          </p:nvSpPr>
          <p:spPr>
            <a:xfrm>
              <a:off x="1790700" y="2109228"/>
              <a:ext cx="2494788" cy="646163"/>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9" name="object 9"/>
            <p:cNvSpPr/>
            <p:nvPr/>
          </p:nvSpPr>
          <p:spPr>
            <a:xfrm>
              <a:off x="2196083" y="2218918"/>
              <a:ext cx="1685544" cy="458749"/>
            </a:xfrm>
            <a:prstGeom prst="rect">
              <a:avLst/>
            </a:prstGeom>
            <a:blipFill>
              <a:blip r:embed="rId5" cstate="print"/>
              <a:stretch>
                <a:fillRect/>
              </a:stretch>
            </a:blipFill>
          </p:spPr>
          <p:txBody>
            <a:bodyPr wrap="square" lIns="0" tIns="0" rIns="0" bIns="0" rtlCol="0"/>
            <a:lstStyle/>
            <a:p>
              <a:endParaRPr>
                <a:solidFill>
                  <a:prstClr val="black"/>
                </a:solidFill>
                <a:latin typeface="Calibri"/>
              </a:endParaRPr>
            </a:p>
          </p:txBody>
        </p:sp>
        <p:sp>
          <p:nvSpPr>
            <p:cNvPr id="10" name="object 10"/>
            <p:cNvSpPr/>
            <p:nvPr/>
          </p:nvSpPr>
          <p:spPr>
            <a:xfrm>
              <a:off x="1837944" y="2133600"/>
              <a:ext cx="2405380" cy="556260"/>
            </a:xfrm>
            <a:custGeom>
              <a:avLst/>
              <a:gdLst/>
              <a:ahLst/>
              <a:cxnLst/>
              <a:rect l="l" t="t" r="r" b="b"/>
              <a:pathLst>
                <a:path w="2405379" h="556260">
                  <a:moveTo>
                    <a:pt x="2312161" y="0"/>
                  </a:moveTo>
                  <a:lnTo>
                    <a:pt x="92710" y="0"/>
                  </a:lnTo>
                  <a:lnTo>
                    <a:pt x="56632" y="7288"/>
                  </a:lnTo>
                  <a:lnTo>
                    <a:pt x="27162" y="27162"/>
                  </a:lnTo>
                  <a:lnTo>
                    <a:pt x="7288" y="56632"/>
                  </a:lnTo>
                  <a:lnTo>
                    <a:pt x="0" y="92710"/>
                  </a:lnTo>
                  <a:lnTo>
                    <a:pt x="0" y="463550"/>
                  </a:lnTo>
                  <a:lnTo>
                    <a:pt x="7288" y="499627"/>
                  </a:lnTo>
                  <a:lnTo>
                    <a:pt x="27162" y="529097"/>
                  </a:lnTo>
                  <a:lnTo>
                    <a:pt x="56632" y="548971"/>
                  </a:lnTo>
                  <a:lnTo>
                    <a:pt x="92710" y="556260"/>
                  </a:lnTo>
                  <a:lnTo>
                    <a:pt x="2312161" y="556260"/>
                  </a:lnTo>
                  <a:lnTo>
                    <a:pt x="2348239" y="548971"/>
                  </a:lnTo>
                  <a:lnTo>
                    <a:pt x="2377709" y="529097"/>
                  </a:lnTo>
                  <a:lnTo>
                    <a:pt x="2397583" y="499627"/>
                  </a:lnTo>
                  <a:lnTo>
                    <a:pt x="2404872" y="463550"/>
                  </a:lnTo>
                  <a:lnTo>
                    <a:pt x="2404872" y="92710"/>
                  </a:lnTo>
                  <a:lnTo>
                    <a:pt x="2397583" y="56632"/>
                  </a:lnTo>
                  <a:lnTo>
                    <a:pt x="2377709" y="27162"/>
                  </a:lnTo>
                  <a:lnTo>
                    <a:pt x="2348239" y="7288"/>
                  </a:lnTo>
                  <a:lnTo>
                    <a:pt x="2312161" y="0"/>
                  </a:lnTo>
                  <a:close/>
                </a:path>
              </a:pathLst>
            </a:custGeom>
            <a:solidFill>
              <a:srgbClr val="E4D4CC">
                <a:alpha val="90194"/>
              </a:srgbClr>
            </a:solidFill>
          </p:spPr>
          <p:txBody>
            <a:bodyPr wrap="square" lIns="0" tIns="0" rIns="0" bIns="0" rtlCol="0"/>
            <a:lstStyle/>
            <a:p>
              <a:endParaRPr>
                <a:solidFill>
                  <a:prstClr val="black"/>
                </a:solidFill>
                <a:latin typeface="Calibri"/>
              </a:endParaRPr>
            </a:p>
          </p:txBody>
        </p:sp>
        <p:sp>
          <p:nvSpPr>
            <p:cNvPr id="11" name="object 11"/>
            <p:cNvSpPr/>
            <p:nvPr/>
          </p:nvSpPr>
          <p:spPr>
            <a:xfrm>
              <a:off x="1837944" y="2133600"/>
              <a:ext cx="2405380" cy="556260"/>
            </a:xfrm>
            <a:custGeom>
              <a:avLst/>
              <a:gdLst/>
              <a:ahLst/>
              <a:cxnLst/>
              <a:rect l="l" t="t" r="r" b="b"/>
              <a:pathLst>
                <a:path w="2405379" h="556260">
                  <a:moveTo>
                    <a:pt x="0" y="92710"/>
                  </a:moveTo>
                  <a:lnTo>
                    <a:pt x="7288" y="56632"/>
                  </a:lnTo>
                  <a:lnTo>
                    <a:pt x="27162" y="27162"/>
                  </a:lnTo>
                  <a:lnTo>
                    <a:pt x="56632" y="7288"/>
                  </a:lnTo>
                  <a:lnTo>
                    <a:pt x="92710" y="0"/>
                  </a:lnTo>
                  <a:lnTo>
                    <a:pt x="2312161" y="0"/>
                  </a:lnTo>
                  <a:lnTo>
                    <a:pt x="2348239" y="7288"/>
                  </a:lnTo>
                  <a:lnTo>
                    <a:pt x="2377709" y="27162"/>
                  </a:lnTo>
                  <a:lnTo>
                    <a:pt x="2397583" y="56632"/>
                  </a:lnTo>
                  <a:lnTo>
                    <a:pt x="2404872" y="92710"/>
                  </a:lnTo>
                  <a:lnTo>
                    <a:pt x="2404872" y="463550"/>
                  </a:lnTo>
                  <a:lnTo>
                    <a:pt x="2397583" y="499627"/>
                  </a:lnTo>
                  <a:lnTo>
                    <a:pt x="2377709" y="529097"/>
                  </a:lnTo>
                  <a:lnTo>
                    <a:pt x="2348239" y="548971"/>
                  </a:lnTo>
                  <a:lnTo>
                    <a:pt x="2312161" y="556260"/>
                  </a:lnTo>
                  <a:lnTo>
                    <a:pt x="92710" y="556260"/>
                  </a:lnTo>
                  <a:lnTo>
                    <a:pt x="56632" y="548971"/>
                  </a:lnTo>
                  <a:lnTo>
                    <a:pt x="27162" y="529097"/>
                  </a:lnTo>
                  <a:lnTo>
                    <a:pt x="7288" y="499627"/>
                  </a:lnTo>
                  <a:lnTo>
                    <a:pt x="0" y="463550"/>
                  </a:lnTo>
                  <a:lnTo>
                    <a:pt x="0" y="92710"/>
                  </a:lnTo>
                  <a:close/>
                </a:path>
              </a:pathLst>
            </a:custGeom>
            <a:ln w="9144">
              <a:solidFill>
                <a:srgbClr val="B46D12"/>
              </a:solidFill>
            </a:ln>
          </p:spPr>
          <p:txBody>
            <a:bodyPr wrap="square" lIns="0" tIns="0" rIns="0" bIns="0" rtlCol="0"/>
            <a:lstStyle/>
            <a:p>
              <a:endParaRPr>
                <a:solidFill>
                  <a:prstClr val="black"/>
                </a:solidFill>
                <a:latin typeface="Calibri"/>
              </a:endParaRPr>
            </a:p>
          </p:txBody>
        </p:sp>
        <p:sp>
          <p:nvSpPr>
            <p:cNvPr id="12" name="object 12"/>
            <p:cNvSpPr/>
            <p:nvPr/>
          </p:nvSpPr>
          <p:spPr>
            <a:xfrm>
              <a:off x="1790700" y="2734068"/>
              <a:ext cx="2494788" cy="646163"/>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13" name="object 13"/>
            <p:cNvSpPr/>
            <p:nvPr/>
          </p:nvSpPr>
          <p:spPr>
            <a:xfrm>
              <a:off x="2225039" y="2843771"/>
              <a:ext cx="1627632" cy="460260"/>
            </a:xfrm>
            <a:prstGeom prst="rect">
              <a:avLst/>
            </a:prstGeom>
            <a:blipFill>
              <a:blip r:embed="rId6" cstate="print"/>
              <a:stretch>
                <a:fillRect/>
              </a:stretch>
            </a:blipFill>
          </p:spPr>
          <p:txBody>
            <a:bodyPr wrap="square" lIns="0" tIns="0" rIns="0" bIns="0" rtlCol="0"/>
            <a:lstStyle/>
            <a:p>
              <a:endParaRPr>
                <a:solidFill>
                  <a:prstClr val="black"/>
                </a:solidFill>
                <a:latin typeface="Calibri"/>
              </a:endParaRPr>
            </a:p>
          </p:txBody>
        </p:sp>
        <p:sp>
          <p:nvSpPr>
            <p:cNvPr id="14" name="object 14"/>
            <p:cNvSpPr/>
            <p:nvPr/>
          </p:nvSpPr>
          <p:spPr>
            <a:xfrm>
              <a:off x="1837944" y="2758439"/>
              <a:ext cx="2405380" cy="556260"/>
            </a:xfrm>
            <a:custGeom>
              <a:avLst/>
              <a:gdLst/>
              <a:ahLst/>
              <a:cxnLst/>
              <a:rect l="l" t="t" r="r" b="b"/>
              <a:pathLst>
                <a:path w="2405379" h="556260">
                  <a:moveTo>
                    <a:pt x="2312161" y="0"/>
                  </a:moveTo>
                  <a:lnTo>
                    <a:pt x="92710" y="0"/>
                  </a:lnTo>
                  <a:lnTo>
                    <a:pt x="56632" y="7288"/>
                  </a:lnTo>
                  <a:lnTo>
                    <a:pt x="27162" y="27162"/>
                  </a:lnTo>
                  <a:lnTo>
                    <a:pt x="7288" y="56632"/>
                  </a:lnTo>
                  <a:lnTo>
                    <a:pt x="0" y="92710"/>
                  </a:lnTo>
                  <a:lnTo>
                    <a:pt x="0" y="463550"/>
                  </a:lnTo>
                  <a:lnTo>
                    <a:pt x="7288" y="499627"/>
                  </a:lnTo>
                  <a:lnTo>
                    <a:pt x="27162" y="529097"/>
                  </a:lnTo>
                  <a:lnTo>
                    <a:pt x="56632" y="548971"/>
                  </a:lnTo>
                  <a:lnTo>
                    <a:pt x="92710" y="556260"/>
                  </a:lnTo>
                  <a:lnTo>
                    <a:pt x="2312161" y="556260"/>
                  </a:lnTo>
                  <a:lnTo>
                    <a:pt x="2348239" y="548971"/>
                  </a:lnTo>
                  <a:lnTo>
                    <a:pt x="2377709" y="529097"/>
                  </a:lnTo>
                  <a:lnTo>
                    <a:pt x="2397583" y="499627"/>
                  </a:lnTo>
                  <a:lnTo>
                    <a:pt x="2404872" y="463550"/>
                  </a:lnTo>
                  <a:lnTo>
                    <a:pt x="2404872" y="92710"/>
                  </a:lnTo>
                  <a:lnTo>
                    <a:pt x="2397583" y="56632"/>
                  </a:lnTo>
                  <a:lnTo>
                    <a:pt x="2377709" y="27162"/>
                  </a:lnTo>
                  <a:lnTo>
                    <a:pt x="2348239" y="7288"/>
                  </a:lnTo>
                  <a:lnTo>
                    <a:pt x="2312161" y="0"/>
                  </a:lnTo>
                  <a:close/>
                </a:path>
              </a:pathLst>
            </a:custGeom>
            <a:solidFill>
              <a:srgbClr val="E4D4CC">
                <a:alpha val="90194"/>
              </a:srgbClr>
            </a:solidFill>
          </p:spPr>
          <p:txBody>
            <a:bodyPr wrap="square" lIns="0" tIns="0" rIns="0" bIns="0" rtlCol="0"/>
            <a:lstStyle/>
            <a:p>
              <a:endParaRPr>
                <a:solidFill>
                  <a:prstClr val="black"/>
                </a:solidFill>
                <a:latin typeface="Calibri"/>
              </a:endParaRPr>
            </a:p>
          </p:txBody>
        </p:sp>
        <p:sp>
          <p:nvSpPr>
            <p:cNvPr id="15" name="object 15"/>
            <p:cNvSpPr/>
            <p:nvPr/>
          </p:nvSpPr>
          <p:spPr>
            <a:xfrm>
              <a:off x="1837944" y="2758439"/>
              <a:ext cx="2405380" cy="556260"/>
            </a:xfrm>
            <a:custGeom>
              <a:avLst/>
              <a:gdLst/>
              <a:ahLst/>
              <a:cxnLst/>
              <a:rect l="l" t="t" r="r" b="b"/>
              <a:pathLst>
                <a:path w="2405379" h="556260">
                  <a:moveTo>
                    <a:pt x="0" y="92710"/>
                  </a:moveTo>
                  <a:lnTo>
                    <a:pt x="7288" y="56632"/>
                  </a:lnTo>
                  <a:lnTo>
                    <a:pt x="27162" y="27162"/>
                  </a:lnTo>
                  <a:lnTo>
                    <a:pt x="56632" y="7288"/>
                  </a:lnTo>
                  <a:lnTo>
                    <a:pt x="92710" y="0"/>
                  </a:lnTo>
                  <a:lnTo>
                    <a:pt x="2312161" y="0"/>
                  </a:lnTo>
                  <a:lnTo>
                    <a:pt x="2348239" y="7288"/>
                  </a:lnTo>
                  <a:lnTo>
                    <a:pt x="2377709" y="27162"/>
                  </a:lnTo>
                  <a:lnTo>
                    <a:pt x="2397583" y="56632"/>
                  </a:lnTo>
                  <a:lnTo>
                    <a:pt x="2404872" y="92710"/>
                  </a:lnTo>
                  <a:lnTo>
                    <a:pt x="2404872" y="463550"/>
                  </a:lnTo>
                  <a:lnTo>
                    <a:pt x="2397583" y="499627"/>
                  </a:lnTo>
                  <a:lnTo>
                    <a:pt x="2377709" y="529097"/>
                  </a:lnTo>
                  <a:lnTo>
                    <a:pt x="2348239" y="548971"/>
                  </a:lnTo>
                  <a:lnTo>
                    <a:pt x="2312161" y="556260"/>
                  </a:lnTo>
                  <a:lnTo>
                    <a:pt x="92710" y="556260"/>
                  </a:lnTo>
                  <a:lnTo>
                    <a:pt x="56632" y="548971"/>
                  </a:lnTo>
                  <a:lnTo>
                    <a:pt x="27162" y="529097"/>
                  </a:lnTo>
                  <a:lnTo>
                    <a:pt x="7288" y="499627"/>
                  </a:lnTo>
                  <a:lnTo>
                    <a:pt x="0" y="463550"/>
                  </a:lnTo>
                  <a:lnTo>
                    <a:pt x="0" y="92710"/>
                  </a:lnTo>
                  <a:close/>
                </a:path>
              </a:pathLst>
            </a:custGeom>
            <a:ln w="9144">
              <a:solidFill>
                <a:srgbClr val="B46D12"/>
              </a:solidFill>
            </a:ln>
          </p:spPr>
          <p:txBody>
            <a:bodyPr wrap="square" lIns="0" tIns="0" rIns="0" bIns="0" rtlCol="0"/>
            <a:lstStyle/>
            <a:p>
              <a:endParaRPr>
                <a:solidFill>
                  <a:prstClr val="black"/>
                </a:solidFill>
                <a:latin typeface="Calibri"/>
              </a:endParaRPr>
            </a:p>
          </p:txBody>
        </p:sp>
        <p:sp>
          <p:nvSpPr>
            <p:cNvPr id="16" name="object 16"/>
            <p:cNvSpPr/>
            <p:nvPr/>
          </p:nvSpPr>
          <p:spPr>
            <a:xfrm>
              <a:off x="1790700" y="3358908"/>
              <a:ext cx="2494788" cy="646163"/>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17" name="object 17"/>
            <p:cNvSpPr/>
            <p:nvPr/>
          </p:nvSpPr>
          <p:spPr>
            <a:xfrm>
              <a:off x="2247900" y="3468611"/>
              <a:ext cx="1577339" cy="460260"/>
            </a:xfrm>
            <a:prstGeom prst="rect">
              <a:avLst/>
            </a:prstGeom>
            <a:blipFill>
              <a:blip r:embed="rId7" cstate="print"/>
              <a:stretch>
                <a:fillRect/>
              </a:stretch>
            </a:blipFill>
          </p:spPr>
          <p:txBody>
            <a:bodyPr wrap="square" lIns="0" tIns="0" rIns="0" bIns="0" rtlCol="0"/>
            <a:lstStyle/>
            <a:p>
              <a:endParaRPr>
                <a:solidFill>
                  <a:prstClr val="black"/>
                </a:solidFill>
                <a:latin typeface="Calibri"/>
              </a:endParaRPr>
            </a:p>
          </p:txBody>
        </p:sp>
        <p:sp>
          <p:nvSpPr>
            <p:cNvPr id="18" name="object 18"/>
            <p:cNvSpPr/>
            <p:nvPr/>
          </p:nvSpPr>
          <p:spPr>
            <a:xfrm>
              <a:off x="1837944" y="3383279"/>
              <a:ext cx="2405380" cy="556260"/>
            </a:xfrm>
            <a:custGeom>
              <a:avLst/>
              <a:gdLst/>
              <a:ahLst/>
              <a:cxnLst/>
              <a:rect l="l" t="t" r="r" b="b"/>
              <a:pathLst>
                <a:path w="2405379" h="556260">
                  <a:moveTo>
                    <a:pt x="2312161" y="0"/>
                  </a:moveTo>
                  <a:lnTo>
                    <a:pt x="92710" y="0"/>
                  </a:lnTo>
                  <a:lnTo>
                    <a:pt x="56632" y="7288"/>
                  </a:lnTo>
                  <a:lnTo>
                    <a:pt x="27162" y="27162"/>
                  </a:lnTo>
                  <a:lnTo>
                    <a:pt x="7288" y="56632"/>
                  </a:lnTo>
                  <a:lnTo>
                    <a:pt x="0" y="92710"/>
                  </a:lnTo>
                  <a:lnTo>
                    <a:pt x="0" y="463550"/>
                  </a:lnTo>
                  <a:lnTo>
                    <a:pt x="7288" y="499627"/>
                  </a:lnTo>
                  <a:lnTo>
                    <a:pt x="27162" y="529097"/>
                  </a:lnTo>
                  <a:lnTo>
                    <a:pt x="56632" y="548971"/>
                  </a:lnTo>
                  <a:lnTo>
                    <a:pt x="92710" y="556260"/>
                  </a:lnTo>
                  <a:lnTo>
                    <a:pt x="2312161" y="556260"/>
                  </a:lnTo>
                  <a:lnTo>
                    <a:pt x="2348239" y="548971"/>
                  </a:lnTo>
                  <a:lnTo>
                    <a:pt x="2377709" y="529097"/>
                  </a:lnTo>
                  <a:lnTo>
                    <a:pt x="2397583" y="499627"/>
                  </a:lnTo>
                  <a:lnTo>
                    <a:pt x="2404872" y="463550"/>
                  </a:lnTo>
                  <a:lnTo>
                    <a:pt x="2404872" y="92710"/>
                  </a:lnTo>
                  <a:lnTo>
                    <a:pt x="2397583" y="56632"/>
                  </a:lnTo>
                  <a:lnTo>
                    <a:pt x="2377709" y="27162"/>
                  </a:lnTo>
                  <a:lnTo>
                    <a:pt x="2348239" y="7288"/>
                  </a:lnTo>
                  <a:lnTo>
                    <a:pt x="2312161" y="0"/>
                  </a:lnTo>
                  <a:close/>
                </a:path>
              </a:pathLst>
            </a:custGeom>
            <a:solidFill>
              <a:srgbClr val="E4D4CC">
                <a:alpha val="90194"/>
              </a:srgbClr>
            </a:solidFill>
          </p:spPr>
          <p:txBody>
            <a:bodyPr wrap="square" lIns="0" tIns="0" rIns="0" bIns="0" rtlCol="0"/>
            <a:lstStyle/>
            <a:p>
              <a:endParaRPr>
                <a:solidFill>
                  <a:prstClr val="black"/>
                </a:solidFill>
                <a:latin typeface="Calibri"/>
              </a:endParaRPr>
            </a:p>
          </p:txBody>
        </p:sp>
        <p:sp>
          <p:nvSpPr>
            <p:cNvPr id="19" name="object 19"/>
            <p:cNvSpPr/>
            <p:nvPr/>
          </p:nvSpPr>
          <p:spPr>
            <a:xfrm>
              <a:off x="1837944" y="3383279"/>
              <a:ext cx="2405380" cy="556260"/>
            </a:xfrm>
            <a:custGeom>
              <a:avLst/>
              <a:gdLst/>
              <a:ahLst/>
              <a:cxnLst/>
              <a:rect l="l" t="t" r="r" b="b"/>
              <a:pathLst>
                <a:path w="2405379" h="556260">
                  <a:moveTo>
                    <a:pt x="0" y="92710"/>
                  </a:moveTo>
                  <a:lnTo>
                    <a:pt x="7288" y="56632"/>
                  </a:lnTo>
                  <a:lnTo>
                    <a:pt x="27162" y="27162"/>
                  </a:lnTo>
                  <a:lnTo>
                    <a:pt x="56632" y="7288"/>
                  </a:lnTo>
                  <a:lnTo>
                    <a:pt x="92710" y="0"/>
                  </a:lnTo>
                  <a:lnTo>
                    <a:pt x="2312161" y="0"/>
                  </a:lnTo>
                  <a:lnTo>
                    <a:pt x="2348239" y="7288"/>
                  </a:lnTo>
                  <a:lnTo>
                    <a:pt x="2377709" y="27162"/>
                  </a:lnTo>
                  <a:lnTo>
                    <a:pt x="2397583" y="56632"/>
                  </a:lnTo>
                  <a:lnTo>
                    <a:pt x="2404872" y="92710"/>
                  </a:lnTo>
                  <a:lnTo>
                    <a:pt x="2404872" y="463550"/>
                  </a:lnTo>
                  <a:lnTo>
                    <a:pt x="2397583" y="499627"/>
                  </a:lnTo>
                  <a:lnTo>
                    <a:pt x="2377709" y="529097"/>
                  </a:lnTo>
                  <a:lnTo>
                    <a:pt x="2348239" y="548971"/>
                  </a:lnTo>
                  <a:lnTo>
                    <a:pt x="2312161" y="556260"/>
                  </a:lnTo>
                  <a:lnTo>
                    <a:pt x="92710" y="556260"/>
                  </a:lnTo>
                  <a:lnTo>
                    <a:pt x="56632" y="548971"/>
                  </a:lnTo>
                  <a:lnTo>
                    <a:pt x="27162" y="529097"/>
                  </a:lnTo>
                  <a:lnTo>
                    <a:pt x="7288" y="499627"/>
                  </a:lnTo>
                  <a:lnTo>
                    <a:pt x="0" y="463550"/>
                  </a:lnTo>
                  <a:lnTo>
                    <a:pt x="0" y="92710"/>
                  </a:lnTo>
                  <a:close/>
                </a:path>
              </a:pathLst>
            </a:custGeom>
            <a:ln w="9144">
              <a:solidFill>
                <a:srgbClr val="B46D12"/>
              </a:solidFill>
            </a:ln>
          </p:spPr>
          <p:txBody>
            <a:bodyPr wrap="square" lIns="0" tIns="0" rIns="0" bIns="0" rtlCol="0"/>
            <a:lstStyle/>
            <a:p>
              <a:endParaRPr>
                <a:solidFill>
                  <a:prstClr val="black"/>
                </a:solidFill>
                <a:latin typeface="Calibri"/>
              </a:endParaRPr>
            </a:p>
          </p:txBody>
        </p:sp>
      </p:grpSp>
      <p:sp>
        <p:nvSpPr>
          <p:cNvPr id="20" name="object 20"/>
          <p:cNvSpPr txBox="1"/>
          <p:nvPr/>
        </p:nvSpPr>
        <p:spPr>
          <a:xfrm>
            <a:off x="3435858" y="1547876"/>
            <a:ext cx="2257425" cy="2094676"/>
          </a:xfrm>
          <a:prstGeom prst="rect">
            <a:avLst/>
          </a:prstGeom>
        </p:spPr>
        <p:txBody>
          <a:bodyPr vert="horz" wrap="square" lIns="0" tIns="34290" rIns="0" bIns="0" rtlCol="0">
            <a:spAutoFit/>
          </a:bodyPr>
          <a:lstStyle/>
          <a:p>
            <a:pPr marL="12065" marR="5080" algn="ctr">
              <a:lnSpc>
                <a:spcPts val="1540"/>
              </a:lnSpc>
              <a:spcBef>
                <a:spcPts val="270"/>
              </a:spcBef>
            </a:pPr>
            <a:r>
              <a:rPr sz="1400" b="1" spc="-5" dirty="0">
                <a:solidFill>
                  <a:srgbClr val="864515"/>
                </a:solidFill>
                <a:latin typeface="Carlito"/>
                <a:cs typeface="Carlito"/>
              </a:rPr>
              <a:t>National </a:t>
            </a:r>
            <a:r>
              <a:rPr sz="1400" b="1" spc="-15" dirty="0">
                <a:solidFill>
                  <a:srgbClr val="864515"/>
                </a:solidFill>
                <a:latin typeface="Carlito"/>
                <a:cs typeface="Carlito"/>
              </a:rPr>
              <a:t>System </a:t>
            </a:r>
            <a:r>
              <a:rPr sz="1400" b="1" dirty="0">
                <a:solidFill>
                  <a:srgbClr val="864515"/>
                </a:solidFill>
                <a:latin typeface="Carlito"/>
                <a:cs typeface="Carlito"/>
              </a:rPr>
              <a:t>of</a:t>
            </a:r>
            <a:r>
              <a:rPr sz="1400" b="1" spc="-40" dirty="0">
                <a:solidFill>
                  <a:srgbClr val="864515"/>
                </a:solidFill>
                <a:latin typeface="Carlito"/>
                <a:cs typeface="Carlito"/>
              </a:rPr>
              <a:t> </a:t>
            </a:r>
            <a:r>
              <a:rPr sz="1400" b="1" spc="-5" dirty="0">
                <a:solidFill>
                  <a:srgbClr val="864515"/>
                </a:solidFill>
                <a:latin typeface="Carlito"/>
                <a:cs typeface="Carlito"/>
              </a:rPr>
              <a:t>Innovation  </a:t>
            </a:r>
            <a:r>
              <a:rPr sz="1400" b="1" dirty="0">
                <a:solidFill>
                  <a:srgbClr val="864515"/>
                </a:solidFill>
                <a:latin typeface="Carlito"/>
                <a:cs typeface="Carlito"/>
              </a:rPr>
              <a:t>&amp; </a:t>
            </a:r>
            <a:r>
              <a:rPr sz="1400" b="1" spc="-5" dirty="0">
                <a:solidFill>
                  <a:srgbClr val="864515"/>
                </a:solidFill>
                <a:latin typeface="Carlito"/>
                <a:cs typeface="Carlito"/>
              </a:rPr>
              <a:t>Wider research</a:t>
            </a:r>
            <a:r>
              <a:rPr sz="1400" b="1" spc="-75" dirty="0">
                <a:solidFill>
                  <a:srgbClr val="864515"/>
                </a:solidFill>
                <a:latin typeface="Carlito"/>
                <a:cs typeface="Carlito"/>
              </a:rPr>
              <a:t> </a:t>
            </a:r>
            <a:r>
              <a:rPr sz="1400" b="1" spc="-10" dirty="0">
                <a:solidFill>
                  <a:srgbClr val="864515"/>
                </a:solidFill>
                <a:latin typeface="Carlito"/>
                <a:cs typeface="Carlito"/>
              </a:rPr>
              <a:t>system</a:t>
            </a:r>
            <a:endParaRPr sz="1400">
              <a:solidFill>
                <a:prstClr val="black"/>
              </a:solidFill>
              <a:latin typeface="Carlito"/>
              <a:cs typeface="Carlito"/>
            </a:endParaRPr>
          </a:p>
          <a:p>
            <a:pPr>
              <a:spcBef>
                <a:spcPts val="5"/>
              </a:spcBef>
            </a:pPr>
            <a:endParaRPr sz="2000">
              <a:solidFill>
                <a:prstClr val="black"/>
              </a:solidFill>
              <a:latin typeface="Carlito"/>
              <a:cs typeface="Carlito"/>
            </a:endParaRPr>
          </a:p>
          <a:p>
            <a:pPr marL="635" algn="ctr"/>
            <a:r>
              <a:rPr sz="1400" b="1" dirty="0">
                <a:solidFill>
                  <a:srgbClr val="864515"/>
                </a:solidFill>
                <a:latin typeface="Carlito"/>
                <a:cs typeface="Carlito"/>
              </a:rPr>
              <a:t>Monitoring</a:t>
            </a:r>
            <a:r>
              <a:rPr sz="1400" b="1" spc="-60" dirty="0">
                <a:solidFill>
                  <a:srgbClr val="864515"/>
                </a:solidFill>
                <a:latin typeface="Carlito"/>
                <a:cs typeface="Carlito"/>
              </a:rPr>
              <a:t> </a:t>
            </a:r>
            <a:r>
              <a:rPr sz="1400" b="1" spc="-10" dirty="0">
                <a:solidFill>
                  <a:srgbClr val="864515"/>
                </a:solidFill>
                <a:latin typeface="Carlito"/>
                <a:cs typeface="Carlito"/>
              </a:rPr>
              <a:t>system</a:t>
            </a:r>
            <a:endParaRPr sz="1400">
              <a:solidFill>
                <a:prstClr val="black"/>
              </a:solidFill>
              <a:latin typeface="Carlito"/>
              <a:cs typeface="Carlito"/>
            </a:endParaRPr>
          </a:p>
          <a:p>
            <a:pPr marL="463550" marR="454659" algn="ctr">
              <a:lnSpc>
                <a:spcPct val="292900"/>
              </a:lnSpc>
              <a:spcBef>
                <a:spcPts val="5"/>
              </a:spcBef>
            </a:pPr>
            <a:r>
              <a:rPr sz="1400" b="1" spc="-10" dirty="0">
                <a:solidFill>
                  <a:srgbClr val="864515"/>
                </a:solidFill>
                <a:latin typeface="Carlito"/>
                <a:cs typeface="Carlito"/>
              </a:rPr>
              <a:t>Evaluation</a:t>
            </a:r>
            <a:r>
              <a:rPr sz="1400" b="1" spc="-80" dirty="0">
                <a:solidFill>
                  <a:srgbClr val="864515"/>
                </a:solidFill>
                <a:latin typeface="Carlito"/>
                <a:cs typeface="Carlito"/>
              </a:rPr>
              <a:t> </a:t>
            </a:r>
            <a:r>
              <a:rPr sz="1400" b="1" spc="-10" dirty="0">
                <a:solidFill>
                  <a:srgbClr val="864515"/>
                </a:solidFill>
                <a:latin typeface="Carlito"/>
                <a:cs typeface="Carlito"/>
              </a:rPr>
              <a:t>system  </a:t>
            </a:r>
            <a:r>
              <a:rPr sz="1400" b="1" spc="-5" dirty="0">
                <a:solidFill>
                  <a:srgbClr val="864515"/>
                </a:solidFill>
                <a:latin typeface="Carlito"/>
                <a:cs typeface="Carlito"/>
              </a:rPr>
              <a:t>Citizens</a:t>
            </a:r>
            <a:r>
              <a:rPr sz="1400" b="1" spc="-75" dirty="0">
                <a:solidFill>
                  <a:srgbClr val="864515"/>
                </a:solidFill>
                <a:latin typeface="Carlito"/>
                <a:cs typeface="Carlito"/>
              </a:rPr>
              <a:t> </a:t>
            </a:r>
            <a:r>
              <a:rPr sz="1400" b="1" spc="-5" dirty="0">
                <a:solidFill>
                  <a:srgbClr val="864515"/>
                </a:solidFill>
                <a:latin typeface="Carlito"/>
                <a:cs typeface="Carlito"/>
              </a:rPr>
              <a:t>feedback</a:t>
            </a:r>
            <a:endParaRPr sz="1400">
              <a:solidFill>
                <a:prstClr val="black"/>
              </a:solidFill>
              <a:latin typeface="Carlito"/>
              <a:cs typeface="Carlito"/>
            </a:endParaRPr>
          </a:p>
        </p:txBody>
      </p:sp>
      <p:grpSp>
        <p:nvGrpSpPr>
          <p:cNvPr id="21" name="object 21"/>
          <p:cNvGrpSpPr/>
          <p:nvPr/>
        </p:nvGrpSpPr>
        <p:grpSpPr>
          <a:xfrm>
            <a:off x="3314701" y="3985272"/>
            <a:ext cx="2494915" cy="646430"/>
            <a:chOff x="1790700" y="3985272"/>
            <a:chExt cx="2494915" cy="646430"/>
          </a:xfrm>
        </p:grpSpPr>
        <p:sp>
          <p:nvSpPr>
            <p:cNvPr id="22" name="object 22"/>
            <p:cNvSpPr/>
            <p:nvPr/>
          </p:nvSpPr>
          <p:spPr>
            <a:xfrm>
              <a:off x="1790700" y="3985272"/>
              <a:ext cx="2494788" cy="646163"/>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23" name="object 23"/>
            <p:cNvSpPr/>
            <p:nvPr/>
          </p:nvSpPr>
          <p:spPr>
            <a:xfrm>
              <a:off x="2318004" y="4094975"/>
              <a:ext cx="1438656" cy="460260"/>
            </a:xfrm>
            <a:prstGeom prst="rect">
              <a:avLst/>
            </a:prstGeom>
            <a:blipFill>
              <a:blip r:embed="rId8" cstate="print"/>
              <a:stretch>
                <a:fillRect/>
              </a:stretch>
            </a:blipFill>
          </p:spPr>
          <p:txBody>
            <a:bodyPr wrap="square" lIns="0" tIns="0" rIns="0" bIns="0" rtlCol="0"/>
            <a:lstStyle/>
            <a:p>
              <a:endParaRPr>
                <a:solidFill>
                  <a:prstClr val="black"/>
                </a:solidFill>
                <a:latin typeface="Calibri"/>
              </a:endParaRPr>
            </a:p>
          </p:txBody>
        </p:sp>
        <p:sp>
          <p:nvSpPr>
            <p:cNvPr id="24" name="object 24"/>
            <p:cNvSpPr/>
            <p:nvPr/>
          </p:nvSpPr>
          <p:spPr>
            <a:xfrm>
              <a:off x="1837944" y="4009643"/>
              <a:ext cx="2405380" cy="556260"/>
            </a:xfrm>
            <a:custGeom>
              <a:avLst/>
              <a:gdLst/>
              <a:ahLst/>
              <a:cxnLst/>
              <a:rect l="l" t="t" r="r" b="b"/>
              <a:pathLst>
                <a:path w="2405379" h="556260">
                  <a:moveTo>
                    <a:pt x="2312161" y="0"/>
                  </a:moveTo>
                  <a:lnTo>
                    <a:pt x="92710" y="0"/>
                  </a:lnTo>
                  <a:lnTo>
                    <a:pt x="56632" y="7288"/>
                  </a:lnTo>
                  <a:lnTo>
                    <a:pt x="27162" y="27162"/>
                  </a:lnTo>
                  <a:lnTo>
                    <a:pt x="7288" y="56632"/>
                  </a:lnTo>
                  <a:lnTo>
                    <a:pt x="0" y="92709"/>
                  </a:lnTo>
                  <a:lnTo>
                    <a:pt x="0" y="463549"/>
                  </a:lnTo>
                  <a:lnTo>
                    <a:pt x="7288" y="499627"/>
                  </a:lnTo>
                  <a:lnTo>
                    <a:pt x="27162" y="529097"/>
                  </a:lnTo>
                  <a:lnTo>
                    <a:pt x="56632" y="548971"/>
                  </a:lnTo>
                  <a:lnTo>
                    <a:pt x="92710" y="556259"/>
                  </a:lnTo>
                  <a:lnTo>
                    <a:pt x="2312161" y="556259"/>
                  </a:lnTo>
                  <a:lnTo>
                    <a:pt x="2348239" y="548971"/>
                  </a:lnTo>
                  <a:lnTo>
                    <a:pt x="2377709" y="529097"/>
                  </a:lnTo>
                  <a:lnTo>
                    <a:pt x="2397583" y="499627"/>
                  </a:lnTo>
                  <a:lnTo>
                    <a:pt x="2404872" y="463549"/>
                  </a:lnTo>
                  <a:lnTo>
                    <a:pt x="2404872" y="92709"/>
                  </a:lnTo>
                  <a:lnTo>
                    <a:pt x="2397583" y="56632"/>
                  </a:lnTo>
                  <a:lnTo>
                    <a:pt x="2377709" y="27162"/>
                  </a:lnTo>
                  <a:lnTo>
                    <a:pt x="2348239" y="7288"/>
                  </a:lnTo>
                  <a:lnTo>
                    <a:pt x="2312161" y="0"/>
                  </a:lnTo>
                  <a:close/>
                </a:path>
              </a:pathLst>
            </a:custGeom>
            <a:solidFill>
              <a:srgbClr val="E4D4CC">
                <a:alpha val="90194"/>
              </a:srgbClr>
            </a:solidFill>
          </p:spPr>
          <p:txBody>
            <a:bodyPr wrap="square" lIns="0" tIns="0" rIns="0" bIns="0" rtlCol="0"/>
            <a:lstStyle/>
            <a:p>
              <a:endParaRPr>
                <a:solidFill>
                  <a:prstClr val="black"/>
                </a:solidFill>
                <a:latin typeface="Calibri"/>
              </a:endParaRPr>
            </a:p>
          </p:txBody>
        </p:sp>
        <p:sp>
          <p:nvSpPr>
            <p:cNvPr id="25" name="object 25"/>
            <p:cNvSpPr/>
            <p:nvPr/>
          </p:nvSpPr>
          <p:spPr>
            <a:xfrm>
              <a:off x="1837944" y="4009643"/>
              <a:ext cx="2405380" cy="556260"/>
            </a:xfrm>
            <a:custGeom>
              <a:avLst/>
              <a:gdLst/>
              <a:ahLst/>
              <a:cxnLst/>
              <a:rect l="l" t="t" r="r" b="b"/>
              <a:pathLst>
                <a:path w="2405379" h="556260">
                  <a:moveTo>
                    <a:pt x="0" y="92709"/>
                  </a:moveTo>
                  <a:lnTo>
                    <a:pt x="7288" y="56632"/>
                  </a:lnTo>
                  <a:lnTo>
                    <a:pt x="27162" y="27162"/>
                  </a:lnTo>
                  <a:lnTo>
                    <a:pt x="56632" y="7288"/>
                  </a:lnTo>
                  <a:lnTo>
                    <a:pt x="92710" y="0"/>
                  </a:lnTo>
                  <a:lnTo>
                    <a:pt x="2312161" y="0"/>
                  </a:lnTo>
                  <a:lnTo>
                    <a:pt x="2348239" y="7288"/>
                  </a:lnTo>
                  <a:lnTo>
                    <a:pt x="2377709" y="27162"/>
                  </a:lnTo>
                  <a:lnTo>
                    <a:pt x="2397583" y="56632"/>
                  </a:lnTo>
                  <a:lnTo>
                    <a:pt x="2404872" y="92709"/>
                  </a:lnTo>
                  <a:lnTo>
                    <a:pt x="2404872" y="463549"/>
                  </a:lnTo>
                  <a:lnTo>
                    <a:pt x="2397583" y="499627"/>
                  </a:lnTo>
                  <a:lnTo>
                    <a:pt x="2377709" y="529097"/>
                  </a:lnTo>
                  <a:lnTo>
                    <a:pt x="2348239" y="548971"/>
                  </a:lnTo>
                  <a:lnTo>
                    <a:pt x="2312161" y="556259"/>
                  </a:lnTo>
                  <a:lnTo>
                    <a:pt x="92710" y="556259"/>
                  </a:lnTo>
                  <a:lnTo>
                    <a:pt x="56632" y="548971"/>
                  </a:lnTo>
                  <a:lnTo>
                    <a:pt x="27162" y="529097"/>
                  </a:lnTo>
                  <a:lnTo>
                    <a:pt x="7288" y="499627"/>
                  </a:lnTo>
                  <a:lnTo>
                    <a:pt x="0" y="463549"/>
                  </a:lnTo>
                  <a:lnTo>
                    <a:pt x="0" y="92709"/>
                  </a:lnTo>
                  <a:close/>
                </a:path>
              </a:pathLst>
            </a:custGeom>
            <a:ln w="9144">
              <a:solidFill>
                <a:srgbClr val="B46D12"/>
              </a:solidFill>
            </a:ln>
          </p:spPr>
          <p:txBody>
            <a:bodyPr wrap="square" lIns="0" tIns="0" rIns="0" bIns="0" rtlCol="0"/>
            <a:lstStyle/>
            <a:p>
              <a:endParaRPr>
                <a:solidFill>
                  <a:prstClr val="black"/>
                </a:solidFill>
                <a:latin typeface="Calibri"/>
              </a:endParaRPr>
            </a:p>
          </p:txBody>
        </p:sp>
      </p:grpSp>
      <p:sp>
        <p:nvSpPr>
          <p:cNvPr id="26" name="object 26"/>
          <p:cNvSpPr txBox="1"/>
          <p:nvPr/>
        </p:nvSpPr>
        <p:spPr>
          <a:xfrm>
            <a:off x="3981450" y="4148073"/>
            <a:ext cx="1167130" cy="228268"/>
          </a:xfrm>
          <a:prstGeom prst="rect">
            <a:avLst/>
          </a:prstGeom>
        </p:spPr>
        <p:txBody>
          <a:bodyPr vert="horz" wrap="square" lIns="0" tIns="12700" rIns="0" bIns="0" rtlCol="0">
            <a:spAutoFit/>
          </a:bodyPr>
          <a:lstStyle/>
          <a:p>
            <a:pPr marL="12700">
              <a:spcBef>
                <a:spcPts val="100"/>
              </a:spcBef>
            </a:pPr>
            <a:r>
              <a:rPr sz="1400" b="1" spc="-5" dirty="0">
                <a:solidFill>
                  <a:srgbClr val="864515"/>
                </a:solidFill>
                <a:latin typeface="Carlito"/>
                <a:cs typeface="Carlito"/>
              </a:rPr>
              <a:t>Political</a:t>
            </a:r>
            <a:r>
              <a:rPr sz="1400" b="1" spc="-80" dirty="0">
                <a:solidFill>
                  <a:srgbClr val="864515"/>
                </a:solidFill>
                <a:latin typeface="Carlito"/>
                <a:cs typeface="Carlito"/>
              </a:rPr>
              <a:t> </a:t>
            </a:r>
            <a:r>
              <a:rPr sz="1400" b="1" spc="-10" dirty="0">
                <a:solidFill>
                  <a:srgbClr val="864515"/>
                </a:solidFill>
                <a:latin typeface="Carlito"/>
                <a:cs typeface="Carlito"/>
              </a:rPr>
              <a:t>system</a:t>
            </a:r>
            <a:endParaRPr sz="1400">
              <a:solidFill>
                <a:prstClr val="black"/>
              </a:solidFill>
              <a:latin typeface="Carlito"/>
              <a:cs typeface="Carlito"/>
            </a:endParaRPr>
          </a:p>
        </p:txBody>
      </p:sp>
      <p:grpSp>
        <p:nvGrpSpPr>
          <p:cNvPr id="27" name="object 27"/>
          <p:cNvGrpSpPr/>
          <p:nvPr/>
        </p:nvGrpSpPr>
        <p:grpSpPr>
          <a:xfrm>
            <a:off x="3314701" y="4611623"/>
            <a:ext cx="2494915" cy="645160"/>
            <a:chOff x="1790700" y="4611623"/>
            <a:chExt cx="2494915" cy="645160"/>
          </a:xfrm>
        </p:grpSpPr>
        <p:sp>
          <p:nvSpPr>
            <p:cNvPr id="28" name="object 28"/>
            <p:cNvSpPr/>
            <p:nvPr/>
          </p:nvSpPr>
          <p:spPr>
            <a:xfrm>
              <a:off x="1790700" y="4611623"/>
              <a:ext cx="2494788" cy="644651"/>
            </a:xfrm>
            <a:prstGeom prst="rect">
              <a:avLst/>
            </a:prstGeom>
            <a:blipFill>
              <a:blip r:embed="rId9" cstate="print"/>
              <a:stretch>
                <a:fillRect/>
              </a:stretch>
            </a:blipFill>
          </p:spPr>
          <p:txBody>
            <a:bodyPr wrap="square" lIns="0" tIns="0" rIns="0" bIns="0" rtlCol="0"/>
            <a:lstStyle/>
            <a:p>
              <a:endParaRPr>
                <a:solidFill>
                  <a:prstClr val="black"/>
                </a:solidFill>
                <a:latin typeface="Calibri"/>
              </a:endParaRPr>
            </a:p>
          </p:txBody>
        </p:sp>
        <p:sp>
          <p:nvSpPr>
            <p:cNvPr id="29" name="object 29"/>
            <p:cNvSpPr/>
            <p:nvPr/>
          </p:nvSpPr>
          <p:spPr>
            <a:xfrm>
              <a:off x="2145791" y="4721326"/>
              <a:ext cx="1784604" cy="458749"/>
            </a:xfrm>
            <a:prstGeom prst="rect">
              <a:avLst/>
            </a:prstGeom>
            <a:blipFill>
              <a:blip r:embed="rId10" cstate="print"/>
              <a:stretch>
                <a:fillRect/>
              </a:stretch>
            </a:blipFill>
          </p:spPr>
          <p:txBody>
            <a:bodyPr wrap="square" lIns="0" tIns="0" rIns="0" bIns="0" rtlCol="0"/>
            <a:lstStyle/>
            <a:p>
              <a:endParaRPr>
                <a:solidFill>
                  <a:prstClr val="black"/>
                </a:solidFill>
                <a:latin typeface="Calibri"/>
              </a:endParaRPr>
            </a:p>
          </p:txBody>
        </p:sp>
        <p:sp>
          <p:nvSpPr>
            <p:cNvPr id="30" name="object 30"/>
            <p:cNvSpPr/>
            <p:nvPr/>
          </p:nvSpPr>
          <p:spPr>
            <a:xfrm>
              <a:off x="1837944" y="4636007"/>
              <a:ext cx="2405380" cy="554990"/>
            </a:xfrm>
            <a:custGeom>
              <a:avLst/>
              <a:gdLst/>
              <a:ahLst/>
              <a:cxnLst/>
              <a:rect l="l" t="t" r="r" b="b"/>
              <a:pathLst>
                <a:path w="2405379" h="554989">
                  <a:moveTo>
                    <a:pt x="2312416" y="0"/>
                  </a:moveTo>
                  <a:lnTo>
                    <a:pt x="92456" y="0"/>
                  </a:lnTo>
                  <a:lnTo>
                    <a:pt x="56471" y="7266"/>
                  </a:lnTo>
                  <a:lnTo>
                    <a:pt x="27082" y="27082"/>
                  </a:lnTo>
                  <a:lnTo>
                    <a:pt x="7266" y="56471"/>
                  </a:lnTo>
                  <a:lnTo>
                    <a:pt x="0" y="92456"/>
                  </a:lnTo>
                  <a:lnTo>
                    <a:pt x="0" y="462280"/>
                  </a:lnTo>
                  <a:lnTo>
                    <a:pt x="7266" y="498264"/>
                  </a:lnTo>
                  <a:lnTo>
                    <a:pt x="27082" y="527653"/>
                  </a:lnTo>
                  <a:lnTo>
                    <a:pt x="56471" y="547469"/>
                  </a:lnTo>
                  <a:lnTo>
                    <a:pt x="92456" y="554736"/>
                  </a:lnTo>
                  <a:lnTo>
                    <a:pt x="2312416" y="554736"/>
                  </a:lnTo>
                  <a:lnTo>
                    <a:pt x="2348400" y="547469"/>
                  </a:lnTo>
                  <a:lnTo>
                    <a:pt x="2377789" y="527653"/>
                  </a:lnTo>
                  <a:lnTo>
                    <a:pt x="2397605" y="498264"/>
                  </a:lnTo>
                  <a:lnTo>
                    <a:pt x="2404872" y="462280"/>
                  </a:lnTo>
                  <a:lnTo>
                    <a:pt x="2404872" y="92456"/>
                  </a:lnTo>
                  <a:lnTo>
                    <a:pt x="2397605" y="56471"/>
                  </a:lnTo>
                  <a:lnTo>
                    <a:pt x="2377789" y="27082"/>
                  </a:lnTo>
                  <a:lnTo>
                    <a:pt x="2348400" y="7266"/>
                  </a:lnTo>
                  <a:lnTo>
                    <a:pt x="2312416" y="0"/>
                  </a:lnTo>
                  <a:close/>
                </a:path>
              </a:pathLst>
            </a:custGeom>
            <a:solidFill>
              <a:srgbClr val="E4D4CC">
                <a:alpha val="90194"/>
              </a:srgbClr>
            </a:solidFill>
          </p:spPr>
          <p:txBody>
            <a:bodyPr wrap="square" lIns="0" tIns="0" rIns="0" bIns="0" rtlCol="0"/>
            <a:lstStyle/>
            <a:p>
              <a:endParaRPr>
                <a:solidFill>
                  <a:prstClr val="black"/>
                </a:solidFill>
                <a:latin typeface="Calibri"/>
              </a:endParaRPr>
            </a:p>
          </p:txBody>
        </p:sp>
        <p:sp>
          <p:nvSpPr>
            <p:cNvPr id="31" name="object 31"/>
            <p:cNvSpPr/>
            <p:nvPr/>
          </p:nvSpPr>
          <p:spPr>
            <a:xfrm>
              <a:off x="1837944" y="4636007"/>
              <a:ext cx="2405380" cy="554990"/>
            </a:xfrm>
            <a:custGeom>
              <a:avLst/>
              <a:gdLst/>
              <a:ahLst/>
              <a:cxnLst/>
              <a:rect l="l" t="t" r="r" b="b"/>
              <a:pathLst>
                <a:path w="2405379" h="554989">
                  <a:moveTo>
                    <a:pt x="0" y="92456"/>
                  </a:moveTo>
                  <a:lnTo>
                    <a:pt x="7266" y="56471"/>
                  </a:lnTo>
                  <a:lnTo>
                    <a:pt x="27082" y="27082"/>
                  </a:lnTo>
                  <a:lnTo>
                    <a:pt x="56471" y="7266"/>
                  </a:lnTo>
                  <a:lnTo>
                    <a:pt x="92456" y="0"/>
                  </a:lnTo>
                  <a:lnTo>
                    <a:pt x="2312416" y="0"/>
                  </a:lnTo>
                  <a:lnTo>
                    <a:pt x="2348400" y="7266"/>
                  </a:lnTo>
                  <a:lnTo>
                    <a:pt x="2377789" y="27082"/>
                  </a:lnTo>
                  <a:lnTo>
                    <a:pt x="2397605" y="56471"/>
                  </a:lnTo>
                  <a:lnTo>
                    <a:pt x="2404872" y="92456"/>
                  </a:lnTo>
                  <a:lnTo>
                    <a:pt x="2404872" y="462280"/>
                  </a:lnTo>
                  <a:lnTo>
                    <a:pt x="2397605" y="498264"/>
                  </a:lnTo>
                  <a:lnTo>
                    <a:pt x="2377789" y="527653"/>
                  </a:lnTo>
                  <a:lnTo>
                    <a:pt x="2348400" y="547469"/>
                  </a:lnTo>
                  <a:lnTo>
                    <a:pt x="2312416" y="554736"/>
                  </a:lnTo>
                  <a:lnTo>
                    <a:pt x="92456" y="554736"/>
                  </a:lnTo>
                  <a:lnTo>
                    <a:pt x="56471" y="547469"/>
                  </a:lnTo>
                  <a:lnTo>
                    <a:pt x="27082" y="527653"/>
                  </a:lnTo>
                  <a:lnTo>
                    <a:pt x="7266" y="498264"/>
                  </a:lnTo>
                  <a:lnTo>
                    <a:pt x="0" y="462280"/>
                  </a:lnTo>
                  <a:lnTo>
                    <a:pt x="0" y="92456"/>
                  </a:lnTo>
                  <a:close/>
                </a:path>
              </a:pathLst>
            </a:custGeom>
            <a:ln w="9144">
              <a:solidFill>
                <a:srgbClr val="B46D12"/>
              </a:solidFill>
            </a:ln>
          </p:spPr>
          <p:txBody>
            <a:bodyPr wrap="square" lIns="0" tIns="0" rIns="0" bIns="0" rtlCol="0"/>
            <a:lstStyle/>
            <a:p>
              <a:endParaRPr>
                <a:solidFill>
                  <a:prstClr val="black"/>
                </a:solidFill>
                <a:latin typeface="Calibri"/>
              </a:endParaRPr>
            </a:p>
          </p:txBody>
        </p:sp>
      </p:grpSp>
      <p:sp>
        <p:nvSpPr>
          <p:cNvPr id="32" name="object 32"/>
          <p:cNvSpPr txBox="1"/>
          <p:nvPr/>
        </p:nvSpPr>
        <p:spPr>
          <a:xfrm>
            <a:off x="3807715" y="4773929"/>
            <a:ext cx="1513205" cy="228268"/>
          </a:xfrm>
          <a:prstGeom prst="rect">
            <a:avLst/>
          </a:prstGeom>
        </p:spPr>
        <p:txBody>
          <a:bodyPr vert="horz" wrap="square" lIns="0" tIns="12700" rIns="0" bIns="0" rtlCol="0">
            <a:spAutoFit/>
          </a:bodyPr>
          <a:lstStyle/>
          <a:p>
            <a:pPr marL="12700">
              <a:spcBef>
                <a:spcPts val="100"/>
              </a:spcBef>
            </a:pPr>
            <a:r>
              <a:rPr sz="1400" b="1" spc="-5" dirty="0">
                <a:solidFill>
                  <a:srgbClr val="864515"/>
                </a:solidFill>
                <a:latin typeface="Carlito"/>
                <a:cs typeface="Carlito"/>
              </a:rPr>
              <a:t>Government</a:t>
            </a:r>
            <a:r>
              <a:rPr sz="1400" b="1" spc="-40" dirty="0">
                <a:solidFill>
                  <a:srgbClr val="864515"/>
                </a:solidFill>
                <a:latin typeface="Carlito"/>
                <a:cs typeface="Carlito"/>
              </a:rPr>
              <a:t> </a:t>
            </a:r>
            <a:r>
              <a:rPr sz="1400" b="1" spc="-15" dirty="0">
                <a:solidFill>
                  <a:srgbClr val="864515"/>
                </a:solidFill>
                <a:latin typeface="Carlito"/>
                <a:cs typeface="Carlito"/>
              </a:rPr>
              <a:t>system</a:t>
            </a:r>
            <a:endParaRPr sz="1400">
              <a:solidFill>
                <a:prstClr val="black"/>
              </a:solidFill>
              <a:latin typeface="Carlito"/>
              <a:cs typeface="Carlito"/>
            </a:endParaRPr>
          </a:p>
        </p:txBody>
      </p:sp>
      <p:sp>
        <p:nvSpPr>
          <p:cNvPr id="33" name="object 33"/>
          <p:cNvSpPr/>
          <p:nvPr/>
        </p:nvSpPr>
        <p:spPr>
          <a:xfrm>
            <a:off x="6177714" y="1037194"/>
            <a:ext cx="4318276" cy="2398944"/>
          </a:xfrm>
          <a:prstGeom prst="rect">
            <a:avLst/>
          </a:prstGeom>
          <a:blipFill>
            <a:blip r:embed="rId11" cstate="print"/>
            <a:stretch>
              <a:fillRect/>
            </a:stretch>
          </a:blipFill>
        </p:spPr>
        <p:txBody>
          <a:bodyPr wrap="square" lIns="0" tIns="0" rIns="0" bIns="0" rtlCol="0"/>
          <a:lstStyle/>
          <a:p>
            <a:endParaRPr>
              <a:solidFill>
                <a:prstClr val="black"/>
              </a:solidFill>
              <a:latin typeface="Calibri"/>
            </a:endParaRPr>
          </a:p>
        </p:txBody>
      </p:sp>
      <p:sp>
        <p:nvSpPr>
          <p:cNvPr id="34" name="object 34"/>
          <p:cNvSpPr/>
          <p:nvPr/>
        </p:nvSpPr>
        <p:spPr>
          <a:xfrm>
            <a:off x="6166103" y="3788664"/>
            <a:ext cx="4441190" cy="2740660"/>
          </a:xfrm>
          <a:custGeom>
            <a:avLst/>
            <a:gdLst/>
            <a:ahLst/>
            <a:cxnLst/>
            <a:rect l="l" t="t" r="r" b="b"/>
            <a:pathLst>
              <a:path w="4441190" h="2740659">
                <a:moveTo>
                  <a:pt x="4440936" y="0"/>
                </a:moveTo>
                <a:lnTo>
                  <a:pt x="0" y="0"/>
                </a:lnTo>
                <a:lnTo>
                  <a:pt x="0" y="2740152"/>
                </a:lnTo>
                <a:lnTo>
                  <a:pt x="4440936" y="2740152"/>
                </a:lnTo>
                <a:lnTo>
                  <a:pt x="4440936" y="0"/>
                </a:lnTo>
                <a:close/>
              </a:path>
            </a:pathLst>
          </a:custGeom>
          <a:solidFill>
            <a:srgbClr val="F4C78E"/>
          </a:solidFill>
        </p:spPr>
        <p:txBody>
          <a:bodyPr wrap="square" lIns="0" tIns="0" rIns="0" bIns="0" rtlCol="0"/>
          <a:lstStyle/>
          <a:p>
            <a:endParaRPr>
              <a:solidFill>
                <a:prstClr val="black"/>
              </a:solidFill>
              <a:latin typeface="Calibri"/>
            </a:endParaRPr>
          </a:p>
        </p:txBody>
      </p:sp>
      <p:sp>
        <p:nvSpPr>
          <p:cNvPr id="35" name="object 35"/>
          <p:cNvSpPr txBox="1"/>
          <p:nvPr/>
        </p:nvSpPr>
        <p:spPr>
          <a:xfrm>
            <a:off x="7556753" y="3848481"/>
            <a:ext cx="1671320" cy="200025"/>
          </a:xfrm>
          <a:prstGeom prst="rect">
            <a:avLst/>
          </a:prstGeom>
          <a:solidFill>
            <a:srgbClr val="FFFF00"/>
          </a:solidFill>
        </p:spPr>
        <p:txBody>
          <a:bodyPr vert="horz" wrap="square" lIns="0" tIns="0" rIns="0" bIns="0" rtlCol="0">
            <a:spAutoFit/>
          </a:bodyPr>
          <a:lstStyle/>
          <a:p>
            <a:pPr marL="635">
              <a:lnSpc>
                <a:spcPts val="1535"/>
              </a:lnSpc>
            </a:pPr>
            <a:r>
              <a:rPr sz="1400" b="1" dirty="0">
                <a:solidFill>
                  <a:srgbClr val="521A17"/>
                </a:solidFill>
                <a:latin typeface="Arial"/>
                <a:cs typeface="Arial"/>
              </a:rPr>
              <a:t>7 National</a:t>
            </a:r>
            <a:r>
              <a:rPr sz="1400" b="1" spc="-130" dirty="0">
                <a:solidFill>
                  <a:srgbClr val="521A17"/>
                </a:solidFill>
                <a:latin typeface="Arial"/>
                <a:cs typeface="Arial"/>
              </a:rPr>
              <a:t> </a:t>
            </a:r>
            <a:r>
              <a:rPr sz="1400" b="1" dirty="0">
                <a:solidFill>
                  <a:srgbClr val="521A17"/>
                </a:solidFill>
                <a:latin typeface="Arial"/>
                <a:cs typeface="Arial"/>
              </a:rPr>
              <a:t>priorities</a:t>
            </a:r>
            <a:endParaRPr sz="1400">
              <a:solidFill>
                <a:prstClr val="black"/>
              </a:solidFill>
              <a:latin typeface="Arial"/>
              <a:cs typeface="Arial"/>
            </a:endParaRPr>
          </a:p>
        </p:txBody>
      </p:sp>
      <p:sp>
        <p:nvSpPr>
          <p:cNvPr id="36" name="object 36"/>
          <p:cNvSpPr txBox="1"/>
          <p:nvPr/>
        </p:nvSpPr>
        <p:spPr>
          <a:xfrm>
            <a:off x="6244844" y="4243832"/>
            <a:ext cx="4142740" cy="1946910"/>
          </a:xfrm>
          <a:prstGeom prst="rect">
            <a:avLst/>
          </a:prstGeom>
        </p:spPr>
        <p:txBody>
          <a:bodyPr vert="horz" wrap="square" lIns="0" tIns="12700" rIns="0" bIns="0" rtlCol="0">
            <a:spAutoFit/>
          </a:bodyPr>
          <a:lstStyle/>
          <a:p>
            <a:pPr marL="355600" indent="-342900">
              <a:spcBef>
                <a:spcPts val="100"/>
              </a:spcBef>
              <a:buFontTx/>
              <a:buAutoNum type="arabicPeriod"/>
              <a:tabLst>
                <a:tab pos="354965" algn="l"/>
                <a:tab pos="355600" algn="l"/>
              </a:tabLst>
            </a:pPr>
            <a:r>
              <a:rPr sz="1400" dirty="0">
                <a:solidFill>
                  <a:srgbClr val="521A17"/>
                </a:solidFill>
                <a:latin typeface="Arial"/>
                <a:cs typeface="Arial"/>
              </a:rPr>
              <a:t>Capable, Ethical and </a:t>
            </a:r>
            <a:r>
              <a:rPr sz="1400" spc="-5" dirty="0">
                <a:solidFill>
                  <a:srgbClr val="521A17"/>
                </a:solidFill>
                <a:latin typeface="Arial"/>
                <a:cs typeface="Arial"/>
              </a:rPr>
              <a:t>Developmental</a:t>
            </a:r>
            <a:r>
              <a:rPr sz="1400" spc="-110" dirty="0">
                <a:solidFill>
                  <a:srgbClr val="521A17"/>
                </a:solidFill>
                <a:latin typeface="Arial"/>
                <a:cs typeface="Arial"/>
              </a:rPr>
              <a:t> </a:t>
            </a:r>
            <a:r>
              <a:rPr sz="1400" dirty="0">
                <a:solidFill>
                  <a:srgbClr val="521A17"/>
                </a:solidFill>
                <a:latin typeface="Arial"/>
                <a:cs typeface="Arial"/>
              </a:rPr>
              <a:t>State</a:t>
            </a:r>
            <a:endParaRPr sz="1400">
              <a:solidFill>
                <a:prstClr val="black"/>
              </a:solidFill>
              <a:latin typeface="Arial"/>
              <a:cs typeface="Arial"/>
            </a:endParaRPr>
          </a:p>
          <a:p>
            <a:pPr marL="355600" indent="-342900">
              <a:spcBef>
                <a:spcPts val="5"/>
              </a:spcBef>
              <a:buFontTx/>
              <a:buAutoNum type="arabicPeriod"/>
              <a:tabLst>
                <a:tab pos="354965" algn="l"/>
                <a:tab pos="355600" algn="l"/>
              </a:tabLst>
            </a:pPr>
            <a:r>
              <a:rPr sz="1400" dirty="0">
                <a:solidFill>
                  <a:srgbClr val="521A17"/>
                </a:solidFill>
                <a:latin typeface="Arial"/>
                <a:cs typeface="Arial"/>
              </a:rPr>
              <a:t>Economic </a:t>
            </a:r>
            <a:r>
              <a:rPr sz="1400" spc="-5" dirty="0">
                <a:solidFill>
                  <a:srgbClr val="521A17"/>
                </a:solidFill>
                <a:latin typeface="Arial"/>
                <a:cs typeface="Arial"/>
              </a:rPr>
              <a:t>transformation </a:t>
            </a:r>
            <a:r>
              <a:rPr sz="1400" dirty="0">
                <a:solidFill>
                  <a:srgbClr val="521A17"/>
                </a:solidFill>
                <a:latin typeface="Arial"/>
                <a:cs typeface="Arial"/>
              </a:rPr>
              <a:t>and job</a:t>
            </a:r>
            <a:r>
              <a:rPr sz="1400" spc="-114" dirty="0">
                <a:solidFill>
                  <a:srgbClr val="521A17"/>
                </a:solidFill>
                <a:latin typeface="Arial"/>
                <a:cs typeface="Arial"/>
              </a:rPr>
              <a:t> </a:t>
            </a:r>
            <a:r>
              <a:rPr sz="1400" dirty="0">
                <a:solidFill>
                  <a:srgbClr val="521A17"/>
                </a:solidFill>
                <a:latin typeface="Arial"/>
                <a:cs typeface="Arial"/>
              </a:rPr>
              <a:t>creation</a:t>
            </a:r>
            <a:endParaRPr sz="1400">
              <a:solidFill>
                <a:prstClr val="black"/>
              </a:solidFill>
              <a:latin typeface="Arial"/>
              <a:cs typeface="Arial"/>
            </a:endParaRPr>
          </a:p>
          <a:p>
            <a:pPr marL="355600" indent="-342900">
              <a:buFontTx/>
              <a:buAutoNum type="arabicPeriod"/>
              <a:tabLst>
                <a:tab pos="354965" algn="l"/>
                <a:tab pos="355600" algn="l"/>
              </a:tabLst>
            </a:pPr>
            <a:r>
              <a:rPr sz="1400" dirty="0">
                <a:solidFill>
                  <a:srgbClr val="521A17"/>
                </a:solidFill>
                <a:latin typeface="Arial"/>
                <a:cs typeface="Arial"/>
              </a:rPr>
              <a:t>Education, skills and</a:t>
            </a:r>
            <a:r>
              <a:rPr sz="1400" spc="-90" dirty="0">
                <a:solidFill>
                  <a:srgbClr val="521A17"/>
                </a:solidFill>
                <a:latin typeface="Arial"/>
                <a:cs typeface="Arial"/>
              </a:rPr>
              <a:t> </a:t>
            </a:r>
            <a:r>
              <a:rPr sz="1400" dirty="0">
                <a:solidFill>
                  <a:srgbClr val="521A17"/>
                </a:solidFill>
                <a:latin typeface="Arial"/>
                <a:cs typeface="Arial"/>
              </a:rPr>
              <a:t>health</a:t>
            </a:r>
            <a:endParaRPr sz="1400">
              <a:solidFill>
                <a:prstClr val="black"/>
              </a:solidFill>
              <a:latin typeface="Arial"/>
              <a:cs typeface="Arial"/>
            </a:endParaRPr>
          </a:p>
          <a:p>
            <a:pPr marL="355600" marR="160655" indent="-342900">
              <a:buFontTx/>
              <a:buAutoNum type="arabicPeriod"/>
              <a:tabLst>
                <a:tab pos="354965" algn="l"/>
                <a:tab pos="355600" algn="l"/>
              </a:tabLst>
            </a:pPr>
            <a:r>
              <a:rPr sz="1400" dirty="0">
                <a:solidFill>
                  <a:srgbClr val="521A17"/>
                </a:solidFill>
                <a:latin typeface="Arial"/>
                <a:cs typeface="Arial"/>
              </a:rPr>
              <a:t>Consolidating the social </a:t>
            </a:r>
            <a:r>
              <a:rPr sz="1400" spc="-5" dirty="0">
                <a:solidFill>
                  <a:srgbClr val="521A17"/>
                </a:solidFill>
                <a:latin typeface="Arial"/>
                <a:cs typeface="Arial"/>
              </a:rPr>
              <a:t>wage </a:t>
            </a:r>
            <a:r>
              <a:rPr sz="1400" dirty="0">
                <a:solidFill>
                  <a:srgbClr val="521A17"/>
                </a:solidFill>
                <a:latin typeface="Arial"/>
                <a:cs typeface="Arial"/>
              </a:rPr>
              <a:t>through</a:t>
            </a:r>
            <a:r>
              <a:rPr sz="1400" spc="-180" dirty="0">
                <a:solidFill>
                  <a:srgbClr val="521A17"/>
                </a:solidFill>
                <a:latin typeface="Arial"/>
                <a:cs typeface="Arial"/>
              </a:rPr>
              <a:t> </a:t>
            </a:r>
            <a:r>
              <a:rPr sz="1400" dirty="0">
                <a:solidFill>
                  <a:srgbClr val="521A17"/>
                </a:solidFill>
                <a:latin typeface="Arial"/>
                <a:cs typeface="Arial"/>
              </a:rPr>
              <a:t>reliable  and quality basic</a:t>
            </a:r>
            <a:r>
              <a:rPr sz="1400" spc="-80" dirty="0">
                <a:solidFill>
                  <a:srgbClr val="521A17"/>
                </a:solidFill>
                <a:latin typeface="Arial"/>
                <a:cs typeface="Arial"/>
              </a:rPr>
              <a:t> </a:t>
            </a:r>
            <a:r>
              <a:rPr sz="1400" spc="-5" dirty="0">
                <a:solidFill>
                  <a:srgbClr val="521A17"/>
                </a:solidFill>
                <a:latin typeface="Arial"/>
                <a:cs typeface="Arial"/>
              </a:rPr>
              <a:t>services</a:t>
            </a:r>
            <a:endParaRPr sz="1400">
              <a:solidFill>
                <a:prstClr val="black"/>
              </a:solidFill>
              <a:latin typeface="Arial"/>
              <a:cs typeface="Arial"/>
            </a:endParaRPr>
          </a:p>
          <a:p>
            <a:pPr marL="355600" marR="5080" indent="-342900">
              <a:buFontTx/>
              <a:buAutoNum type="arabicPeriod"/>
              <a:tabLst>
                <a:tab pos="354965" algn="l"/>
                <a:tab pos="355600" algn="l"/>
              </a:tabLst>
            </a:pPr>
            <a:r>
              <a:rPr sz="1400" dirty="0">
                <a:solidFill>
                  <a:srgbClr val="521A17"/>
                </a:solidFill>
                <a:latin typeface="Arial"/>
                <a:cs typeface="Arial"/>
              </a:rPr>
              <a:t>Spatial </a:t>
            </a:r>
            <a:r>
              <a:rPr sz="1400" spc="-5" dirty="0">
                <a:solidFill>
                  <a:srgbClr val="521A17"/>
                </a:solidFill>
                <a:latin typeface="Arial"/>
                <a:cs typeface="Arial"/>
              </a:rPr>
              <a:t>integration, </a:t>
            </a:r>
            <a:r>
              <a:rPr sz="1400" dirty="0">
                <a:solidFill>
                  <a:srgbClr val="521A17"/>
                </a:solidFill>
                <a:latin typeface="Arial"/>
                <a:cs typeface="Arial"/>
              </a:rPr>
              <a:t>human settlements and</a:t>
            </a:r>
            <a:r>
              <a:rPr sz="1400" spc="-175" dirty="0">
                <a:solidFill>
                  <a:srgbClr val="521A17"/>
                </a:solidFill>
                <a:latin typeface="Arial"/>
                <a:cs typeface="Arial"/>
              </a:rPr>
              <a:t> </a:t>
            </a:r>
            <a:r>
              <a:rPr sz="1400" dirty="0">
                <a:solidFill>
                  <a:srgbClr val="521A17"/>
                </a:solidFill>
                <a:latin typeface="Arial"/>
                <a:cs typeface="Arial"/>
              </a:rPr>
              <a:t>local  </a:t>
            </a:r>
            <a:r>
              <a:rPr sz="1400" spc="-5" dirty="0">
                <a:solidFill>
                  <a:srgbClr val="521A17"/>
                </a:solidFill>
                <a:latin typeface="Arial"/>
                <a:cs typeface="Arial"/>
              </a:rPr>
              <a:t>government</a:t>
            </a:r>
            <a:endParaRPr sz="1400">
              <a:solidFill>
                <a:prstClr val="black"/>
              </a:solidFill>
              <a:latin typeface="Arial"/>
              <a:cs typeface="Arial"/>
            </a:endParaRPr>
          </a:p>
          <a:p>
            <a:pPr marL="355600" indent="-342900">
              <a:buFontTx/>
              <a:buAutoNum type="arabicPeriod"/>
              <a:tabLst>
                <a:tab pos="354965" algn="l"/>
                <a:tab pos="355600" algn="l"/>
              </a:tabLst>
            </a:pPr>
            <a:r>
              <a:rPr sz="1400" dirty="0">
                <a:solidFill>
                  <a:srgbClr val="521A17"/>
                </a:solidFill>
                <a:latin typeface="Arial"/>
                <a:cs typeface="Arial"/>
              </a:rPr>
              <a:t>Social cohesion and safer</a:t>
            </a:r>
            <a:r>
              <a:rPr sz="1400" spc="-120" dirty="0">
                <a:solidFill>
                  <a:srgbClr val="521A17"/>
                </a:solidFill>
                <a:latin typeface="Arial"/>
                <a:cs typeface="Arial"/>
              </a:rPr>
              <a:t> </a:t>
            </a:r>
            <a:r>
              <a:rPr sz="1400" spc="-5" dirty="0">
                <a:solidFill>
                  <a:srgbClr val="521A17"/>
                </a:solidFill>
                <a:latin typeface="Arial"/>
                <a:cs typeface="Arial"/>
              </a:rPr>
              <a:t>communities</a:t>
            </a:r>
            <a:endParaRPr sz="1400">
              <a:solidFill>
                <a:prstClr val="black"/>
              </a:solidFill>
              <a:latin typeface="Arial"/>
              <a:cs typeface="Arial"/>
            </a:endParaRPr>
          </a:p>
          <a:p>
            <a:pPr marL="355600" indent="-342900">
              <a:buFontTx/>
              <a:buAutoNum type="arabicPeriod"/>
              <a:tabLst>
                <a:tab pos="354965" algn="l"/>
                <a:tab pos="355600" algn="l"/>
              </a:tabLst>
            </a:pPr>
            <a:r>
              <a:rPr sz="1400" dirty="0">
                <a:solidFill>
                  <a:srgbClr val="521A17"/>
                </a:solidFill>
                <a:latin typeface="Arial"/>
                <a:cs typeface="Arial"/>
              </a:rPr>
              <a:t>A better Africa and</a:t>
            </a:r>
            <a:r>
              <a:rPr sz="1400" spc="-250" dirty="0">
                <a:solidFill>
                  <a:srgbClr val="521A17"/>
                </a:solidFill>
                <a:latin typeface="Arial"/>
                <a:cs typeface="Arial"/>
              </a:rPr>
              <a:t> </a:t>
            </a:r>
            <a:r>
              <a:rPr sz="1400" spc="-5" dirty="0">
                <a:solidFill>
                  <a:srgbClr val="521A17"/>
                </a:solidFill>
                <a:latin typeface="Arial"/>
                <a:cs typeface="Arial"/>
              </a:rPr>
              <a:t>world</a:t>
            </a:r>
            <a:endParaRPr sz="1400">
              <a:solidFill>
                <a:prstClr val="black"/>
              </a:solidFill>
              <a:latin typeface="Arial"/>
              <a:cs typeface="Arial"/>
            </a:endParaRPr>
          </a:p>
        </p:txBody>
      </p:sp>
      <p:sp>
        <p:nvSpPr>
          <p:cNvPr id="37" name="object 37"/>
          <p:cNvSpPr/>
          <p:nvPr/>
        </p:nvSpPr>
        <p:spPr>
          <a:xfrm>
            <a:off x="1524000" y="0"/>
            <a:ext cx="9144000" cy="931544"/>
          </a:xfrm>
          <a:custGeom>
            <a:avLst/>
            <a:gdLst/>
            <a:ahLst/>
            <a:cxnLst/>
            <a:rect l="l" t="t" r="r" b="b"/>
            <a:pathLst>
              <a:path w="9144000" h="931544">
                <a:moveTo>
                  <a:pt x="9144000" y="0"/>
                </a:moveTo>
                <a:lnTo>
                  <a:pt x="0" y="0"/>
                </a:lnTo>
                <a:lnTo>
                  <a:pt x="0" y="931163"/>
                </a:lnTo>
                <a:lnTo>
                  <a:pt x="9144000" y="931163"/>
                </a:lnTo>
                <a:lnTo>
                  <a:pt x="9144000" y="0"/>
                </a:lnTo>
                <a:close/>
              </a:path>
            </a:pathLst>
          </a:custGeom>
          <a:solidFill>
            <a:srgbClr val="F79546"/>
          </a:solidFill>
        </p:spPr>
        <p:txBody>
          <a:bodyPr wrap="square" lIns="0" tIns="0" rIns="0" bIns="0" rtlCol="0"/>
          <a:lstStyle/>
          <a:p>
            <a:endParaRPr>
              <a:solidFill>
                <a:prstClr val="black"/>
              </a:solidFill>
              <a:latin typeface="Calibri"/>
            </a:endParaRPr>
          </a:p>
        </p:txBody>
      </p:sp>
      <p:sp>
        <p:nvSpPr>
          <p:cNvPr id="38" name="object 38"/>
          <p:cNvSpPr txBox="1">
            <a:spLocks noGrp="1"/>
          </p:cNvSpPr>
          <p:nvPr>
            <p:ph type="title"/>
          </p:nvPr>
        </p:nvSpPr>
        <p:spPr>
          <a:prstGeom prst="rect">
            <a:avLst/>
          </a:prstGeom>
        </p:spPr>
        <p:txBody>
          <a:bodyPr vert="horz" wrap="square" lIns="0" tIns="12700" rIns="0" bIns="0" rtlCol="0">
            <a:spAutoFit/>
          </a:bodyPr>
          <a:lstStyle/>
          <a:p>
            <a:pPr marL="13335">
              <a:spcBef>
                <a:spcPts val="100"/>
              </a:spcBef>
            </a:pPr>
            <a:r>
              <a:rPr spc="-30" dirty="0"/>
              <a:t>System </a:t>
            </a:r>
            <a:r>
              <a:rPr spc="-5" dirty="0"/>
              <a:t>of </a:t>
            </a:r>
            <a:r>
              <a:rPr dirty="0"/>
              <a:t>assessing</a:t>
            </a:r>
            <a:r>
              <a:rPr spc="-75" dirty="0"/>
              <a:t> </a:t>
            </a:r>
            <a:r>
              <a:rPr dirty="0"/>
              <a:t>impact</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039426" y="1059752"/>
            <a:ext cx="6555105" cy="5555615"/>
            <a:chOff x="2515425" y="1059751"/>
            <a:chExt cx="6555105" cy="5555615"/>
          </a:xfrm>
        </p:grpSpPr>
        <p:sp>
          <p:nvSpPr>
            <p:cNvPr id="3" name="object 3"/>
            <p:cNvSpPr/>
            <p:nvPr/>
          </p:nvSpPr>
          <p:spPr>
            <a:xfrm>
              <a:off x="2528443" y="1072768"/>
              <a:ext cx="1160780" cy="5529580"/>
            </a:xfrm>
            <a:custGeom>
              <a:avLst/>
              <a:gdLst/>
              <a:ahLst/>
              <a:cxnLst/>
              <a:rect l="l" t="t" r="r" b="b"/>
              <a:pathLst>
                <a:path w="1160779" h="5529580">
                  <a:moveTo>
                    <a:pt x="15239" y="0"/>
                  </a:moveTo>
                  <a:lnTo>
                    <a:pt x="49169" y="34342"/>
                  </a:lnTo>
                  <a:lnTo>
                    <a:pt x="82589" y="68997"/>
                  </a:lnTo>
                  <a:lnTo>
                    <a:pt x="115498" y="103959"/>
                  </a:lnTo>
                  <a:lnTo>
                    <a:pt x="147897" y="139224"/>
                  </a:lnTo>
                  <a:lnTo>
                    <a:pt x="179786" y="174787"/>
                  </a:lnTo>
                  <a:lnTo>
                    <a:pt x="211164" y="210643"/>
                  </a:lnTo>
                  <a:lnTo>
                    <a:pt x="242033" y="246788"/>
                  </a:lnTo>
                  <a:lnTo>
                    <a:pt x="272391" y="283217"/>
                  </a:lnTo>
                  <a:lnTo>
                    <a:pt x="302239" y="319925"/>
                  </a:lnTo>
                  <a:lnTo>
                    <a:pt x="331576" y="356907"/>
                  </a:lnTo>
                  <a:lnTo>
                    <a:pt x="360404" y="394159"/>
                  </a:lnTo>
                  <a:lnTo>
                    <a:pt x="388721" y="431676"/>
                  </a:lnTo>
                  <a:lnTo>
                    <a:pt x="416528" y="469453"/>
                  </a:lnTo>
                  <a:lnTo>
                    <a:pt x="443825" y="507485"/>
                  </a:lnTo>
                  <a:lnTo>
                    <a:pt x="470612" y="545769"/>
                  </a:lnTo>
                  <a:lnTo>
                    <a:pt x="496888" y="584298"/>
                  </a:lnTo>
                  <a:lnTo>
                    <a:pt x="522654" y="623068"/>
                  </a:lnTo>
                  <a:lnTo>
                    <a:pt x="547910" y="662075"/>
                  </a:lnTo>
                  <a:lnTo>
                    <a:pt x="572656" y="701314"/>
                  </a:lnTo>
                  <a:lnTo>
                    <a:pt x="596891" y="740780"/>
                  </a:lnTo>
                  <a:lnTo>
                    <a:pt x="620617" y="780469"/>
                  </a:lnTo>
                  <a:lnTo>
                    <a:pt x="643832" y="820374"/>
                  </a:lnTo>
                  <a:lnTo>
                    <a:pt x="666536" y="860493"/>
                  </a:lnTo>
                  <a:lnTo>
                    <a:pt x="688731" y="900820"/>
                  </a:lnTo>
                  <a:lnTo>
                    <a:pt x="710415" y="941350"/>
                  </a:lnTo>
                  <a:lnTo>
                    <a:pt x="731590" y="982080"/>
                  </a:lnTo>
                  <a:lnTo>
                    <a:pt x="752254" y="1023003"/>
                  </a:lnTo>
                  <a:lnTo>
                    <a:pt x="772407" y="1064115"/>
                  </a:lnTo>
                  <a:lnTo>
                    <a:pt x="792051" y="1105412"/>
                  </a:lnTo>
                  <a:lnTo>
                    <a:pt x="811184" y="1146888"/>
                  </a:lnTo>
                  <a:lnTo>
                    <a:pt x="829807" y="1188540"/>
                  </a:lnTo>
                  <a:lnTo>
                    <a:pt x="847920" y="1230361"/>
                  </a:lnTo>
                  <a:lnTo>
                    <a:pt x="865523" y="1272349"/>
                  </a:lnTo>
                  <a:lnTo>
                    <a:pt x="882615" y="1314497"/>
                  </a:lnTo>
                  <a:lnTo>
                    <a:pt x="899197" y="1356802"/>
                  </a:lnTo>
                  <a:lnTo>
                    <a:pt x="915269" y="1399257"/>
                  </a:lnTo>
                  <a:lnTo>
                    <a:pt x="930831" y="1441860"/>
                  </a:lnTo>
                  <a:lnTo>
                    <a:pt x="945882" y="1484604"/>
                  </a:lnTo>
                  <a:lnTo>
                    <a:pt x="960424" y="1527486"/>
                  </a:lnTo>
                  <a:lnTo>
                    <a:pt x="974455" y="1570500"/>
                  </a:lnTo>
                  <a:lnTo>
                    <a:pt x="987976" y="1613641"/>
                  </a:lnTo>
                  <a:lnTo>
                    <a:pt x="1000986" y="1656906"/>
                  </a:lnTo>
                  <a:lnTo>
                    <a:pt x="1013487" y="1700289"/>
                  </a:lnTo>
                  <a:lnTo>
                    <a:pt x="1025477" y="1743786"/>
                  </a:lnTo>
                  <a:lnTo>
                    <a:pt x="1036957" y="1787391"/>
                  </a:lnTo>
                  <a:lnTo>
                    <a:pt x="1047927" y="1831101"/>
                  </a:lnTo>
                  <a:lnTo>
                    <a:pt x="1058386" y="1874909"/>
                  </a:lnTo>
                  <a:lnTo>
                    <a:pt x="1068335" y="1918813"/>
                  </a:lnTo>
                  <a:lnTo>
                    <a:pt x="1077774" y="1962806"/>
                  </a:lnTo>
                  <a:lnTo>
                    <a:pt x="1086703" y="2006885"/>
                  </a:lnTo>
                  <a:lnTo>
                    <a:pt x="1095122" y="2051043"/>
                  </a:lnTo>
                  <a:lnTo>
                    <a:pt x="1103030" y="2095278"/>
                  </a:lnTo>
                  <a:lnTo>
                    <a:pt x="1110429" y="2139583"/>
                  </a:lnTo>
                  <a:lnTo>
                    <a:pt x="1117317" y="2183955"/>
                  </a:lnTo>
                  <a:lnTo>
                    <a:pt x="1123694" y="2228388"/>
                  </a:lnTo>
                  <a:lnTo>
                    <a:pt x="1129562" y="2272878"/>
                  </a:lnTo>
                  <a:lnTo>
                    <a:pt x="1134919" y="2317421"/>
                  </a:lnTo>
                  <a:lnTo>
                    <a:pt x="1139766" y="2362010"/>
                  </a:lnTo>
                  <a:lnTo>
                    <a:pt x="1144103" y="2406642"/>
                  </a:lnTo>
                  <a:lnTo>
                    <a:pt x="1147930" y="2451312"/>
                  </a:lnTo>
                  <a:lnTo>
                    <a:pt x="1151246" y="2496015"/>
                  </a:lnTo>
                  <a:lnTo>
                    <a:pt x="1154052" y="2540746"/>
                  </a:lnTo>
                  <a:lnTo>
                    <a:pt x="1156348" y="2585501"/>
                  </a:lnTo>
                  <a:lnTo>
                    <a:pt x="1158134" y="2630275"/>
                  </a:lnTo>
                  <a:lnTo>
                    <a:pt x="1159410" y="2675063"/>
                  </a:lnTo>
                  <a:lnTo>
                    <a:pt x="1160175" y="2719860"/>
                  </a:lnTo>
                  <a:lnTo>
                    <a:pt x="1160430" y="2764662"/>
                  </a:lnTo>
                  <a:lnTo>
                    <a:pt x="1160175" y="2809465"/>
                  </a:lnTo>
                  <a:lnTo>
                    <a:pt x="1159410" y="2854262"/>
                  </a:lnTo>
                  <a:lnTo>
                    <a:pt x="1158134" y="2899050"/>
                  </a:lnTo>
                  <a:lnTo>
                    <a:pt x="1156348" y="2943824"/>
                  </a:lnTo>
                  <a:lnTo>
                    <a:pt x="1154052" y="2988579"/>
                  </a:lnTo>
                  <a:lnTo>
                    <a:pt x="1151246" y="3033310"/>
                  </a:lnTo>
                  <a:lnTo>
                    <a:pt x="1147930" y="3078013"/>
                  </a:lnTo>
                  <a:lnTo>
                    <a:pt x="1144103" y="3122683"/>
                  </a:lnTo>
                  <a:lnTo>
                    <a:pt x="1139766" y="3167315"/>
                  </a:lnTo>
                  <a:lnTo>
                    <a:pt x="1134919" y="3211904"/>
                  </a:lnTo>
                  <a:lnTo>
                    <a:pt x="1129562" y="3256447"/>
                  </a:lnTo>
                  <a:lnTo>
                    <a:pt x="1123694" y="3300937"/>
                  </a:lnTo>
                  <a:lnTo>
                    <a:pt x="1117317" y="3345370"/>
                  </a:lnTo>
                  <a:lnTo>
                    <a:pt x="1110429" y="3389742"/>
                  </a:lnTo>
                  <a:lnTo>
                    <a:pt x="1103030" y="3434047"/>
                  </a:lnTo>
                  <a:lnTo>
                    <a:pt x="1095122" y="3478282"/>
                  </a:lnTo>
                  <a:lnTo>
                    <a:pt x="1086703" y="3522440"/>
                  </a:lnTo>
                  <a:lnTo>
                    <a:pt x="1077774" y="3566519"/>
                  </a:lnTo>
                  <a:lnTo>
                    <a:pt x="1068335" y="3610512"/>
                  </a:lnTo>
                  <a:lnTo>
                    <a:pt x="1058386" y="3654416"/>
                  </a:lnTo>
                  <a:lnTo>
                    <a:pt x="1047927" y="3698224"/>
                  </a:lnTo>
                  <a:lnTo>
                    <a:pt x="1036957" y="3741934"/>
                  </a:lnTo>
                  <a:lnTo>
                    <a:pt x="1025477" y="3785539"/>
                  </a:lnTo>
                  <a:lnTo>
                    <a:pt x="1013487" y="3829036"/>
                  </a:lnTo>
                  <a:lnTo>
                    <a:pt x="1000986" y="3872419"/>
                  </a:lnTo>
                  <a:lnTo>
                    <a:pt x="987976" y="3915684"/>
                  </a:lnTo>
                  <a:lnTo>
                    <a:pt x="974455" y="3958825"/>
                  </a:lnTo>
                  <a:lnTo>
                    <a:pt x="960424" y="4001839"/>
                  </a:lnTo>
                  <a:lnTo>
                    <a:pt x="945882" y="4044721"/>
                  </a:lnTo>
                  <a:lnTo>
                    <a:pt x="930831" y="4087465"/>
                  </a:lnTo>
                  <a:lnTo>
                    <a:pt x="915269" y="4130068"/>
                  </a:lnTo>
                  <a:lnTo>
                    <a:pt x="899197" y="4172523"/>
                  </a:lnTo>
                  <a:lnTo>
                    <a:pt x="882615" y="4214828"/>
                  </a:lnTo>
                  <a:lnTo>
                    <a:pt x="865523" y="4256976"/>
                  </a:lnTo>
                  <a:lnTo>
                    <a:pt x="847920" y="4298964"/>
                  </a:lnTo>
                  <a:lnTo>
                    <a:pt x="829807" y="4340785"/>
                  </a:lnTo>
                  <a:lnTo>
                    <a:pt x="811184" y="4382437"/>
                  </a:lnTo>
                  <a:lnTo>
                    <a:pt x="792051" y="4423913"/>
                  </a:lnTo>
                  <a:lnTo>
                    <a:pt x="772407" y="4465210"/>
                  </a:lnTo>
                  <a:lnTo>
                    <a:pt x="752254" y="4506322"/>
                  </a:lnTo>
                  <a:lnTo>
                    <a:pt x="731590" y="4547245"/>
                  </a:lnTo>
                  <a:lnTo>
                    <a:pt x="710415" y="4587975"/>
                  </a:lnTo>
                  <a:lnTo>
                    <a:pt x="688731" y="4628505"/>
                  </a:lnTo>
                  <a:lnTo>
                    <a:pt x="666536" y="4668832"/>
                  </a:lnTo>
                  <a:lnTo>
                    <a:pt x="643832" y="4708951"/>
                  </a:lnTo>
                  <a:lnTo>
                    <a:pt x="620617" y="4748856"/>
                  </a:lnTo>
                  <a:lnTo>
                    <a:pt x="596891" y="4788545"/>
                  </a:lnTo>
                  <a:lnTo>
                    <a:pt x="572656" y="4828011"/>
                  </a:lnTo>
                  <a:lnTo>
                    <a:pt x="547910" y="4867250"/>
                  </a:lnTo>
                  <a:lnTo>
                    <a:pt x="522654" y="4906257"/>
                  </a:lnTo>
                  <a:lnTo>
                    <a:pt x="496888" y="4945027"/>
                  </a:lnTo>
                  <a:lnTo>
                    <a:pt x="470612" y="4983556"/>
                  </a:lnTo>
                  <a:lnTo>
                    <a:pt x="443825" y="5021840"/>
                  </a:lnTo>
                  <a:lnTo>
                    <a:pt x="416528" y="5059872"/>
                  </a:lnTo>
                  <a:lnTo>
                    <a:pt x="388721" y="5097649"/>
                  </a:lnTo>
                  <a:lnTo>
                    <a:pt x="360404" y="5135166"/>
                  </a:lnTo>
                  <a:lnTo>
                    <a:pt x="331576" y="5172418"/>
                  </a:lnTo>
                  <a:lnTo>
                    <a:pt x="302239" y="5209400"/>
                  </a:lnTo>
                  <a:lnTo>
                    <a:pt x="272391" y="5246108"/>
                  </a:lnTo>
                  <a:lnTo>
                    <a:pt x="242033" y="5282537"/>
                  </a:lnTo>
                  <a:lnTo>
                    <a:pt x="211164" y="5318682"/>
                  </a:lnTo>
                  <a:lnTo>
                    <a:pt x="179786" y="5354538"/>
                  </a:lnTo>
                  <a:lnTo>
                    <a:pt x="147897" y="5390101"/>
                  </a:lnTo>
                  <a:lnTo>
                    <a:pt x="115498" y="5425366"/>
                  </a:lnTo>
                  <a:lnTo>
                    <a:pt x="82589" y="5460328"/>
                  </a:lnTo>
                  <a:lnTo>
                    <a:pt x="49169" y="5494983"/>
                  </a:lnTo>
                  <a:lnTo>
                    <a:pt x="15239" y="5529326"/>
                  </a:lnTo>
                  <a:lnTo>
                    <a:pt x="0" y="5514060"/>
                  </a:lnTo>
                  <a:lnTo>
                    <a:pt x="33992" y="5479652"/>
                  </a:lnTo>
                  <a:lnTo>
                    <a:pt x="67469" y="5444928"/>
                  </a:lnTo>
                  <a:lnTo>
                    <a:pt x="100432" y="5409894"/>
                  </a:lnTo>
                  <a:lnTo>
                    <a:pt x="132879" y="5374554"/>
                  </a:lnTo>
                  <a:lnTo>
                    <a:pt x="164811" y="5338913"/>
                  </a:lnTo>
                  <a:lnTo>
                    <a:pt x="196228" y="5302977"/>
                  </a:lnTo>
                  <a:lnTo>
                    <a:pt x="227130" y="5266749"/>
                  </a:lnTo>
                  <a:lnTo>
                    <a:pt x="257518" y="5230235"/>
                  </a:lnTo>
                  <a:lnTo>
                    <a:pt x="287390" y="5193440"/>
                  </a:lnTo>
                  <a:lnTo>
                    <a:pt x="316747" y="5156367"/>
                  </a:lnTo>
                  <a:lnTo>
                    <a:pt x="345589" y="5119023"/>
                  </a:lnTo>
                  <a:lnTo>
                    <a:pt x="373916" y="5081412"/>
                  </a:lnTo>
                  <a:lnTo>
                    <a:pt x="401728" y="5043538"/>
                  </a:lnTo>
                  <a:lnTo>
                    <a:pt x="429024" y="5005407"/>
                  </a:lnTo>
                  <a:lnTo>
                    <a:pt x="455806" y="4967023"/>
                  </a:lnTo>
                  <a:lnTo>
                    <a:pt x="482073" y="4928392"/>
                  </a:lnTo>
                  <a:lnTo>
                    <a:pt x="507825" y="4889517"/>
                  </a:lnTo>
                  <a:lnTo>
                    <a:pt x="533062" y="4850404"/>
                  </a:lnTo>
                  <a:lnTo>
                    <a:pt x="557783" y="4811058"/>
                  </a:lnTo>
                  <a:lnTo>
                    <a:pt x="581990" y="4771483"/>
                  </a:lnTo>
                  <a:lnTo>
                    <a:pt x="605682" y="4731685"/>
                  </a:lnTo>
                  <a:lnTo>
                    <a:pt x="628858" y="4691667"/>
                  </a:lnTo>
                  <a:lnTo>
                    <a:pt x="651520" y="4651435"/>
                  </a:lnTo>
                  <a:lnTo>
                    <a:pt x="673667" y="4610994"/>
                  </a:lnTo>
                  <a:lnTo>
                    <a:pt x="695298" y="4570349"/>
                  </a:lnTo>
                  <a:lnTo>
                    <a:pt x="716415" y="4529503"/>
                  </a:lnTo>
                  <a:lnTo>
                    <a:pt x="737016" y="4488463"/>
                  </a:lnTo>
                  <a:lnTo>
                    <a:pt x="757102" y="4447232"/>
                  </a:lnTo>
                  <a:lnTo>
                    <a:pt x="776674" y="4405817"/>
                  </a:lnTo>
                  <a:lnTo>
                    <a:pt x="795730" y="4364221"/>
                  </a:lnTo>
                  <a:lnTo>
                    <a:pt x="814271" y="4322449"/>
                  </a:lnTo>
                  <a:lnTo>
                    <a:pt x="832298" y="4280506"/>
                  </a:lnTo>
                  <a:lnTo>
                    <a:pt x="849809" y="4238397"/>
                  </a:lnTo>
                  <a:lnTo>
                    <a:pt x="866805" y="4196127"/>
                  </a:lnTo>
                  <a:lnTo>
                    <a:pt x="883286" y="4153701"/>
                  </a:lnTo>
                  <a:lnTo>
                    <a:pt x="899252" y="4111123"/>
                  </a:lnTo>
                  <a:lnTo>
                    <a:pt x="914703" y="4068398"/>
                  </a:lnTo>
                  <a:lnTo>
                    <a:pt x="929640" y="4025531"/>
                  </a:lnTo>
                  <a:lnTo>
                    <a:pt x="944061" y="3982527"/>
                  </a:lnTo>
                  <a:lnTo>
                    <a:pt x="957966" y="3939391"/>
                  </a:lnTo>
                  <a:lnTo>
                    <a:pt x="971357" y="3896127"/>
                  </a:lnTo>
                  <a:lnTo>
                    <a:pt x="984233" y="3852740"/>
                  </a:lnTo>
                  <a:lnTo>
                    <a:pt x="996594" y="3809236"/>
                  </a:lnTo>
                  <a:lnTo>
                    <a:pt x="1008440" y="3765618"/>
                  </a:lnTo>
                  <a:lnTo>
                    <a:pt x="1019771" y="3721892"/>
                  </a:lnTo>
                  <a:lnTo>
                    <a:pt x="1030587" y="3678063"/>
                  </a:lnTo>
                  <a:lnTo>
                    <a:pt x="1040887" y="3634135"/>
                  </a:lnTo>
                  <a:lnTo>
                    <a:pt x="1050673" y="3590113"/>
                  </a:lnTo>
                  <a:lnTo>
                    <a:pt x="1059944" y="3546002"/>
                  </a:lnTo>
                  <a:lnTo>
                    <a:pt x="1068699" y="3501806"/>
                  </a:lnTo>
                  <a:lnTo>
                    <a:pt x="1076940" y="3457532"/>
                  </a:lnTo>
                  <a:lnTo>
                    <a:pt x="1084665" y="3413182"/>
                  </a:lnTo>
                  <a:lnTo>
                    <a:pt x="1091876" y="3368763"/>
                  </a:lnTo>
                  <a:lnTo>
                    <a:pt x="1098571" y="3324279"/>
                  </a:lnTo>
                  <a:lnTo>
                    <a:pt x="1104752" y="3279735"/>
                  </a:lnTo>
                  <a:lnTo>
                    <a:pt x="1110417" y="3235135"/>
                  </a:lnTo>
                  <a:lnTo>
                    <a:pt x="1115568" y="3190485"/>
                  </a:lnTo>
                  <a:lnTo>
                    <a:pt x="1120203" y="3145789"/>
                  </a:lnTo>
                  <a:lnTo>
                    <a:pt x="1124323" y="3101052"/>
                  </a:lnTo>
                  <a:lnTo>
                    <a:pt x="1127928" y="3056279"/>
                  </a:lnTo>
                  <a:lnTo>
                    <a:pt x="1131019" y="3011475"/>
                  </a:lnTo>
                  <a:lnTo>
                    <a:pt x="1133594" y="2966644"/>
                  </a:lnTo>
                  <a:lnTo>
                    <a:pt x="1135654" y="2921792"/>
                  </a:lnTo>
                  <a:lnTo>
                    <a:pt x="1137199" y="2876922"/>
                  </a:lnTo>
                  <a:lnTo>
                    <a:pt x="1138229" y="2832041"/>
                  </a:lnTo>
                  <a:lnTo>
                    <a:pt x="1138744" y="2787152"/>
                  </a:lnTo>
                  <a:lnTo>
                    <a:pt x="1138744" y="2742261"/>
                  </a:lnTo>
                  <a:lnTo>
                    <a:pt x="1138229" y="2697373"/>
                  </a:lnTo>
                  <a:lnTo>
                    <a:pt x="1137199" y="2652491"/>
                  </a:lnTo>
                  <a:lnTo>
                    <a:pt x="1135654" y="2607622"/>
                  </a:lnTo>
                  <a:lnTo>
                    <a:pt x="1133594" y="2562769"/>
                  </a:lnTo>
                  <a:lnTo>
                    <a:pt x="1131019" y="2517938"/>
                  </a:lnTo>
                  <a:lnTo>
                    <a:pt x="1127928" y="2473134"/>
                  </a:lnTo>
                  <a:lnTo>
                    <a:pt x="1124323" y="2428360"/>
                  </a:lnTo>
                  <a:lnTo>
                    <a:pt x="1120203" y="2383623"/>
                  </a:lnTo>
                  <a:lnTo>
                    <a:pt x="1115568" y="2338927"/>
                  </a:lnTo>
                  <a:lnTo>
                    <a:pt x="1110417" y="2294276"/>
                  </a:lnTo>
                  <a:lnTo>
                    <a:pt x="1104752" y="2249676"/>
                  </a:lnTo>
                  <a:lnTo>
                    <a:pt x="1098571" y="2205131"/>
                  </a:lnTo>
                  <a:lnTo>
                    <a:pt x="1091876" y="2160646"/>
                  </a:lnTo>
                  <a:lnTo>
                    <a:pt x="1084665" y="2116226"/>
                  </a:lnTo>
                  <a:lnTo>
                    <a:pt x="1076940" y="2071876"/>
                  </a:lnTo>
                  <a:lnTo>
                    <a:pt x="1068699" y="2027601"/>
                  </a:lnTo>
                  <a:lnTo>
                    <a:pt x="1059944" y="1983404"/>
                  </a:lnTo>
                  <a:lnTo>
                    <a:pt x="1050673" y="1939292"/>
                  </a:lnTo>
                  <a:lnTo>
                    <a:pt x="1040887" y="1895269"/>
                  </a:lnTo>
                  <a:lnTo>
                    <a:pt x="1030587" y="1851340"/>
                  </a:lnTo>
                  <a:lnTo>
                    <a:pt x="1019771" y="1807510"/>
                  </a:lnTo>
                  <a:lnTo>
                    <a:pt x="1008440" y="1763783"/>
                  </a:lnTo>
                  <a:lnTo>
                    <a:pt x="996594" y="1720164"/>
                  </a:lnTo>
                  <a:lnTo>
                    <a:pt x="984233" y="1676658"/>
                  </a:lnTo>
                  <a:lnTo>
                    <a:pt x="971357" y="1633270"/>
                  </a:lnTo>
                  <a:lnTo>
                    <a:pt x="957966" y="1590005"/>
                  </a:lnTo>
                  <a:lnTo>
                    <a:pt x="944061" y="1546867"/>
                  </a:lnTo>
                  <a:lnTo>
                    <a:pt x="929640" y="1503862"/>
                  </a:lnTo>
                  <a:lnTo>
                    <a:pt x="914703" y="1460994"/>
                  </a:lnTo>
                  <a:lnTo>
                    <a:pt x="899252" y="1418267"/>
                  </a:lnTo>
                  <a:lnTo>
                    <a:pt x="883286" y="1375688"/>
                  </a:lnTo>
                  <a:lnTo>
                    <a:pt x="866805" y="1333259"/>
                  </a:lnTo>
                  <a:lnTo>
                    <a:pt x="849809" y="1290988"/>
                  </a:lnTo>
                  <a:lnTo>
                    <a:pt x="832298" y="1248877"/>
                  </a:lnTo>
                  <a:lnTo>
                    <a:pt x="814271" y="1206933"/>
                  </a:lnTo>
                  <a:lnTo>
                    <a:pt x="795730" y="1165159"/>
                  </a:lnTo>
                  <a:lnTo>
                    <a:pt x="776674" y="1123561"/>
                  </a:lnTo>
                  <a:lnTo>
                    <a:pt x="757102" y="1082143"/>
                  </a:lnTo>
                  <a:lnTo>
                    <a:pt x="737016" y="1040911"/>
                  </a:lnTo>
                  <a:lnTo>
                    <a:pt x="716415" y="999868"/>
                  </a:lnTo>
                  <a:lnTo>
                    <a:pt x="695298" y="959021"/>
                  </a:lnTo>
                  <a:lnTo>
                    <a:pt x="673667" y="918373"/>
                  </a:lnTo>
                  <a:lnTo>
                    <a:pt x="651520" y="877930"/>
                  </a:lnTo>
                  <a:lnTo>
                    <a:pt x="628858" y="837696"/>
                  </a:lnTo>
                  <a:lnTo>
                    <a:pt x="605682" y="797676"/>
                  </a:lnTo>
                  <a:lnTo>
                    <a:pt x="581990" y="757875"/>
                  </a:lnTo>
                  <a:lnTo>
                    <a:pt x="557784" y="718297"/>
                  </a:lnTo>
                  <a:lnTo>
                    <a:pt x="533062" y="678949"/>
                  </a:lnTo>
                  <a:lnTo>
                    <a:pt x="507825" y="639833"/>
                  </a:lnTo>
                  <a:lnTo>
                    <a:pt x="482073" y="600956"/>
                  </a:lnTo>
                  <a:lnTo>
                    <a:pt x="455806" y="562322"/>
                  </a:lnTo>
                  <a:lnTo>
                    <a:pt x="429024" y="523935"/>
                  </a:lnTo>
                  <a:lnTo>
                    <a:pt x="401728" y="485802"/>
                  </a:lnTo>
                  <a:lnTo>
                    <a:pt x="373916" y="447925"/>
                  </a:lnTo>
                  <a:lnTo>
                    <a:pt x="345589" y="410311"/>
                  </a:lnTo>
                  <a:lnTo>
                    <a:pt x="316747" y="372964"/>
                  </a:lnTo>
                  <a:lnTo>
                    <a:pt x="287390" y="335889"/>
                  </a:lnTo>
                  <a:lnTo>
                    <a:pt x="257518" y="299090"/>
                  </a:lnTo>
                  <a:lnTo>
                    <a:pt x="227130" y="262573"/>
                  </a:lnTo>
                  <a:lnTo>
                    <a:pt x="196228" y="226342"/>
                  </a:lnTo>
                  <a:lnTo>
                    <a:pt x="164811" y="190403"/>
                  </a:lnTo>
                  <a:lnTo>
                    <a:pt x="132879" y="154759"/>
                  </a:lnTo>
                  <a:lnTo>
                    <a:pt x="100432" y="119416"/>
                  </a:lnTo>
                  <a:lnTo>
                    <a:pt x="67469" y="84379"/>
                  </a:lnTo>
                  <a:lnTo>
                    <a:pt x="33992" y="49651"/>
                  </a:lnTo>
                  <a:lnTo>
                    <a:pt x="0" y="15239"/>
                  </a:lnTo>
                  <a:lnTo>
                    <a:pt x="15239" y="0"/>
                  </a:lnTo>
                  <a:close/>
                </a:path>
              </a:pathLst>
            </a:custGeom>
            <a:ln w="25908">
              <a:solidFill>
                <a:srgbClr val="B46D12"/>
              </a:solidFill>
            </a:ln>
          </p:spPr>
          <p:txBody>
            <a:bodyPr wrap="square" lIns="0" tIns="0" rIns="0" bIns="0" rtlCol="0"/>
            <a:lstStyle/>
            <a:p>
              <a:endParaRPr>
                <a:solidFill>
                  <a:prstClr val="black"/>
                </a:solidFill>
                <a:latin typeface="Calibri"/>
              </a:endParaRPr>
            </a:p>
          </p:txBody>
        </p:sp>
        <p:sp>
          <p:nvSpPr>
            <p:cNvPr id="4" name="object 4"/>
            <p:cNvSpPr/>
            <p:nvPr/>
          </p:nvSpPr>
          <p:spPr>
            <a:xfrm>
              <a:off x="2980944" y="1290815"/>
              <a:ext cx="6089141" cy="730770"/>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5" name="object 5"/>
            <p:cNvSpPr/>
            <p:nvPr/>
          </p:nvSpPr>
          <p:spPr>
            <a:xfrm>
              <a:off x="2520696" y="1193292"/>
              <a:ext cx="925842" cy="925829"/>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6" name="object 6"/>
            <p:cNvSpPr/>
            <p:nvPr/>
          </p:nvSpPr>
          <p:spPr>
            <a:xfrm>
              <a:off x="3502152" y="2380475"/>
              <a:ext cx="5567934" cy="730770"/>
            </a:xfrm>
            <a:prstGeom prst="rect">
              <a:avLst/>
            </a:prstGeom>
            <a:blipFill>
              <a:blip r:embed="rId4" cstate="print"/>
              <a:stretch>
                <a:fillRect/>
              </a:stretch>
            </a:blipFill>
          </p:spPr>
          <p:txBody>
            <a:bodyPr wrap="square" lIns="0" tIns="0" rIns="0" bIns="0" rtlCol="0"/>
            <a:lstStyle/>
            <a:p>
              <a:endParaRPr>
                <a:solidFill>
                  <a:prstClr val="black"/>
                </a:solidFill>
                <a:latin typeface="Calibri"/>
              </a:endParaRPr>
            </a:p>
          </p:txBody>
        </p:sp>
        <p:sp>
          <p:nvSpPr>
            <p:cNvPr id="7" name="object 7"/>
            <p:cNvSpPr/>
            <p:nvPr/>
          </p:nvSpPr>
          <p:spPr>
            <a:xfrm>
              <a:off x="3040380" y="2282939"/>
              <a:ext cx="927366" cy="925842"/>
            </a:xfrm>
            <a:prstGeom prst="rect">
              <a:avLst/>
            </a:prstGeom>
            <a:blipFill>
              <a:blip r:embed="rId5" cstate="print"/>
              <a:stretch>
                <a:fillRect/>
              </a:stretch>
            </a:blipFill>
          </p:spPr>
          <p:txBody>
            <a:bodyPr wrap="square" lIns="0" tIns="0" rIns="0" bIns="0" rtlCol="0"/>
            <a:lstStyle/>
            <a:p>
              <a:endParaRPr>
                <a:solidFill>
                  <a:prstClr val="black"/>
                </a:solidFill>
                <a:latin typeface="Calibri"/>
              </a:endParaRPr>
            </a:p>
          </p:txBody>
        </p:sp>
        <p:sp>
          <p:nvSpPr>
            <p:cNvPr id="8" name="object 8"/>
            <p:cNvSpPr/>
            <p:nvPr/>
          </p:nvSpPr>
          <p:spPr>
            <a:xfrm>
              <a:off x="3660648" y="3468611"/>
              <a:ext cx="5409438" cy="732294"/>
            </a:xfrm>
            <a:prstGeom prst="rect">
              <a:avLst/>
            </a:prstGeom>
            <a:blipFill>
              <a:blip r:embed="rId6" cstate="print"/>
              <a:stretch>
                <a:fillRect/>
              </a:stretch>
            </a:blipFill>
          </p:spPr>
          <p:txBody>
            <a:bodyPr wrap="square" lIns="0" tIns="0" rIns="0" bIns="0" rtlCol="0"/>
            <a:lstStyle/>
            <a:p>
              <a:endParaRPr>
                <a:solidFill>
                  <a:prstClr val="black"/>
                </a:solidFill>
                <a:latin typeface="Calibri"/>
              </a:endParaRPr>
            </a:p>
          </p:txBody>
        </p:sp>
        <p:sp>
          <p:nvSpPr>
            <p:cNvPr id="9" name="object 9"/>
            <p:cNvSpPr/>
            <p:nvPr/>
          </p:nvSpPr>
          <p:spPr>
            <a:xfrm>
              <a:off x="3200400" y="3372599"/>
              <a:ext cx="927366" cy="925842"/>
            </a:xfrm>
            <a:prstGeom prst="rect">
              <a:avLst/>
            </a:prstGeom>
            <a:blipFill>
              <a:blip r:embed="rId7" cstate="print"/>
              <a:stretch>
                <a:fillRect/>
              </a:stretch>
            </a:blipFill>
          </p:spPr>
          <p:txBody>
            <a:bodyPr wrap="square" lIns="0" tIns="0" rIns="0" bIns="0" rtlCol="0"/>
            <a:lstStyle/>
            <a:p>
              <a:endParaRPr>
                <a:solidFill>
                  <a:prstClr val="black"/>
                </a:solidFill>
                <a:latin typeface="Calibri"/>
              </a:endParaRPr>
            </a:p>
          </p:txBody>
        </p:sp>
        <p:sp>
          <p:nvSpPr>
            <p:cNvPr id="10" name="object 10"/>
            <p:cNvSpPr/>
            <p:nvPr/>
          </p:nvSpPr>
          <p:spPr>
            <a:xfrm>
              <a:off x="3502152" y="4558284"/>
              <a:ext cx="5567934" cy="732281"/>
            </a:xfrm>
            <a:prstGeom prst="rect">
              <a:avLst/>
            </a:prstGeom>
            <a:blipFill>
              <a:blip r:embed="rId4" cstate="print"/>
              <a:stretch>
                <a:fillRect/>
              </a:stretch>
            </a:blipFill>
          </p:spPr>
          <p:txBody>
            <a:bodyPr wrap="square" lIns="0" tIns="0" rIns="0" bIns="0" rtlCol="0"/>
            <a:lstStyle/>
            <a:p>
              <a:endParaRPr>
                <a:solidFill>
                  <a:prstClr val="black"/>
                </a:solidFill>
                <a:latin typeface="Calibri"/>
              </a:endParaRPr>
            </a:p>
          </p:txBody>
        </p:sp>
        <p:sp>
          <p:nvSpPr>
            <p:cNvPr id="11" name="object 11"/>
            <p:cNvSpPr/>
            <p:nvPr/>
          </p:nvSpPr>
          <p:spPr>
            <a:xfrm>
              <a:off x="3040380" y="4460735"/>
              <a:ext cx="927366" cy="927366"/>
            </a:xfrm>
            <a:prstGeom prst="rect">
              <a:avLst/>
            </a:prstGeom>
            <a:blipFill>
              <a:blip r:embed="rId5" cstate="print"/>
              <a:stretch>
                <a:fillRect/>
              </a:stretch>
            </a:blipFill>
          </p:spPr>
          <p:txBody>
            <a:bodyPr wrap="square" lIns="0" tIns="0" rIns="0" bIns="0" rtlCol="0"/>
            <a:lstStyle/>
            <a:p>
              <a:endParaRPr>
                <a:solidFill>
                  <a:prstClr val="black"/>
                </a:solidFill>
                <a:latin typeface="Calibri"/>
              </a:endParaRPr>
            </a:p>
          </p:txBody>
        </p:sp>
        <p:sp>
          <p:nvSpPr>
            <p:cNvPr id="12" name="object 12"/>
            <p:cNvSpPr/>
            <p:nvPr/>
          </p:nvSpPr>
          <p:spPr>
            <a:xfrm>
              <a:off x="2980944" y="5647943"/>
              <a:ext cx="6089141" cy="732282"/>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grpSp>
      <p:sp>
        <p:nvSpPr>
          <p:cNvPr id="13" name="object 13"/>
          <p:cNvSpPr txBox="1"/>
          <p:nvPr/>
        </p:nvSpPr>
        <p:spPr>
          <a:xfrm>
            <a:off x="5150865" y="1279191"/>
            <a:ext cx="5334000" cy="5115560"/>
          </a:xfrm>
          <a:prstGeom prst="rect">
            <a:avLst/>
          </a:prstGeom>
        </p:spPr>
        <p:txBody>
          <a:bodyPr vert="horz" wrap="square" lIns="0" tIns="77470" rIns="0" bIns="0" rtlCol="0">
            <a:spAutoFit/>
          </a:bodyPr>
          <a:lstStyle/>
          <a:p>
            <a:pPr marR="1842770" algn="r">
              <a:spcBef>
                <a:spcPts val="610"/>
              </a:spcBef>
            </a:pPr>
            <a:r>
              <a:rPr sz="1600" b="1" spc="-10" dirty="0">
                <a:solidFill>
                  <a:srgbClr val="C00000"/>
                </a:solidFill>
                <a:latin typeface="Carlito"/>
                <a:cs typeface="Carlito"/>
              </a:rPr>
              <a:t>COLLECTIVE</a:t>
            </a:r>
            <a:r>
              <a:rPr sz="1600" b="1" spc="-65" dirty="0">
                <a:solidFill>
                  <a:srgbClr val="C00000"/>
                </a:solidFill>
                <a:latin typeface="Carlito"/>
                <a:cs typeface="Carlito"/>
              </a:rPr>
              <a:t> </a:t>
            </a:r>
            <a:r>
              <a:rPr sz="1600" b="1" spc="-10" dirty="0">
                <a:solidFill>
                  <a:srgbClr val="C00000"/>
                </a:solidFill>
                <a:latin typeface="Carlito"/>
                <a:cs typeface="Carlito"/>
              </a:rPr>
              <a:t>VISION</a:t>
            </a:r>
            <a:endParaRPr sz="1600">
              <a:solidFill>
                <a:prstClr val="black"/>
              </a:solidFill>
              <a:latin typeface="Carlito"/>
              <a:cs typeface="Carlito"/>
            </a:endParaRPr>
          </a:p>
          <a:p>
            <a:pPr marR="894715" algn="r">
              <a:spcBef>
                <a:spcPts val="520"/>
              </a:spcBef>
            </a:pPr>
            <a:r>
              <a:rPr sz="1600" b="1" spc="-5" dirty="0">
                <a:solidFill>
                  <a:srgbClr val="521A17"/>
                </a:solidFill>
                <a:latin typeface="Carlito"/>
                <a:cs typeface="Carlito"/>
              </a:rPr>
              <a:t>of desired </a:t>
            </a:r>
            <a:r>
              <a:rPr sz="1600" b="1" spc="-10" dirty="0">
                <a:solidFill>
                  <a:srgbClr val="521A17"/>
                </a:solidFill>
                <a:latin typeface="Carlito"/>
                <a:cs typeface="Carlito"/>
              </a:rPr>
              <a:t>change from current status</a:t>
            </a:r>
            <a:r>
              <a:rPr sz="1600" b="1" dirty="0">
                <a:solidFill>
                  <a:srgbClr val="521A17"/>
                </a:solidFill>
                <a:latin typeface="Carlito"/>
                <a:cs typeface="Carlito"/>
              </a:rPr>
              <a:t> </a:t>
            </a:r>
            <a:r>
              <a:rPr sz="1600" b="1" spc="-10" dirty="0">
                <a:solidFill>
                  <a:srgbClr val="521A17"/>
                </a:solidFill>
                <a:latin typeface="Carlito"/>
                <a:cs typeface="Carlito"/>
              </a:rPr>
              <a:t>quo</a:t>
            </a:r>
            <a:endParaRPr sz="1600">
              <a:solidFill>
                <a:prstClr val="black"/>
              </a:solidFill>
              <a:latin typeface="Carlito"/>
              <a:cs typeface="Carlito"/>
            </a:endParaRPr>
          </a:p>
          <a:p>
            <a:endParaRPr sz="1600">
              <a:solidFill>
                <a:prstClr val="black"/>
              </a:solidFill>
              <a:latin typeface="Carlito"/>
              <a:cs typeface="Carlito"/>
            </a:endParaRPr>
          </a:p>
          <a:p>
            <a:pPr>
              <a:spcBef>
                <a:spcPts val="10"/>
              </a:spcBef>
            </a:pPr>
            <a:endParaRPr sz="1850">
              <a:solidFill>
                <a:prstClr val="black"/>
              </a:solidFill>
              <a:latin typeface="Carlito"/>
              <a:cs typeface="Carlito"/>
            </a:endParaRPr>
          </a:p>
          <a:p>
            <a:pPr marR="1879600" algn="r"/>
            <a:r>
              <a:rPr sz="1600" b="1" spc="-5" dirty="0">
                <a:solidFill>
                  <a:srgbClr val="C00000"/>
                </a:solidFill>
                <a:latin typeface="Carlito"/>
                <a:cs typeface="Carlito"/>
              </a:rPr>
              <a:t>AL</a:t>
            </a:r>
            <a:r>
              <a:rPr sz="1600" b="1" spc="-15" dirty="0">
                <a:solidFill>
                  <a:srgbClr val="C00000"/>
                </a:solidFill>
                <a:latin typeface="Carlito"/>
                <a:cs typeface="Carlito"/>
              </a:rPr>
              <a:t>I</a:t>
            </a:r>
            <a:r>
              <a:rPr sz="1600" b="1" spc="-10" dirty="0">
                <a:solidFill>
                  <a:srgbClr val="C00000"/>
                </a:solidFill>
                <a:latin typeface="Carlito"/>
                <a:cs typeface="Carlito"/>
              </a:rPr>
              <a:t>G</a:t>
            </a:r>
            <a:r>
              <a:rPr sz="1600" b="1" dirty="0">
                <a:solidFill>
                  <a:srgbClr val="C00000"/>
                </a:solidFill>
                <a:latin typeface="Carlito"/>
                <a:cs typeface="Carlito"/>
              </a:rPr>
              <a:t>N</a:t>
            </a:r>
            <a:r>
              <a:rPr sz="1600" b="1" spc="-5" dirty="0">
                <a:solidFill>
                  <a:srgbClr val="C00000"/>
                </a:solidFill>
                <a:latin typeface="Carlito"/>
                <a:cs typeface="Carlito"/>
              </a:rPr>
              <a:t>MENT</a:t>
            </a:r>
            <a:endParaRPr sz="1600">
              <a:solidFill>
                <a:prstClr val="black"/>
              </a:solidFill>
              <a:latin typeface="Carlito"/>
              <a:cs typeface="Carlito"/>
            </a:endParaRPr>
          </a:p>
          <a:p>
            <a:pPr marR="903605" algn="r">
              <a:spcBef>
                <a:spcPts val="520"/>
              </a:spcBef>
            </a:pPr>
            <a:r>
              <a:rPr sz="1600" b="1" spc="-5" dirty="0">
                <a:solidFill>
                  <a:srgbClr val="521A17"/>
                </a:solidFill>
                <a:latin typeface="Carlito"/>
                <a:cs typeface="Carlito"/>
              </a:rPr>
              <a:t>7 National </a:t>
            </a:r>
            <a:r>
              <a:rPr sz="1600" b="1" spc="-10" dirty="0">
                <a:solidFill>
                  <a:srgbClr val="521A17"/>
                </a:solidFill>
                <a:latin typeface="Carlito"/>
                <a:cs typeface="Carlito"/>
              </a:rPr>
              <a:t>developmental</a:t>
            </a:r>
            <a:r>
              <a:rPr sz="1600" b="1" spc="-20" dirty="0">
                <a:solidFill>
                  <a:srgbClr val="521A17"/>
                </a:solidFill>
                <a:latin typeface="Carlito"/>
                <a:cs typeface="Carlito"/>
              </a:rPr>
              <a:t> </a:t>
            </a:r>
            <a:r>
              <a:rPr sz="1600" b="1" spc="-10" dirty="0">
                <a:solidFill>
                  <a:srgbClr val="521A17"/>
                </a:solidFill>
                <a:latin typeface="Carlito"/>
                <a:cs typeface="Carlito"/>
              </a:rPr>
              <a:t>priorities</a:t>
            </a:r>
            <a:endParaRPr sz="1600">
              <a:solidFill>
                <a:prstClr val="black"/>
              </a:solidFill>
              <a:latin typeface="Carlito"/>
              <a:cs typeface="Carlito"/>
            </a:endParaRPr>
          </a:p>
          <a:p>
            <a:endParaRPr sz="1600">
              <a:solidFill>
                <a:prstClr val="black"/>
              </a:solidFill>
              <a:latin typeface="Carlito"/>
              <a:cs typeface="Carlito"/>
            </a:endParaRPr>
          </a:p>
          <a:p>
            <a:pPr>
              <a:spcBef>
                <a:spcPts val="10"/>
              </a:spcBef>
            </a:pPr>
            <a:endParaRPr sz="1850">
              <a:solidFill>
                <a:prstClr val="black"/>
              </a:solidFill>
              <a:latin typeface="Carlito"/>
              <a:cs typeface="Carlito"/>
            </a:endParaRPr>
          </a:p>
          <a:p>
            <a:pPr marL="2174875"/>
            <a:r>
              <a:rPr sz="1600" b="1" spc="-10" dirty="0">
                <a:solidFill>
                  <a:srgbClr val="C00000"/>
                </a:solidFill>
                <a:latin typeface="Carlito"/>
                <a:cs typeface="Carlito"/>
              </a:rPr>
              <a:t>POLICY</a:t>
            </a:r>
            <a:r>
              <a:rPr sz="1600" b="1" spc="10" dirty="0">
                <a:solidFill>
                  <a:srgbClr val="C00000"/>
                </a:solidFill>
                <a:latin typeface="Carlito"/>
                <a:cs typeface="Carlito"/>
              </a:rPr>
              <a:t> </a:t>
            </a:r>
            <a:r>
              <a:rPr sz="1600" b="1" spc="-10" dirty="0">
                <a:solidFill>
                  <a:srgbClr val="C00000"/>
                </a:solidFill>
                <a:latin typeface="Carlito"/>
                <a:cs typeface="Carlito"/>
              </a:rPr>
              <a:t>COHERENCE</a:t>
            </a:r>
            <a:endParaRPr sz="1600">
              <a:solidFill>
                <a:prstClr val="black"/>
              </a:solidFill>
              <a:latin typeface="Carlito"/>
              <a:cs typeface="Carlito"/>
            </a:endParaRPr>
          </a:p>
          <a:p>
            <a:pPr marL="1414145">
              <a:spcBef>
                <a:spcPts val="515"/>
              </a:spcBef>
            </a:pPr>
            <a:r>
              <a:rPr sz="1600" b="1" spc="-10" dirty="0">
                <a:solidFill>
                  <a:srgbClr val="521A17"/>
                </a:solidFill>
                <a:latin typeface="Carlito"/>
                <a:cs typeface="Carlito"/>
              </a:rPr>
              <a:t>trade-offs </a:t>
            </a:r>
            <a:r>
              <a:rPr sz="1600" b="1" spc="-5" dirty="0">
                <a:solidFill>
                  <a:srgbClr val="521A17"/>
                </a:solidFill>
                <a:latin typeface="Carlito"/>
                <a:cs typeface="Carlito"/>
              </a:rPr>
              <a:t>and </a:t>
            </a:r>
            <a:r>
              <a:rPr sz="1600" b="1" spc="-10" dirty="0">
                <a:solidFill>
                  <a:srgbClr val="521A17"/>
                </a:solidFill>
                <a:latin typeface="Carlito"/>
                <a:cs typeface="Carlito"/>
              </a:rPr>
              <a:t>spill-overs</a:t>
            </a:r>
            <a:r>
              <a:rPr sz="1600" b="1" spc="10" dirty="0">
                <a:solidFill>
                  <a:srgbClr val="521A17"/>
                </a:solidFill>
                <a:latin typeface="Carlito"/>
                <a:cs typeface="Carlito"/>
              </a:rPr>
              <a:t> </a:t>
            </a:r>
            <a:r>
              <a:rPr sz="1600" b="1" spc="-15" dirty="0">
                <a:solidFill>
                  <a:srgbClr val="521A17"/>
                </a:solidFill>
                <a:latin typeface="Carlito"/>
                <a:cs typeface="Carlito"/>
              </a:rPr>
              <a:t>interrogated</a:t>
            </a:r>
            <a:endParaRPr sz="1600">
              <a:solidFill>
                <a:prstClr val="black"/>
              </a:solidFill>
              <a:latin typeface="Carlito"/>
              <a:cs typeface="Carlito"/>
            </a:endParaRPr>
          </a:p>
          <a:p>
            <a:endParaRPr sz="1600">
              <a:solidFill>
                <a:prstClr val="black"/>
              </a:solidFill>
              <a:latin typeface="Carlito"/>
              <a:cs typeface="Carlito"/>
            </a:endParaRPr>
          </a:p>
          <a:p>
            <a:pPr>
              <a:spcBef>
                <a:spcPts val="15"/>
              </a:spcBef>
            </a:pPr>
            <a:endParaRPr sz="1850">
              <a:solidFill>
                <a:prstClr val="black"/>
              </a:solidFill>
              <a:latin typeface="Carlito"/>
              <a:cs typeface="Carlito"/>
            </a:endParaRPr>
          </a:p>
          <a:p>
            <a:pPr marL="523240" algn="ctr"/>
            <a:r>
              <a:rPr sz="1600" b="1" spc="-15" dirty="0">
                <a:solidFill>
                  <a:srgbClr val="C00000"/>
                </a:solidFill>
                <a:latin typeface="Carlito"/>
                <a:cs typeface="Carlito"/>
              </a:rPr>
              <a:t>COSTS</a:t>
            </a:r>
            <a:endParaRPr sz="1600">
              <a:solidFill>
                <a:prstClr val="black"/>
              </a:solidFill>
              <a:latin typeface="Carlito"/>
              <a:cs typeface="Carlito"/>
            </a:endParaRPr>
          </a:p>
          <a:p>
            <a:pPr marL="1449070">
              <a:spcBef>
                <a:spcPts val="515"/>
              </a:spcBef>
            </a:pPr>
            <a:r>
              <a:rPr sz="1600" b="1" spc="-10" dirty="0">
                <a:solidFill>
                  <a:srgbClr val="521A17"/>
                </a:solidFill>
                <a:latin typeface="Carlito"/>
                <a:cs typeface="Carlito"/>
              </a:rPr>
              <a:t>to government </a:t>
            </a:r>
            <a:r>
              <a:rPr sz="1600" b="1" spc="-5" dirty="0">
                <a:solidFill>
                  <a:srgbClr val="521A17"/>
                </a:solidFill>
                <a:latin typeface="Carlito"/>
                <a:cs typeface="Carlito"/>
              </a:rPr>
              <a:t>and </a:t>
            </a:r>
            <a:r>
              <a:rPr sz="1600" b="1" spc="-10" dirty="0">
                <a:solidFill>
                  <a:srgbClr val="521A17"/>
                </a:solidFill>
                <a:latin typeface="Carlito"/>
                <a:cs typeface="Carlito"/>
              </a:rPr>
              <a:t>to</a:t>
            </a:r>
            <a:r>
              <a:rPr sz="1600" b="1" spc="20" dirty="0">
                <a:solidFill>
                  <a:srgbClr val="521A17"/>
                </a:solidFill>
                <a:latin typeface="Carlito"/>
                <a:cs typeface="Carlito"/>
              </a:rPr>
              <a:t> </a:t>
            </a:r>
            <a:r>
              <a:rPr sz="1600" b="1" spc="-10" dirty="0">
                <a:solidFill>
                  <a:srgbClr val="521A17"/>
                </a:solidFill>
                <a:latin typeface="Carlito"/>
                <a:cs typeface="Carlito"/>
              </a:rPr>
              <a:t>beneficiaries</a:t>
            </a:r>
            <a:endParaRPr sz="1600">
              <a:solidFill>
                <a:prstClr val="black"/>
              </a:solidFill>
              <a:latin typeface="Carlito"/>
              <a:cs typeface="Carlito"/>
            </a:endParaRPr>
          </a:p>
          <a:p>
            <a:endParaRPr sz="1600">
              <a:solidFill>
                <a:prstClr val="black"/>
              </a:solidFill>
              <a:latin typeface="Carlito"/>
              <a:cs typeface="Carlito"/>
            </a:endParaRPr>
          </a:p>
          <a:p>
            <a:pPr marL="635" algn="ctr">
              <a:spcBef>
                <a:spcPts val="1390"/>
              </a:spcBef>
            </a:pPr>
            <a:r>
              <a:rPr sz="1600" b="1" spc="-35" dirty="0">
                <a:solidFill>
                  <a:srgbClr val="C00000"/>
                </a:solidFill>
                <a:latin typeface="Carlito"/>
                <a:cs typeface="Carlito"/>
              </a:rPr>
              <a:t>CONSULTATIONS</a:t>
            </a:r>
            <a:endParaRPr sz="1600">
              <a:solidFill>
                <a:prstClr val="black"/>
              </a:solidFill>
              <a:latin typeface="Carlito"/>
              <a:cs typeface="Carlito"/>
            </a:endParaRPr>
          </a:p>
          <a:p>
            <a:pPr marL="12700" marR="5080" algn="ctr">
              <a:lnSpc>
                <a:spcPts val="1760"/>
              </a:lnSpc>
              <a:spcBef>
                <a:spcPts val="710"/>
              </a:spcBef>
            </a:pPr>
            <a:r>
              <a:rPr sz="1600" b="1" spc="-5" dirty="0">
                <a:solidFill>
                  <a:srgbClr val="521A17"/>
                </a:solidFill>
                <a:latin typeface="Carlito"/>
                <a:cs typeface="Carlito"/>
              </a:rPr>
              <a:t>of </a:t>
            </a:r>
            <a:r>
              <a:rPr sz="1600" b="1" spc="-15" dirty="0">
                <a:solidFill>
                  <a:srgbClr val="521A17"/>
                </a:solidFill>
                <a:latin typeface="Carlito"/>
                <a:cs typeface="Carlito"/>
              </a:rPr>
              <a:t>affected groups </a:t>
            </a:r>
            <a:r>
              <a:rPr sz="1600" b="1" spc="-5" dirty="0">
                <a:solidFill>
                  <a:srgbClr val="521A17"/>
                </a:solidFill>
                <a:latin typeface="Carlito"/>
                <a:cs typeface="Carlito"/>
              </a:rPr>
              <a:t>as </a:t>
            </a:r>
            <a:r>
              <a:rPr sz="1600" b="1" spc="-10" dirty="0">
                <a:solidFill>
                  <a:srgbClr val="521A17"/>
                </a:solidFill>
                <a:latin typeface="Carlito"/>
                <a:cs typeface="Carlito"/>
              </a:rPr>
              <a:t>well </a:t>
            </a:r>
            <a:r>
              <a:rPr sz="1600" b="1" spc="-5" dirty="0">
                <a:solidFill>
                  <a:srgbClr val="521A17"/>
                </a:solidFill>
                <a:latin typeface="Carlito"/>
                <a:cs typeface="Carlito"/>
              </a:rPr>
              <a:t>as </a:t>
            </a:r>
            <a:r>
              <a:rPr sz="1600" b="1" spc="-10" dirty="0">
                <a:solidFill>
                  <a:srgbClr val="521A17"/>
                </a:solidFill>
                <a:latin typeface="Carlito"/>
                <a:cs typeface="Carlito"/>
              </a:rPr>
              <a:t>across agencies </a:t>
            </a:r>
            <a:r>
              <a:rPr sz="1600" b="1" spc="-5" dirty="0">
                <a:solidFill>
                  <a:srgbClr val="521A17"/>
                </a:solidFill>
                <a:latin typeface="Carlito"/>
                <a:cs typeface="Carlito"/>
              </a:rPr>
              <a:t>inside and outside  </a:t>
            </a:r>
            <a:r>
              <a:rPr sz="1600" b="1" dirty="0">
                <a:solidFill>
                  <a:srgbClr val="521A17"/>
                </a:solidFill>
                <a:latin typeface="Carlito"/>
                <a:cs typeface="Carlito"/>
              </a:rPr>
              <a:t>of</a:t>
            </a:r>
            <a:r>
              <a:rPr sz="1600" b="1" spc="-10" dirty="0">
                <a:solidFill>
                  <a:srgbClr val="521A17"/>
                </a:solidFill>
                <a:latin typeface="Carlito"/>
                <a:cs typeface="Carlito"/>
              </a:rPr>
              <a:t> Government</a:t>
            </a:r>
            <a:endParaRPr sz="1600">
              <a:solidFill>
                <a:prstClr val="black"/>
              </a:solidFill>
              <a:latin typeface="Carlito"/>
              <a:cs typeface="Carlito"/>
            </a:endParaRPr>
          </a:p>
        </p:txBody>
      </p:sp>
      <p:sp>
        <p:nvSpPr>
          <p:cNvPr id="14" name="object 14"/>
          <p:cNvSpPr/>
          <p:nvPr/>
        </p:nvSpPr>
        <p:spPr>
          <a:xfrm>
            <a:off x="4044695" y="5550408"/>
            <a:ext cx="925842" cy="927366"/>
          </a:xfrm>
          <a:prstGeom prst="rect">
            <a:avLst/>
          </a:prstGeom>
          <a:blipFill>
            <a:blip r:embed="rId5" cstate="print"/>
            <a:stretch>
              <a:fillRect/>
            </a:stretch>
          </a:blipFill>
        </p:spPr>
        <p:txBody>
          <a:bodyPr wrap="square" lIns="0" tIns="0" rIns="0" bIns="0" rtlCol="0"/>
          <a:lstStyle/>
          <a:p>
            <a:endParaRPr>
              <a:solidFill>
                <a:prstClr val="black"/>
              </a:solidFill>
              <a:latin typeface="Calibri"/>
            </a:endParaRPr>
          </a:p>
        </p:txBody>
      </p:sp>
      <p:grpSp>
        <p:nvGrpSpPr>
          <p:cNvPr id="15" name="object 15"/>
          <p:cNvGrpSpPr/>
          <p:nvPr/>
        </p:nvGrpSpPr>
        <p:grpSpPr>
          <a:xfrm>
            <a:off x="1524000" y="0"/>
            <a:ext cx="9144000" cy="6413500"/>
            <a:chOff x="0" y="0"/>
            <a:chExt cx="9144000" cy="6413500"/>
          </a:xfrm>
        </p:grpSpPr>
        <p:sp>
          <p:nvSpPr>
            <p:cNvPr id="16" name="object 16"/>
            <p:cNvSpPr/>
            <p:nvPr/>
          </p:nvSpPr>
          <p:spPr>
            <a:xfrm>
              <a:off x="555498" y="956310"/>
              <a:ext cx="1848612" cy="1402079"/>
            </a:xfrm>
            <a:prstGeom prst="rect">
              <a:avLst/>
            </a:prstGeom>
            <a:blipFill>
              <a:blip r:embed="rId8" cstate="print"/>
              <a:stretch>
                <a:fillRect/>
              </a:stretch>
            </a:blipFill>
          </p:spPr>
          <p:txBody>
            <a:bodyPr wrap="square" lIns="0" tIns="0" rIns="0" bIns="0" rtlCol="0"/>
            <a:lstStyle/>
            <a:p>
              <a:endParaRPr>
                <a:solidFill>
                  <a:prstClr val="black"/>
                </a:solidFill>
                <a:latin typeface="Calibri"/>
              </a:endParaRPr>
            </a:p>
          </p:txBody>
        </p:sp>
        <p:sp>
          <p:nvSpPr>
            <p:cNvPr id="17" name="object 17"/>
            <p:cNvSpPr/>
            <p:nvPr/>
          </p:nvSpPr>
          <p:spPr>
            <a:xfrm>
              <a:off x="555498" y="956310"/>
              <a:ext cx="1849120" cy="1402080"/>
            </a:xfrm>
            <a:custGeom>
              <a:avLst/>
              <a:gdLst/>
              <a:ahLst/>
              <a:cxnLst/>
              <a:rect l="l" t="t" r="r" b="b"/>
              <a:pathLst>
                <a:path w="1849120" h="1402080">
                  <a:moveTo>
                    <a:pt x="0" y="233679"/>
                  </a:moveTo>
                  <a:lnTo>
                    <a:pt x="4747" y="186592"/>
                  </a:lnTo>
                  <a:lnTo>
                    <a:pt x="18364" y="142732"/>
                  </a:lnTo>
                  <a:lnTo>
                    <a:pt x="39909" y="103038"/>
                  </a:lnTo>
                  <a:lnTo>
                    <a:pt x="68445" y="68452"/>
                  </a:lnTo>
                  <a:lnTo>
                    <a:pt x="103030" y="39915"/>
                  </a:lnTo>
                  <a:lnTo>
                    <a:pt x="142726" y="18367"/>
                  </a:lnTo>
                  <a:lnTo>
                    <a:pt x="186593" y="4748"/>
                  </a:lnTo>
                  <a:lnTo>
                    <a:pt x="233692" y="0"/>
                  </a:lnTo>
                  <a:lnTo>
                    <a:pt x="1614932" y="0"/>
                  </a:lnTo>
                  <a:lnTo>
                    <a:pt x="1662019" y="4748"/>
                  </a:lnTo>
                  <a:lnTo>
                    <a:pt x="1705879" y="18367"/>
                  </a:lnTo>
                  <a:lnTo>
                    <a:pt x="1745573" y="39915"/>
                  </a:lnTo>
                  <a:lnTo>
                    <a:pt x="1780159" y="68453"/>
                  </a:lnTo>
                  <a:lnTo>
                    <a:pt x="1808696" y="103038"/>
                  </a:lnTo>
                  <a:lnTo>
                    <a:pt x="1830244" y="142732"/>
                  </a:lnTo>
                  <a:lnTo>
                    <a:pt x="1843863" y="186592"/>
                  </a:lnTo>
                  <a:lnTo>
                    <a:pt x="1848612" y="233679"/>
                  </a:lnTo>
                  <a:lnTo>
                    <a:pt x="1848612" y="1168400"/>
                  </a:lnTo>
                  <a:lnTo>
                    <a:pt x="1843863" y="1215487"/>
                  </a:lnTo>
                  <a:lnTo>
                    <a:pt x="1830244" y="1259347"/>
                  </a:lnTo>
                  <a:lnTo>
                    <a:pt x="1808696" y="1299041"/>
                  </a:lnTo>
                  <a:lnTo>
                    <a:pt x="1780159" y="1333627"/>
                  </a:lnTo>
                  <a:lnTo>
                    <a:pt x="1745573" y="1362164"/>
                  </a:lnTo>
                  <a:lnTo>
                    <a:pt x="1705879" y="1383712"/>
                  </a:lnTo>
                  <a:lnTo>
                    <a:pt x="1662019" y="1397331"/>
                  </a:lnTo>
                  <a:lnTo>
                    <a:pt x="1614932" y="1402079"/>
                  </a:lnTo>
                  <a:lnTo>
                    <a:pt x="233692" y="1402079"/>
                  </a:lnTo>
                  <a:lnTo>
                    <a:pt x="186593" y="1397331"/>
                  </a:lnTo>
                  <a:lnTo>
                    <a:pt x="142726" y="1383712"/>
                  </a:lnTo>
                  <a:lnTo>
                    <a:pt x="103030" y="1362164"/>
                  </a:lnTo>
                  <a:lnTo>
                    <a:pt x="68445" y="1333626"/>
                  </a:lnTo>
                  <a:lnTo>
                    <a:pt x="39909" y="1299041"/>
                  </a:lnTo>
                  <a:lnTo>
                    <a:pt x="18364" y="1259347"/>
                  </a:lnTo>
                  <a:lnTo>
                    <a:pt x="4747" y="1215487"/>
                  </a:lnTo>
                  <a:lnTo>
                    <a:pt x="0" y="1168400"/>
                  </a:lnTo>
                  <a:lnTo>
                    <a:pt x="0" y="233679"/>
                  </a:lnTo>
                  <a:close/>
                </a:path>
              </a:pathLst>
            </a:custGeom>
            <a:ln w="25908">
              <a:solidFill>
                <a:srgbClr val="A2620E"/>
              </a:solidFill>
            </a:ln>
          </p:spPr>
          <p:txBody>
            <a:bodyPr wrap="square" lIns="0" tIns="0" rIns="0" bIns="0" rtlCol="0"/>
            <a:lstStyle/>
            <a:p>
              <a:endParaRPr>
                <a:solidFill>
                  <a:prstClr val="black"/>
                </a:solidFill>
                <a:latin typeface="Calibri"/>
              </a:endParaRPr>
            </a:p>
          </p:txBody>
        </p:sp>
        <p:sp>
          <p:nvSpPr>
            <p:cNvPr id="18" name="object 18"/>
            <p:cNvSpPr/>
            <p:nvPr/>
          </p:nvSpPr>
          <p:spPr>
            <a:xfrm>
              <a:off x="558545" y="2373629"/>
              <a:ext cx="1848612" cy="1325880"/>
            </a:xfrm>
            <a:prstGeom prst="rect">
              <a:avLst/>
            </a:prstGeom>
            <a:blipFill>
              <a:blip r:embed="rId9" cstate="print"/>
              <a:stretch>
                <a:fillRect/>
              </a:stretch>
            </a:blipFill>
          </p:spPr>
          <p:txBody>
            <a:bodyPr wrap="square" lIns="0" tIns="0" rIns="0" bIns="0" rtlCol="0"/>
            <a:lstStyle/>
            <a:p>
              <a:endParaRPr>
                <a:solidFill>
                  <a:prstClr val="black"/>
                </a:solidFill>
                <a:latin typeface="Calibri"/>
              </a:endParaRPr>
            </a:p>
          </p:txBody>
        </p:sp>
        <p:sp>
          <p:nvSpPr>
            <p:cNvPr id="19" name="object 19"/>
            <p:cNvSpPr/>
            <p:nvPr/>
          </p:nvSpPr>
          <p:spPr>
            <a:xfrm>
              <a:off x="558545" y="2373629"/>
              <a:ext cx="1849120" cy="1325880"/>
            </a:xfrm>
            <a:custGeom>
              <a:avLst/>
              <a:gdLst/>
              <a:ahLst/>
              <a:cxnLst/>
              <a:rect l="l" t="t" r="r" b="b"/>
              <a:pathLst>
                <a:path w="1849120" h="1325879">
                  <a:moveTo>
                    <a:pt x="0" y="220980"/>
                  </a:moveTo>
                  <a:lnTo>
                    <a:pt x="4489" y="176443"/>
                  </a:lnTo>
                  <a:lnTo>
                    <a:pt x="17365" y="134963"/>
                  </a:lnTo>
                  <a:lnTo>
                    <a:pt x="37739" y="97426"/>
                  </a:lnTo>
                  <a:lnTo>
                    <a:pt x="64722" y="64722"/>
                  </a:lnTo>
                  <a:lnTo>
                    <a:pt x="97426" y="37739"/>
                  </a:lnTo>
                  <a:lnTo>
                    <a:pt x="134963" y="17365"/>
                  </a:lnTo>
                  <a:lnTo>
                    <a:pt x="176443" y="4489"/>
                  </a:lnTo>
                  <a:lnTo>
                    <a:pt x="220980" y="0"/>
                  </a:lnTo>
                  <a:lnTo>
                    <a:pt x="1627632" y="0"/>
                  </a:lnTo>
                  <a:lnTo>
                    <a:pt x="1672168" y="4489"/>
                  </a:lnTo>
                  <a:lnTo>
                    <a:pt x="1713648" y="17365"/>
                  </a:lnTo>
                  <a:lnTo>
                    <a:pt x="1751185" y="37739"/>
                  </a:lnTo>
                  <a:lnTo>
                    <a:pt x="1783889" y="64722"/>
                  </a:lnTo>
                  <a:lnTo>
                    <a:pt x="1810872" y="97426"/>
                  </a:lnTo>
                  <a:lnTo>
                    <a:pt x="1831246" y="134963"/>
                  </a:lnTo>
                  <a:lnTo>
                    <a:pt x="1844122" y="176443"/>
                  </a:lnTo>
                  <a:lnTo>
                    <a:pt x="1848612" y="220980"/>
                  </a:lnTo>
                  <a:lnTo>
                    <a:pt x="1848612" y="1104900"/>
                  </a:lnTo>
                  <a:lnTo>
                    <a:pt x="1844122" y="1149436"/>
                  </a:lnTo>
                  <a:lnTo>
                    <a:pt x="1831246" y="1190916"/>
                  </a:lnTo>
                  <a:lnTo>
                    <a:pt x="1810872" y="1228453"/>
                  </a:lnTo>
                  <a:lnTo>
                    <a:pt x="1783889" y="1261157"/>
                  </a:lnTo>
                  <a:lnTo>
                    <a:pt x="1751185" y="1288140"/>
                  </a:lnTo>
                  <a:lnTo>
                    <a:pt x="1713648" y="1308514"/>
                  </a:lnTo>
                  <a:lnTo>
                    <a:pt x="1672168" y="1321390"/>
                  </a:lnTo>
                  <a:lnTo>
                    <a:pt x="1627632" y="1325880"/>
                  </a:lnTo>
                  <a:lnTo>
                    <a:pt x="220980" y="1325880"/>
                  </a:lnTo>
                  <a:lnTo>
                    <a:pt x="176443" y="1321390"/>
                  </a:lnTo>
                  <a:lnTo>
                    <a:pt x="134963" y="1308514"/>
                  </a:lnTo>
                  <a:lnTo>
                    <a:pt x="97426" y="1288140"/>
                  </a:lnTo>
                  <a:lnTo>
                    <a:pt x="64722" y="1261157"/>
                  </a:lnTo>
                  <a:lnTo>
                    <a:pt x="37739" y="1228453"/>
                  </a:lnTo>
                  <a:lnTo>
                    <a:pt x="17365" y="1190916"/>
                  </a:lnTo>
                  <a:lnTo>
                    <a:pt x="4489" y="1149436"/>
                  </a:lnTo>
                  <a:lnTo>
                    <a:pt x="0" y="1104900"/>
                  </a:lnTo>
                  <a:lnTo>
                    <a:pt x="0" y="220980"/>
                  </a:lnTo>
                  <a:close/>
                </a:path>
              </a:pathLst>
            </a:custGeom>
            <a:ln w="25908">
              <a:solidFill>
                <a:srgbClr val="A2620E"/>
              </a:solidFill>
            </a:ln>
          </p:spPr>
          <p:txBody>
            <a:bodyPr wrap="square" lIns="0" tIns="0" rIns="0" bIns="0" rtlCol="0"/>
            <a:lstStyle/>
            <a:p>
              <a:endParaRPr>
                <a:solidFill>
                  <a:prstClr val="black"/>
                </a:solidFill>
                <a:latin typeface="Calibri"/>
              </a:endParaRPr>
            </a:p>
          </p:txBody>
        </p:sp>
        <p:sp>
          <p:nvSpPr>
            <p:cNvPr id="20" name="object 20"/>
            <p:cNvSpPr/>
            <p:nvPr/>
          </p:nvSpPr>
          <p:spPr>
            <a:xfrm>
              <a:off x="592073" y="3733038"/>
              <a:ext cx="1847088" cy="1325880"/>
            </a:xfrm>
            <a:prstGeom prst="rect">
              <a:avLst/>
            </a:prstGeom>
            <a:blipFill>
              <a:blip r:embed="rId10" cstate="print"/>
              <a:stretch>
                <a:fillRect/>
              </a:stretch>
            </a:blipFill>
          </p:spPr>
          <p:txBody>
            <a:bodyPr wrap="square" lIns="0" tIns="0" rIns="0" bIns="0" rtlCol="0"/>
            <a:lstStyle/>
            <a:p>
              <a:endParaRPr>
                <a:solidFill>
                  <a:prstClr val="black"/>
                </a:solidFill>
                <a:latin typeface="Calibri"/>
              </a:endParaRPr>
            </a:p>
          </p:txBody>
        </p:sp>
        <p:sp>
          <p:nvSpPr>
            <p:cNvPr id="21" name="object 21"/>
            <p:cNvSpPr/>
            <p:nvPr/>
          </p:nvSpPr>
          <p:spPr>
            <a:xfrm>
              <a:off x="592073" y="3733038"/>
              <a:ext cx="1847214" cy="1325880"/>
            </a:xfrm>
            <a:custGeom>
              <a:avLst/>
              <a:gdLst/>
              <a:ahLst/>
              <a:cxnLst/>
              <a:rect l="l" t="t" r="r" b="b"/>
              <a:pathLst>
                <a:path w="1847214" h="1325879">
                  <a:moveTo>
                    <a:pt x="0" y="220980"/>
                  </a:moveTo>
                  <a:lnTo>
                    <a:pt x="4489" y="176443"/>
                  </a:lnTo>
                  <a:lnTo>
                    <a:pt x="17365" y="134963"/>
                  </a:lnTo>
                  <a:lnTo>
                    <a:pt x="37739" y="97426"/>
                  </a:lnTo>
                  <a:lnTo>
                    <a:pt x="64722" y="64722"/>
                  </a:lnTo>
                  <a:lnTo>
                    <a:pt x="97426" y="37739"/>
                  </a:lnTo>
                  <a:lnTo>
                    <a:pt x="134963" y="17365"/>
                  </a:lnTo>
                  <a:lnTo>
                    <a:pt x="176443" y="4489"/>
                  </a:lnTo>
                  <a:lnTo>
                    <a:pt x="220979" y="0"/>
                  </a:lnTo>
                  <a:lnTo>
                    <a:pt x="1626108" y="0"/>
                  </a:lnTo>
                  <a:lnTo>
                    <a:pt x="1670644" y="4489"/>
                  </a:lnTo>
                  <a:lnTo>
                    <a:pt x="1712124" y="17365"/>
                  </a:lnTo>
                  <a:lnTo>
                    <a:pt x="1749661" y="37739"/>
                  </a:lnTo>
                  <a:lnTo>
                    <a:pt x="1782365" y="64722"/>
                  </a:lnTo>
                  <a:lnTo>
                    <a:pt x="1809348" y="97426"/>
                  </a:lnTo>
                  <a:lnTo>
                    <a:pt x="1829722" y="134963"/>
                  </a:lnTo>
                  <a:lnTo>
                    <a:pt x="1842598" y="176443"/>
                  </a:lnTo>
                  <a:lnTo>
                    <a:pt x="1847088" y="220980"/>
                  </a:lnTo>
                  <a:lnTo>
                    <a:pt x="1847088" y="1104900"/>
                  </a:lnTo>
                  <a:lnTo>
                    <a:pt x="1842598" y="1149436"/>
                  </a:lnTo>
                  <a:lnTo>
                    <a:pt x="1829722" y="1190916"/>
                  </a:lnTo>
                  <a:lnTo>
                    <a:pt x="1809348" y="1228453"/>
                  </a:lnTo>
                  <a:lnTo>
                    <a:pt x="1782365" y="1261157"/>
                  </a:lnTo>
                  <a:lnTo>
                    <a:pt x="1749661" y="1288140"/>
                  </a:lnTo>
                  <a:lnTo>
                    <a:pt x="1712124" y="1308514"/>
                  </a:lnTo>
                  <a:lnTo>
                    <a:pt x="1670644" y="1321390"/>
                  </a:lnTo>
                  <a:lnTo>
                    <a:pt x="1626108" y="1325880"/>
                  </a:lnTo>
                  <a:lnTo>
                    <a:pt x="220979" y="1325880"/>
                  </a:lnTo>
                  <a:lnTo>
                    <a:pt x="176443" y="1321390"/>
                  </a:lnTo>
                  <a:lnTo>
                    <a:pt x="134963" y="1308514"/>
                  </a:lnTo>
                  <a:lnTo>
                    <a:pt x="97426" y="1288140"/>
                  </a:lnTo>
                  <a:lnTo>
                    <a:pt x="64722" y="1261157"/>
                  </a:lnTo>
                  <a:lnTo>
                    <a:pt x="37739" y="1228453"/>
                  </a:lnTo>
                  <a:lnTo>
                    <a:pt x="17365" y="1190916"/>
                  </a:lnTo>
                  <a:lnTo>
                    <a:pt x="4489" y="1149436"/>
                  </a:lnTo>
                  <a:lnTo>
                    <a:pt x="0" y="1104900"/>
                  </a:lnTo>
                  <a:lnTo>
                    <a:pt x="0" y="220980"/>
                  </a:lnTo>
                  <a:close/>
                </a:path>
              </a:pathLst>
            </a:custGeom>
            <a:ln w="25908">
              <a:solidFill>
                <a:srgbClr val="A2620E"/>
              </a:solidFill>
            </a:ln>
          </p:spPr>
          <p:txBody>
            <a:bodyPr wrap="square" lIns="0" tIns="0" rIns="0" bIns="0" rtlCol="0"/>
            <a:lstStyle/>
            <a:p>
              <a:endParaRPr>
                <a:solidFill>
                  <a:prstClr val="black"/>
                </a:solidFill>
                <a:latin typeface="Calibri"/>
              </a:endParaRPr>
            </a:p>
          </p:txBody>
        </p:sp>
        <p:sp>
          <p:nvSpPr>
            <p:cNvPr id="22" name="object 22"/>
            <p:cNvSpPr/>
            <p:nvPr/>
          </p:nvSpPr>
          <p:spPr>
            <a:xfrm>
              <a:off x="655319" y="5088635"/>
              <a:ext cx="1783080" cy="1324356"/>
            </a:xfrm>
            <a:prstGeom prst="rect">
              <a:avLst/>
            </a:prstGeom>
            <a:blipFill>
              <a:blip r:embed="rId11" cstate="print"/>
              <a:stretch>
                <a:fillRect/>
              </a:stretch>
            </a:blipFill>
          </p:spPr>
          <p:txBody>
            <a:bodyPr wrap="square" lIns="0" tIns="0" rIns="0" bIns="0" rtlCol="0"/>
            <a:lstStyle/>
            <a:p>
              <a:endParaRPr>
                <a:solidFill>
                  <a:prstClr val="black"/>
                </a:solidFill>
                <a:latin typeface="Calibri"/>
              </a:endParaRPr>
            </a:p>
          </p:txBody>
        </p:sp>
        <p:sp>
          <p:nvSpPr>
            <p:cNvPr id="23" name="object 23"/>
            <p:cNvSpPr/>
            <p:nvPr/>
          </p:nvSpPr>
          <p:spPr>
            <a:xfrm>
              <a:off x="0" y="0"/>
              <a:ext cx="9144000" cy="931544"/>
            </a:xfrm>
            <a:custGeom>
              <a:avLst/>
              <a:gdLst/>
              <a:ahLst/>
              <a:cxnLst/>
              <a:rect l="l" t="t" r="r" b="b"/>
              <a:pathLst>
                <a:path w="9144000" h="931544">
                  <a:moveTo>
                    <a:pt x="9144000" y="0"/>
                  </a:moveTo>
                  <a:lnTo>
                    <a:pt x="0" y="0"/>
                  </a:lnTo>
                  <a:lnTo>
                    <a:pt x="0" y="931163"/>
                  </a:lnTo>
                  <a:lnTo>
                    <a:pt x="9144000" y="931163"/>
                  </a:lnTo>
                  <a:lnTo>
                    <a:pt x="9144000" y="0"/>
                  </a:lnTo>
                  <a:close/>
                </a:path>
              </a:pathLst>
            </a:custGeom>
            <a:solidFill>
              <a:srgbClr val="F79546"/>
            </a:solidFill>
          </p:spPr>
          <p:txBody>
            <a:bodyPr wrap="square" lIns="0" tIns="0" rIns="0" bIns="0" rtlCol="0"/>
            <a:lstStyle/>
            <a:p>
              <a:endParaRPr>
                <a:solidFill>
                  <a:prstClr val="black"/>
                </a:solidFill>
                <a:latin typeface="Calibri"/>
              </a:endParaRPr>
            </a:p>
          </p:txBody>
        </p:sp>
      </p:grpSp>
      <p:sp>
        <p:nvSpPr>
          <p:cNvPr id="24" name="object 24"/>
          <p:cNvSpPr txBox="1">
            <a:spLocks noGrp="1"/>
          </p:cNvSpPr>
          <p:nvPr>
            <p:ph type="title"/>
          </p:nvPr>
        </p:nvSpPr>
        <p:spPr>
          <a:xfrm>
            <a:off x="3304413" y="81153"/>
            <a:ext cx="5581650" cy="696595"/>
          </a:xfrm>
          <a:prstGeom prst="rect">
            <a:avLst/>
          </a:prstGeom>
        </p:spPr>
        <p:txBody>
          <a:bodyPr vert="horz" wrap="square" lIns="0" tIns="12700" rIns="0" bIns="0" rtlCol="0">
            <a:spAutoFit/>
          </a:bodyPr>
          <a:lstStyle/>
          <a:p>
            <a:pPr marL="12700">
              <a:spcBef>
                <a:spcPts val="100"/>
              </a:spcBef>
            </a:pPr>
            <a:r>
              <a:rPr spc="-15" dirty="0"/>
              <a:t>Focus </a:t>
            </a:r>
            <a:r>
              <a:rPr spc="-5" dirty="0"/>
              <a:t>on </a:t>
            </a:r>
            <a:r>
              <a:rPr spc="-10" dirty="0"/>
              <a:t>societal</a:t>
            </a:r>
            <a:r>
              <a:rPr spc="-35" dirty="0"/>
              <a:t> </a:t>
            </a:r>
            <a:r>
              <a:rPr dirty="0"/>
              <a:t>impact</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25548" y="1075689"/>
            <a:ext cx="8540750" cy="5078730"/>
          </a:xfrm>
          <a:prstGeom prst="rect">
            <a:avLst/>
          </a:prstGeom>
        </p:spPr>
        <p:txBody>
          <a:bodyPr vert="horz" wrap="square" lIns="0" tIns="13335" rIns="0" bIns="0" rtlCol="0">
            <a:spAutoFit/>
          </a:bodyPr>
          <a:lstStyle/>
          <a:p>
            <a:pPr marL="80645" algn="ctr">
              <a:lnSpc>
                <a:spcPts val="2485"/>
              </a:lnSpc>
              <a:spcBef>
                <a:spcPts val="105"/>
              </a:spcBef>
            </a:pPr>
            <a:r>
              <a:rPr sz="2300" spc="-5" dirty="0">
                <a:solidFill>
                  <a:srgbClr val="C00000"/>
                </a:solidFill>
                <a:latin typeface="Carlito"/>
                <a:cs typeface="Carlito"/>
              </a:rPr>
              <a:t>IF</a:t>
            </a:r>
            <a:endParaRPr sz="2300">
              <a:solidFill>
                <a:prstClr val="black"/>
              </a:solidFill>
              <a:latin typeface="Carlito"/>
              <a:cs typeface="Carlito"/>
            </a:endParaRPr>
          </a:p>
          <a:p>
            <a:pPr marL="80010" algn="ctr">
              <a:lnSpc>
                <a:spcPts val="2210"/>
              </a:lnSpc>
            </a:pPr>
            <a:r>
              <a:rPr sz="2300" spc="-5" dirty="0">
                <a:solidFill>
                  <a:srgbClr val="521A17"/>
                </a:solidFill>
                <a:latin typeface="Carlito"/>
                <a:cs typeface="Carlito"/>
              </a:rPr>
              <a:t>SEIAS </a:t>
            </a:r>
            <a:r>
              <a:rPr sz="2300" dirty="0">
                <a:solidFill>
                  <a:srgbClr val="521A17"/>
                </a:solidFill>
                <a:latin typeface="Carlito"/>
                <a:cs typeface="Carlito"/>
              </a:rPr>
              <a:t>is </a:t>
            </a:r>
            <a:r>
              <a:rPr sz="2300" spc="-10" dirty="0">
                <a:solidFill>
                  <a:srgbClr val="521A17"/>
                </a:solidFill>
                <a:latin typeface="Carlito"/>
                <a:cs typeface="Carlito"/>
              </a:rPr>
              <a:t>conceptualized </a:t>
            </a:r>
            <a:r>
              <a:rPr sz="2300" dirty="0">
                <a:solidFill>
                  <a:srgbClr val="521A17"/>
                </a:solidFill>
                <a:latin typeface="Carlito"/>
                <a:cs typeface="Carlito"/>
              </a:rPr>
              <a:t>and </a:t>
            </a:r>
            <a:r>
              <a:rPr sz="2300" spc="-10" dirty="0">
                <a:solidFill>
                  <a:srgbClr val="521A17"/>
                </a:solidFill>
                <a:latin typeface="Carlito"/>
                <a:cs typeface="Carlito"/>
              </a:rPr>
              <a:t>implemented </a:t>
            </a:r>
            <a:r>
              <a:rPr sz="2300" dirty="0">
                <a:solidFill>
                  <a:srgbClr val="521A17"/>
                </a:solidFill>
                <a:latin typeface="Carlito"/>
                <a:cs typeface="Carlito"/>
              </a:rPr>
              <a:t>on the </a:t>
            </a:r>
            <a:r>
              <a:rPr sz="2300" spc="-5" dirty="0">
                <a:solidFill>
                  <a:srgbClr val="521A17"/>
                </a:solidFill>
                <a:latin typeface="Carlito"/>
                <a:cs typeface="Carlito"/>
              </a:rPr>
              <a:t>principle </a:t>
            </a:r>
            <a:r>
              <a:rPr sz="2300" dirty="0">
                <a:solidFill>
                  <a:srgbClr val="521A17"/>
                </a:solidFill>
                <a:latin typeface="Carlito"/>
                <a:cs typeface="Carlito"/>
              </a:rPr>
              <a:t>of</a:t>
            </a:r>
            <a:r>
              <a:rPr sz="2300" spc="95" dirty="0">
                <a:solidFill>
                  <a:srgbClr val="521A17"/>
                </a:solidFill>
                <a:latin typeface="Carlito"/>
                <a:cs typeface="Carlito"/>
              </a:rPr>
              <a:t> </a:t>
            </a:r>
            <a:r>
              <a:rPr sz="2300" spc="-5" dirty="0">
                <a:solidFill>
                  <a:srgbClr val="521A17"/>
                </a:solidFill>
                <a:latin typeface="Carlito"/>
                <a:cs typeface="Carlito"/>
              </a:rPr>
              <a:t>social</a:t>
            </a:r>
            <a:endParaRPr sz="2300">
              <a:solidFill>
                <a:prstClr val="black"/>
              </a:solidFill>
              <a:latin typeface="Carlito"/>
              <a:cs typeface="Carlito"/>
            </a:endParaRPr>
          </a:p>
          <a:p>
            <a:pPr marL="81280" algn="ctr">
              <a:lnSpc>
                <a:spcPts val="2485"/>
              </a:lnSpc>
            </a:pPr>
            <a:r>
              <a:rPr sz="2300" spc="-5" dirty="0">
                <a:solidFill>
                  <a:srgbClr val="521A17"/>
                </a:solidFill>
                <a:latin typeface="Carlito"/>
                <a:cs typeface="Carlito"/>
              </a:rPr>
              <a:t>justice, </a:t>
            </a:r>
            <a:r>
              <a:rPr sz="2300" dirty="0">
                <a:solidFill>
                  <a:srgbClr val="521A17"/>
                </a:solidFill>
                <a:latin typeface="Carlito"/>
                <a:cs typeface="Carlito"/>
              </a:rPr>
              <a:t>impacting </a:t>
            </a:r>
            <a:r>
              <a:rPr sz="2300" spc="-5" dirty="0">
                <a:solidFill>
                  <a:srgbClr val="521A17"/>
                </a:solidFill>
                <a:latin typeface="Carlito"/>
                <a:cs typeface="Carlito"/>
              </a:rPr>
              <a:t>on </a:t>
            </a:r>
            <a:r>
              <a:rPr sz="2300" dirty="0">
                <a:solidFill>
                  <a:srgbClr val="521A17"/>
                </a:solidFill>
                <a:latin typeface="Carlito"/>
                <a:cs typeface="Carlito"/>
              </a:rPr>
              <a:t>the </a:t>
            </a:r>
            <a:r>
              <a:rPr sz="2300" spc="-10" dirty="0">
                <a:solidFill>
                  <a:srgbClr val="521A17"/>
                </a:solidFill>
                <a:latin typeface="Carlito"/>
                <a:cs typeface="Carlito"/>
              </a:rPr>
              <a:t>broader</a:t>
            </a:r>
            <a:r>
              <a:rPr sz="2300" spc="20" dirty="0">
                <a:solidFill>
                  <a:srgbClr val="521A17"/>
                </a:solidFill>
                <a:latin typeface="Carlito"/>
                <a:cs typeface="Carlito"/>
              </a:rPr>
              <a:t> </a:t>
            </a:r>
            <a:r>
              <a:rPr sz="2300" dirty="0">
                <a:solidFill>
                  <a:srgbClr val="521A17"/>
                </a:solidFill>
                <a:latin typeface="Carlito"/>
                <a:cs typeface="Carlito"/>
              </a:rPr>
              <a:t>public</a:t>
            </a:r>
            <a:endParaRPr sz="2300">
              <a:solidFill>
                <a:prstClr val="black"/>
              </a:solidFill>
              <a:latin typeface="Carlito"/>
              <a:cs typeface="Carlito"/>
            </a:endParaRPr>
          </a:p>
          <a:p>
            <a:pPr marL="83185" algn="ctr">
              <a:lnSpc>
                <a:spcPts val="2485"/>
              </a:lnSpc>
              <a:spcBef>
                <a:spcPts val="1655"/>
              </a:spcBef>
            </a:pPr>
            <a:r>
              <a:rPr sz="2300" dirty="0">
                <a:solidFill>
                  <a:srgbClr val="C00000"/>
                </a:solidFill>
                <a:latin typeface="Carlito"/>
                <a:cs typeface="Carlito"/>
              </a:rPr>
              <a:t>WHEREIN</a:t>
            </a:r>
            <a:endParaRPr sz="2300">
              <a:solidFill>
                <a:prstClr val="black"/>
              </a:solidFill>
              <a:latin typeface="Carlito"/>
              <a:cs typeface="Carlito"/>
            </a:endParaRPr>
          </a:p>
          <a:p>
            <a:pPr marL="83185" algn="ctr">
              <a:lnSpc>
                <a:spcPts val="2210"/>
              </a:lnSpc>
            </a:pPr>
            <a:r>
              <a:rPr sz="2300" b="1" dirty="0">
                <a:solidFill>
                  <a:srgbClr val="521A17"/>
                </a:solidFill>
                <a:latin typeface="Carlito"/>
                <a:cs typeface="Carlito"/>
              </a:rPr>
              <a:t>“… a deeply unequal </a:t>
            </a:r>
            <a:r>
              <a:rPr sz="2300" b="1" spc="-5" dirty="0">
                <a:solidFill>
                  <a:srgbClr val="521A17"/>
                </a:solidFill>
                <a:latin typeface="Carlito"/>
                <a:cs typeface="Carlito"/>
              </a:rPr>
              <a:t>society </a:t>
            </a:r>
            <a:r>
              <a:rPr sz="2300" b="1" spc="-20" dirty="0">
                <a:solidFill>
                  <a:srgbClr val="521A17"/>
                </a:solidFill>
                <a:latin typeface="Carlito"/>
                <a:cs typeface="Carlito"/>
              </a:rPr>
              <a:t>like </a:t>
            </a:r>
            <a:r>
              <a:rPr sz="2300" b="1" dirty="0">
                <a:solidFill>
                  <a:srgbClr val="521A17"/>
                </a:solidFill>
                <a:latin typeface="Carlito"/>
                <a:cs typeface="Carlito"/>
              </a:rPr>
              <a:t>South </a:t>
            </a:r>
            <a:r>
              <a:rPr sz="2300" b="1" spc="-5" dirty="0">
                <a:solidFill>
                  <a:srgbClr val="521A17"/>
                </a:solidFill>
                <a:latin typeface="Carlito"/>
                <a:cs typeface="Carlito"/>
              </a:rPr>
              <a:t>Africa, </a:t>
            </a:r>
            <a:r>
              <a:rPr sz="2300" b="1" spc="-15" dirty="0">
                <a:solidFill>
                  <a:srgbClr val="521A17"/>
                </a:solidFill>
                <a:latin typeface="Carlito"/>
                <a:cs typeface="Carlito"/>
              </a:rPr>
              <a:t>any </a:t>
            </a:r>
            <a:r>
              <a:rPr sz="2300" b="1" spc="-5" dirty="0">
                <a:solidFill>
                  <a:srgbClr val="521A17"/>
                </a:solidFill>
                <a:latin typeface="Carlito"/>
                <a:cs typeface="Carlito"/>
              </a:rPr>
              <a:t>policy</a:t>
            </a:r>
            <a:r>
              <a:rPr sz="2300" b="1" spc="25" dirty="0">
                <a:solidFill>
                  <a:srgbClr val="521A17"/>
                </a:solidFill>
                <a:latin typeface="Carlito"/>
                <a:cs typeface="Carlito"/>
              </a:rPr>
              <a:t> </a:t>
            </a:r>
            <a:r>
              <a:rPr sz="2300" b="1" spc="-5" dirty="0">
                <a:solidFill>
                  <a:srgbClr val="521A17"/>
                </a:solidFill>
                <a:latin typeface="Carlito"/>
                <a:cs typeface="Carlito"/>
              </a:rPr>
              <a:t>intervention</a:t>
            </a:r>
            <a:endParaRPr sz="2300">
              <a:solidFill>
                <a:prstClr val="black"/>
              </a:solidFill>
              <a:latin typeface="Carlito"/>
              <a:cs typeface="Carlito"/>
            </a:endParaRPr>
          </a:p>
          <a:p>
            <a:pPr marL="81280" algn="ctr">
              <a:lnSpc>
                <a:spcPts val="2485"/>
              </a:lnSpc>
            </a:pPr>
            <a:r>
              <a:rPr sz="2300" b="1" spc="-5" dirty="0">
                <a:solidFill>
                  <a:srgbClr val="521A17"/>
                </a:solidFill>
                <a:latin typeface="Carlito"/>
                <a:cs typeface="Carlito"/>
              </a:rPr>
              <a:t>will </a:t>
            </a:r>
            <a:r>
              <a:rPr sz="2300" b="1" spc="-15" dirty="0">
                <a:solidFill>
                  <a:srgbClr val="521A17"/>
                </a:solidFill>
                <a:latin typeface="Carlito"/>
                <a:cs typeface="Carlito"/>
              </a:rPr>
              <a:t>have </a:t>
            </a:r>
            <a:r>
              <a:rPr sz="2300" b="1" dirty="0">
                <a:solidFill>
                  <a:srgbClr val="521A17"/>
                </a:solidFill>
                <a:latin typeface="Carlito"/>
                <a:cs typeface="Carlito"/>
              </a:rPr>
              <a:t>unequal</a:t>
            </a:r>
            <a:r>
              <a:rPr sz="2300" b="1" spc="10" dirty="0">
                <a:solidFill>
                  <a:srgbClr val="521A17"/>
                </a:solidFill>
                <a:latin typeface="Carlito"/>
                <a:cs typeface="Carlito"/>
              </a:rPr>
              <a:t> </a:t>
            </a:r>
            <a:r>
              <a:rPr sz="2300" b="1" dirty="0">
                <a:solidFill>
                  <a:srgbClr val="521A17"/>
                </a:solidFill>
                <a:latin typeface="Carlito"/>
                <a:cs typeface="Carlito"/>
              </a:rPr>
              <a:t>impacts!”</a:t>
            </a:r>
            <a:endParaRPr sz="2300">
              <a:solidFill>
                <a:prstClr val="black"/>
              </a:solidFill>
              <a:latin typeface="Carlito"/>
              <a:cs typeface="Carlito"/>
            </a:endParaRPr>
          </a:p>
          <a:p>
            <a:pPr>
              <a:spcBef>
                <a:spcPts val="55"/>
              </a:spcBef>
            </a:pPr>
            <a:endParaRPr>
              <a:solidFill>
                <a:prstClr val="black"/>
              </a:solidFill>
              <a:latin typeface="Carlito"/>
              <a:cs typeface="Carlito"/>
            </a:endParaRPr>
          </a:p>
          <a:p>
            <a:pPr marL="80010" algn="ctr"/>
            <a:r>
              <a:rPr sz="2300" spc="-5" dirty="0">
                <a:solidFill>
                  <a:srgbClr val="C00000"/>
                </a:solidFill>
                <a:latin typeface="Carlito"/>
                <a:cs typeface="Carlito"/>
              </a:rPr>
              <a:t>THEN</a:t>
            </a:r>
            <a:endParaRPr sz="2300">
              <a:solidFill>
                <a:prstClr val="black"/>
              </a:solidFill>
              <a:latin typeface="Carlito"/>
              <a:cs typeface="Carlito"/>
            </a:endParaRPr>
          </a:p>
          <a:p>
            <a:pPr marL="81280" algn="ctr">
              <a:spcBef>
                <a:spcPts val="190"/>
              </a:spcBef>
            </a:pPr>
            <a:r>
              <a:rPr i="1" spc="-10" dirty="0">
                <a:solidFill>
                  <a:srgbClr val="521A17"/>
                </a:solidFill>
                <a:latin typeface="Carlito"/>
                <a:cs typeface="Carlito"/>
              </a:rPr>
              <a:t>following implications must </a:t>
            </a:r>
            <a:r>
              <a:rPr i="1" spc="-5" dirty="0">
                <a:solidFill>
                  <a:srgbClr val="521A17"/>
                </a:solidFill>
                <a:latin typeface="Carlito"/>
                <a:cs typeface="Carlito"/>
              </a:rPr>
              <a:t>be </a:t>
            </a:r>
            <a:r>
              <a:rPr i="1" spc="-20" dirty="0">
                <a:solidFill>
                  <a:srgbClr val="521A17"/>
                </a:solidFill>
                <a:latin typeface="Carlito"/>
                <a:cs typeface="Carlito"/>
              </a:rPr>
              <a:t>taken </a:t>
            </a:r>
            <a:r>
              <a:rPr i="1" spc="-15" dirty="0">
                <a:solidFill>
                  <a:srgbClr val="521A17"/>
                </a:solidFill>
                <a:latin typeface="Carlito"/>
                <a:cs typeface="Carlito"/>
              </a:rPr>
              <a:t>into </a:t>
            </a:r>
            <a:r>
              <a:rPr i="1" spc="-10" dirty="0">
                <a:solidFill>
                  <a:srgbClr val="521A17"/>
                </a:solidFill>
                <a:latin typeface="Carlito"/>
                <a:cs typeface="Carlito"/>
              </a:rPr>
              <a:t>consideration </a:t>
            </a:r>
            <a:r>
              <a:rPr i="1" spc="-5" dirty="0">
                <a:solidFill>
                  <a:srgbClr val="521A17"/>
                </a:solidFill>
                <a:latin typeface="Carlito"/>
                <a:cs typeface="Carlito"/>
              </a:rPr>
              <a:t>is </a:t>
            </a:r>
            <a:r>
              <a:rPr i="1" spc="-10" dirty="0">
                <a:solidFill>
                  <a:srgbClr val="521A17"/>
                </a:solidFill>
                <a:latin typeface="Carlito"/>
                <a:cs typeface="Carlito"/>
              </a:rPr>
              <a:t>assessing</a:t>
            </a:r>
            <a:r>
              <a:rPr i="1" spc="215" dirty="0">
                <a:solidFill>
                  <a:srgbClr val="521A17"/>
                </a:solidFill>
                <a:latin typeface="Carlito"/>
                <a:cs typeface="Carlito"/>
              </a:rPr>
              <a:t> </a:t>
            </a:r>
            <a:r>
              <a:rPr i="1" dirty="0">
                <a:solidFill>
                  <a:srgbClr val="521A17"/>
                </a:solidFill>
                <a:latin typeface="Carlito"/>
                <a:cs typeface="Carlito"/>
              </a:rPr>
              <a:t>impact</a:t>
            </a:r>
            <a:r>
              <a:rPr i="1" dirty="0">
                <a:solidFill>
                  <a:srgbClr val="864515"/>
                </a:solidFill>
                <a:latin typeface="Carlito"/>
                <a:cs typeface="Carlito"/>
              </a:rPr>
              <a:t>:</a:t>
            </a:r>
            <a:endParaRPr>
              <a:solidFill>
                <a:prstClr val="black"/>
              </a:solidFill>
              <a:latin typeface="Carlito"/>
              <a:cs typeface="Carlito"/>
            </a:endParaRPr>
          </a:p>
          <a:p>
            <a:pPr>
              <a:spcBef>
                <a:spcPts val="40"/>
              </a:spcBef>
            </a:pPr>
            <a:endParaRPr sz="2500">
              <a:solidFill>
                <a:prstClr val="black"/>
              </a:solidFill>
              <a:latin typeface="Carlito"/>
              <a:cs typeface="Carlito"/>
            </a:endParaRPr>
          </a:p>
          <a:p>
            <a:pPr marL="295910" marR="500380" indent="-283845">
              <a:lnSpc>
                <a:spcPts val="2020"/>
              </a:lnSpc>
              <a:buSzPct val="78571"/>
              <a:buFont typeface="Wingdings"/>
              <a:buChar char=""/>
              <a:tabLst>
                <a:tab pos="296545" algn="l"/>
              </a:tabLst>
            </a:pPr>
            <a:r>
              <a:rPr sz="2100" spc="-5" dirty="0">
                <a:solidFill>
                  <a:srgbClr val="521A17"/>
                </a:solidFill>
                <a:latin typeface="Carlito"/>
                <a:cs typeface="Carlito"/>
              </a:rPr>
              <a:t>Using </a:t>
            </a:r>
            <a:r>
              <a:rPr sz="2100" spc="-10" dirty="0">
                <a:solidFill>
                  <a:srgbClr val="521A17"/>
                </a:solidFill>
                <a:latin typeface="Carlito"/>
                <a:cs typeface="Carlito"/>
              </a:rPr>
              <a:t>appropriate </a:t>
            </a:r>
            <a:r>
              <a:rPr sz="2100" spc="-5" dirty="0">
                <a:solidFill>
                  <a:srgbClr val="521A17"/>
                </a:solidFill>
                <a:latin typeface="Carlito"/>
                <a:cs typeface="Carlito"/>
              </a:rPr>
              <a:t>evidence </a:t>
            </a:r>
            <a:r>
              <a:rPr sz="2100" spc="-10" dirty="0">
                <a:solidFill>
                  <a:srgbClr val="521A17"/>
                </a:solidFill>
                <a:latin typeface="Carlito"/>
                <a:cs typeface="Carlito"/>
              </a:rPr>
              <a:t>where </a:t>
            </a:r>
            <a:r>
              <a:rPr sz="2100" b="1" spc="-10" dirty="0">
                <a:solidFill>
                  <a:srgbClr val="521A17"/>
                </a:solidFill>
                <a:latin typeface="Carlito"/>
                <a:cs typeface="Carlito"/>
              </a:rPr>
              <a:t>costs </a:t>
            </a:r>
            <a:r>
              <a:rPr sz="2100" b="1" spc="-5" dirty="0">
                <a:solidFill>
                  <a:srgbClr val="521A17"/>
                </a:solidFill>
                <a:latin typeface="Carlito"/>
                <a:cs typeface="Carlito"/>
              </a:rPr>
              <a:t>and benefits </a:t>
            </a:r>
            <a:r>
              <a:rPr sz="2100" b="1" spc="-15" dirty="0">
                <a:solidFill>
                  <a:srgbClr val="521A17"/>
                </a:solidFill>
                <a:latin typeface="Carlito"/>
                <a:cs typeface="Carlito"/>
              </a:rPr>
              <a:t>are </a:t>
            </a:r>
            <a:r>
              <a:rPr sz="2100" b="1" spc="-10" dirty="0">
                <a:solidFill>
                  <a:srgbClr val="521A17"/>
                </a:solidFill>
                <a:latin typeface="Carlito"/>
                <a:cs typeface="Carlito"/>
              </a:rPr>
              <a:t>measured </a:t>
            </a:r>
            <a:r>
              <a:rPr sz="2100" b="1" spc="-15" dirty="0">
                <a:solidFill>
                  <a:srgbClr val="521A17"/>
                </a:solidFill>
                <a:latin typeface="Carlito"/>
                <a:cs typeface="Carlito"/>
              </a:rPr>
              <a:t>for  different </a:t>
            </a:r>
            <a:r>
              <a:rPr sz="2100" b="1" spc="-5" dirty="0">
                <a:solidFill>
                  <a:srgbClr val="521A17"/>
                </a:solidFill>
                <a:latin typeface="Carlito"/>
                <a:cs typeface="Carlito"/>
              </a:rPr>
              <a:t>social </a:t>
            </a:r>
            <a:r>
              <a:rPr sz="2100" b="1" spc="-10" dirty="0">
                <a:solidFill>
                  <a:srgbClr val="521A17"/>
                </a:solidFill>
                <a:latin typeface="Carlito"/>
                <a:cs typeface="Carlito"/>
              </a:rPr>
              <a:t>groups </a:t>
            </a:r>
            <a:r>
              <a:rPr sz="2100" spc="-10" dirty="0">
                <a:solidFill>
                  <a:srgbClr val="521A17"/>
                </a:solidFill>
                <a:latin typeface="Carlito"/>
                <a:cs typeface="Carlito"/>
              </a:rPr>
              <a:t>across </a:t>
            </a:r>
            <a:r>
              <a:rPr sz="2100" spc="-5" dirty="0">
                <a:solidFill>
                  <a:srgbClr val="521A17"/>
                </a:solidFill>
                <a:latin typeface="Carlito"/>
                <a:cs typeface="Carlito"/>
              </a:rPr>
              <a:t>society </a:t>
            </a:r>
            <a:r>
              <a:rPr sz="2100" spc="-20" dirty="0">
                <a:solidFill>
                  <a:srgbClr val="521A17"/>
                </a:solidFill>
                <a:latin typeface="Carlito"/>
                <a:cs typeface="Carlito"/>
              </a:rPr>
              <a:t>for </a:t>
            </a:r>
            <a:r>
              <a:rPr sz="2100" spc="-15" dirty="0">
                <a:solidFill>
                  <a:srgbClr val="521A17"/>
                </a:solidFill>
                <a:latin typeface="Carlito"/>
                <a:cs typeface="Carlito"/>
              </a:rPr>
              <a:t>effective</a:t>
            </a:r>
            <a:r>
              <a:rPr sz="2100" spc="150" dirty="0">
                <a:solidFill>
                  <a:srgbClr val="521A17"/>
                </a:solidFill>
                <a:latin typeface="Carlito"/>
                <a:cs typeface="Carlito"/>
              </a:rPr>
              <a:t> </a:t>
            </a:r>
            <a:r>
              <a:rPr sz="2100" spc="-10" dirty="0">
                <a:solidFill>
                  <a:srgbClr val="521A17"/>
                </a:solidFill>
                <a:latin typeface="Carlito"/>
                <a:cs typeface="Carlito"/>
              </a:rPr>
              <a:t>comparisons</a:t>
            </a:r>
            <a:endParaRPr sz="2100">
              <a:solidFill>
                <a:prstClr val="black"/>
              </a:solidFill>
              <a:latin typeface="Carlito"/>
              <a:cs typeface="Carlito"/>
            </a:endParaRPr>
          </a:p>
          <a:p>
            <a:pPr marL="295910" indent="-283845">
              <a:spcBef>
                <a:spcPts val="105"/>
              </a:spcBef>
              <a:buSzPct val="78571"/>
              <a:buFont typeface="Wingdings"/>
              <a:buChar char=""/>
              <a:tabLst>
                <a:tab pos="296545" algn="l"/>
              </a:tabLst>
            </a:pPr>
            <a:r>
              <a:rPr sz="2100" dirty="0">
                <a:solidFill>
                  <a:srgbClr val="521A17"/>
                </a:solidFill>
                <a:latin typeface="Carlito"/>
                <a:cs typeface="Carlito"/>
              </a:rPr>
              <a:t>A </a:t>
            </a:r>
            <a:r>
              <a:rPr sz="2100" spc="-5" dirty="0">
                <a:solidFill>
                  <a:srgbClr val="521A17"/>
                </a:solidFill>
                <a:latin typeface="Carlito"/>
                <a:cs typeface="Carlito"/>
              </a:rPr>
              <a:t>clear </a:t>
            </a:r>
            <a:r>
              <a:rPr sz="2100" spc="-10" dirty="0">
                <a:solidFill>
                  <a:srgbClr val="521A17"/>
                </a:solidFill>
                <a:latin typeface="Carlito"/>
                <a:cs typeface="Carlito"/>
              </a:rPr>
              <a:t>understanding </a:t>
            </a:r>
            <a:r>
              <a:rPr sz="2100" spc="-5" dirty="0">
                <a:solidFill>
                  <a:srgbClr val="521A17"/>
                </a:solidFill>
                <a:latin typeface="Carlito"/>
                <a:cs typeface="Carlito"/>
              </a:rPr>
              <a:t>of </a:t>
            </a:r>
            <a:r>
              <a:rPr sz="2100" b="1" spc="-10" dirty="0">
                <a:solidFill>
                  <a:srgbClr val="521A17"/>
                </a:solidFill>
                <a:latin typeface="Carlito"/>
                <a:cs typeface="Carlito"/>
              </a:rPr>
              <a:t>“research </a:t>
            </a:r>
            <a:r>
              <a:rPr sz="2100" b="1" spc="5" dirty="0">
                <a:solidFill>
                  <a:srgbClr val="521A17"/>
                </a:solidFill>
                <a:latin typeface="Carlito"/>
                <a:cs typeface="Carlito"/>
              </a:rPr>
              <a:t>impact” </a:t>
            </a:r>
            <a:r>
              <a:rPr sz="2100" spc="-10" dirty="0">
                <a:solidFill>
                  <a:srgbClr val="521A17"/>
                </a:solidFill>
                <a:latin typeface="Carlito"/>
                <a:cs typeface="Carlito"/>
              </a:rPr>
              <a:t>vs </a:t>
            </a:r>
            <a:r>
              <a:rPr sz="2100" b="1" spc="-10" dirty="0">
                <a:solidFill>
                  <a:srgbClr val="521A17"/>
                </a:solidFill>
                <a:latin typeface="Carlito"/>
                <a:cs typeface="Carlito"/>
              </a:rPr>
              <a:t>“societal</a:t>
            </a:r>
            <a:r>
              <a:rPr sz="2100" b="1" spc="20" dirty="0">
                <a:solidFill>
                  <a:srgbClr val="521A17"/>
                </a:solidFill>
                <a:latin typeface="Carlito"/>
                <a:cs typeface="Carlito"/>
              </a:rPr>
              <a:t> </a:t>
            </a:r>
            <a:r>
              <a:rPr sz="2100" b="1" spc="5" dirty="0">
                <a:solidFill>
                  <a:srgbClr val="521A17"/>
                </a:solidFill>
                <a:latin typeface="Carlito"/>
                <a:cs typeface="Carlito"/>
              </a:rPr>
              <a:t>impact”</a:t>
            </a:r>
            <a:endParaRPr sz="2100">
              <a:solidFill>
                <a:prstClr val="black"/>
              </a:solidFill>
              <a:latin typeface="Carlito"/>
              <a:cs typeface="Carlito"/>
            </a:endParaRPr>
          </a:p>
          <a:p>
            <a:pPr marL="295910" marR="5080" indent="-283845">
              <a:lnSpc>
                <a:spcPct val="80000"/>
              </a:lnSpc>
              <a:spcBef>
                <a:spcPts val="605"/>
              </a:spcBef>
              <a:buSzPct val="78571"/>
              <a:buFont typeface="Wingdings"/>
              <a:buChar char=""/>
              <a:tabLst>
                <a:tab pos="296545" algn="l"/>
              </a:tabLst>
            </a:pPr>
            <a:r>
              <a:rPr sz="2100" b="1" spc="-5" dirty="0">
                <a:solidFill>
                  <a:srgbClr val="521A17"/>
                </a:solidFill>
                <a:latin typeface="Carlito"/>
                <a:cs typeface="Carlito"/>
              </a:rPr>
              <a:t>Capacity within </a:t>
            </a:r>
            <a:r>
              <a:rPr sz="2100" b="1" dirty="0">
                <a:solidFill>
                  <a:srgbClr val="521A17"/>
                </a:solidFill>
                <a:latin typeface="Carlito"/>
                <a:cs typeface="Carlito"/>
              </a:rPr>
              <a:t>the public </a:t>
            </a:r>
            <a:r>
              <a:rPr sz="2100" b="1" spc="-5" dirty="0">
                <a:solidFill>
                  <a:srgbClr val="521A17"/>
                </a:solidFill>
                <a:latin typeface="Carlito"/>
                <a:cs typeface="Carlito"/>
              </a:rPr>
              <a:t>sector </a:t>
            </a:r>
            <a:r>
              <a:rPr sz="2100" spc="-10" dirty="0">
                <a:solidFill>
                  <a:srgbClr val="521A17"/>
                </a:solidFill>
                <a:latin typeface="Carlito"/>
                <a:cs typeface="Carlito"/>
              </a:rPr>
              <a:t>to </a:t>
            </a:r>
            <a:r>
              <a:rPr sz="2100" spc="-15" dirty="0">
                <a:solidFill>
                  <a:srgbClr val="521A17"/>
                </a:solidFill>
                <a:latin typeface="Carlito"/>
                <a:cs typeface="Carlito"/>
              </a:rPr>
              <a:t>generate </a:t>
            </a:r>
            <a:r>
              <a:rPr sz="2100" spc="-5" dirty="0">
                <a:solidFill>
                  <a:srgbClr val="521A17"/>
                </a:solidFill>
                <a:latin typeface="Carlito"/>
                <a:cs typeface="Carlito"/>
              </a:rPr>
              <a:t>critical (and missing) evidence  on what does not </a:t>
            </a:r>
            <a:r>
              <a:rPr sz="2100" spc="-10" dirty="0">
                <a:solidFill>
                  <a:srgbClr val="521A17"/>
                </a:solidFill>
                <a:latin typeface="Carlito"/>
                <a:cs typeface="Carlito"/>
              </a:rPr>
              <a:t>work (monitoring </a:t>
            </a:r>
            <a:r>
              <a:rPr sz="2100" dirty="0">
                <a:solidFill>
                  <a:srgbClr val="521A17"/>
                </a:solidFill>
                <a:latin typeface="Carlito"/>
                <a:cs typeface="Carlito"/>
              </a:rPr>
              <a:t>and </a:t>
            </a:r>
            <a:r>
              <a:rPr sz="2100" spc="-10" dirty="0">
                <a:solidFill>
                  <a:srgbClr val="521A17"/>
                </a:solidFill>
                <a:latin typeface="Carlito"/>
                <a:cs typeface="Carlito"/>
              </a:rPr>
              <a:t>evaluating </a:t>
            </a:r>
            <a:r>
              <a:rPr sz="2100" spc="-5" dirty="0">
                <a:solidFill>
                  <a:srgbClr val="521A17"/>
                </a:solidFill>
                <a:latin typeface="Carlito"/>
                <a:cs typeface="Carlito"/>
              </a:rPr>
              <a:t>public policy</a:t>
            </a:r>
            <a:r>
              <a:rPr sz="2100" spc="45" dirty="0">
                <a:solidFill>
                  <a:srgbClr val="521A17"/>
                </a:solidFill>
                <a:latin typeface="Carlito"/>
                <a:cs typeface="Carlito"/>
              </a:rPr>
              <a:t> </a:t>
            </a:r>
            <a:r>
              <a:rPr sz="2100" dirty="0">
                <a:solidFill>
                  <a:srgbClr val="521A17"/>
                </a:solidFill>
                <a:latin typeface="Carlito"/>
                <a:cs typeface="Carlito"/>
              </a:rPr>
              <a:t>and</a:t>
            </a:r>
            <a:endParaRPr sz="2100">
              <a:solidFill>
                <a:prstClr val="black"/>
              </a:solidFill>
              <a:latin typeface="Carlito"/>
              <a:cs typeface="Carlito"/>
            </a:endParaRPr>
          </a:p>
          <a:p>
            <a:pPr marL="295910">
              <a:lnSpc>
                <a:spcPts val="2014"/>
              </a:lnSpc>
            </a:pPr>
            <a:r>
              <a:rPr sz="2100" spc="-10" dirty="0">
                <a:solidFill>
                  <a:srgbClr val="521A17"/>
                </a:solidFill>
                <a:latin typeface="Carlito"/>
                <a:cs typeface="Carlito"/>
              </a:rPr>
              <a:t>interventions across </a:t>
            </a:r>
            <a:r>
              <a:rPr sz="2100" dirty="0">
                <a:solidFill>
                  <a:srgbClr val="521A17"/>
                </a:solidFill>
                <a:latin typeface="Carlito"/>
                <a:cs typeface="Carlito"/>
              </a:rPr>
              <a:t>‘whole </a:t>
            </a:r>
            <a:r>
              <a:rPr sz="2100" spc="-5" dirty="0">
                <a:solidFill>
                  <a:srgbClr val="521A17"/>
                </a:solidFill>
                <a:latin typeface="Carlito"/>
                <a:cs typeface="Carlito"/>
              </a:rPr>
              <a:t>of</a:t>
            </a:r>
            <a:r>
              <a:rPr sz="2100" spc="60" dirty="0">
                <a:solidFill>
                  <a:srgbClr val="521A17"/>
                </a:solidFill>
                <a:latin typeface="Carlito"/>
                <a:cs typeface="Carlito"/>
              </a:rPr>
              <a:t> </a:t>
            </a:r>
            <a:r>
              <a:rPr sz="2100" spc="-5" dirty="0">
                <a:solidFill>
                  <a:srgbClr val="521A17"/>
                </a:solidFill>
                <a:latin typeface="Carlito"/>
                <a:cs typeface="Carlito"/>
              </a:rPr>
              <a:t>government’)</a:t>
            </a:r>
            <a:endParaRPr sz="2100">
              <a:solidFill>
                <a:prstClr val="black"/>
              </a:solidFill>
              <a:latin typeface="Carlito"/>
              <a:cs typeface="Carlito"/>
            </a:endParaRPr>
          </a:p>
        </p:txBody>
      </p:sp>
      <p:sp>
        <p:nvSpPr>
          <p:cNvPr id="3" name="object 3"/>
          <p:cNvSpPr/>
          <p:nvPr/>
        </p:nvSpPr>
        <p:spPr>
          <a:xfrm>
            <a:off x="1524000" y="0"/>
            <a:ext cx="9144000" cy="931544"/>
          </a:xfrm>
          <a:custGeom>
            <a:avLst/>
            <a:gdLst/>
            <a:ahLst/>
            <a:cxnLst/>
            <a:rect l="l" t="t" r="r" b="b"/>
            <a:pathLst>
              <a:path w="9144000" h="931544">
                <a:moveTo>
                  <a:pt x="9144000" y="0"/>
                </a:moveTo>
                <a:lnTo>
                  <a:pt x="0" y="0"/>
                </a:lnTo>
                <a:lnTo>
                  <a:pt x="0" y="931163"/>
                </a:lnTo>
                <a:lnTo>
                  <a:pt x="9144000" y="931163"/>
                </a:lnTo>
                <a:lnTo>
                  <a:pt x="9144000" y="0"/>
                </a:lnTo>
                <a:close/>
              </a:path>
            </a:pathLst>
          </a:custGeom>
          <a:solidFill>
            <a:srgbClr val="F79546"/>
          </a:solidFill>
        </p:spPr>
        <p:txBody>
          <a:bodyPr wrap="square" lIns="0" tIns="0" rIns="0" bIns="0" rtlCol="0"/>
          <a:lstStyle/>
          <a:p>
            <a:endParaRPr>
              <a:solidFill>
                <a:prstClr val="black"/>
              </a:solidFill>
              <a:latin typeface="Calibri"/>
            </a:endParaRPr>
          </a:p>
        </p:txBody>
      </p:sp>
      <p:sp>
        <p:nvSpPr>
          <p:cNvPr id="4" name="object 4"/>
          <p:cNvSpPr txBox="1">
            <a:spLocks noGrp="1"/>
          </p:cNvSpPr>
          <p:nvPr>
            <p:ph type="title"/>
          </p:nvPr>
        </p:nvSpPr>
        <p:spPr>
          <a:xfrm>
            <a:off x="2230019" y="81153"/>
            <a:ext cx="7727315" cy="696595"/>
          </a:xfrm>
          <a:prstGeom prst="rect">
            <a:avLst/>
          </a:prstGeom>
        </p:spPr>
        <p:txBody>
          <a:bodyPr vert="horz" wrap="square" lIns="0" tIns="12700" rIns="0" bIns="0" rtlCol="0">
            <a:spAutoFit/>
          </a:bodyPr>
          <a:lstStyle/>
          <a:p>
            <a:pPr marL="12700">
              <a:spcBef>
                <a:spcPts val="100"/>
              </a:spcBef>
            </a:pPr>
            <a:r>
              <a:rPr spc="-10" dirty="0"/>
              <a:t>Implications </a:t>
            </a:r>
            <a:r>
              <a:rPr dirty="0"/>
              <a:t>arising out </a:t>
            </a:r>
            <a:r>
              <a:rPr spc="-5" dirty="0"/>
              <a:t>of </a:t>
            </a:r>
            <a:r>
              <a:rPr spc="-20" dirty="0"/>
              <a:t>SA</a:t>
            </a:r>
            <a:r>
              <a:rPr spc="20" dirty="0"/>
              <a:t> </a:t>
            </a:r>
            <a:r>
              <a:rPr spc="-10" dirty="0"/>
              <a:t>case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g6efa3314d1_0_7"/>
          <p:cNvSpPr>
            <a:spLocks noGrp="1"/>
          </p:cNvSpPr>
          <p:nvPr>
            <p:ph type="title"/>
          </p:nvPr>
        </p:nvSpPr>
        <p:spPr>
          <a:xfrm>
            <a:off x="2286000" y="762000"/>
            <a:ext cx="7924800" cy="1143000"/>
          </a:xfrm>
          <a:prstGeom prst="roundRect">
            <a:avLst>
              <a:gd name="adj" fmla="val 16667"/>
            </a:avLst>
          </a:prstGeom>
        </p:spPr>
        <p:txBody>
          <a:bodyPr spcFirstLastPara="1" vert="horz" wrap="square" lIns="91425" tIns="45700" rIns="91425" bIns="45700" rtlCol="0" anchor="b" anchorCtr="0">
            <a:noAutofit/>
          </a:bodyPr>
          <a:lstStyle/>
          <a:p>
            <a:pPr>
              <a:spcBef>
                <a:spcPts val="0"/>
              </a:spcBef>
            </a:pPr>
            <a:endParaRPr/>
          </a:p>
        </p:txBody>
      </p:sp>
      <p:sp>
        <p:nvSpPr>
          <p:cNvPr id="130" name="Google Shape;130;g6efa3314d1_0_7"/>
          <p:cNvSpPr txBox="1">
            <a:spLocks noGrp="1"/>
          </p:cNvSpPr>
          <p:nvPr>
            <p:ph type="body" idx="1"/>
          </p:nvPr>
        </p:nvSpPr>
        <p:spPr>
          <a:xfrm>
            <a:off x="2362200" y="2362200"/>
            <a:ext cx="7692900" cy="3724200"/>
          </a:xfrm>
          <a:prstGeom prst="rect">
            <a:avLst/>
          </a:prstGeom>
        </p:spPr>
        <p:txBody>
          <a:bodyPr spcFirstLastPara="1" vert="horz" wrap="square" lIns="91425" tIns="45700" rIns="91425" bIns="45700" rtlCol="0" anchor="t" anchorCtr="0">
            <a:noAutofit/>
          </a:bodyPr>
          <a:lstStyle/>
          <a:p>
            <a:pPr marL="0" indent="0">
              <a:spcBef>
                <a:spcPts val="360"/>
              </a:spcBef>
              <a:buNone/>
            </a:pPr>
            <a:endParaRPr/>
          </a:p>
        </p:txBody>
      </p:sp>
      <p:pic>
        <p:nvPicPr>
          <p:cNvPr id="131" name="Google Shape;131;g6efa3314d1_0_7"/>
          <p:cNvPicPr preferRelativeResize="0"/>
          <p:nvPr/>
        </p:nvPicPr>
        <p:blipFill>
          <a:blip r:embed="rId3">
            <a:alphaModFix/>
          </a:blip>
          <a:stretch>
            <a:fillRect/>
          </a:stretch>
        </p:blipFill>
        <p:spPr>
          <a:xfrm>
            <a:off x="1542526" y="128202"/>
            <a:ext cx="8973075" cy="6729799"/>
          </a:xfrm>
          <a:prstGeom prst="rect">
            <a:avLst/>
          </a:prstGeom>
          <a:noFill/>
          <a:ln>
            <a:noFill/>
          </a:ln>
        </p:spPr>
      </p:pic>
    </p:spTree>
    <p:extLst>
      <p:ext uri="{BB962C8B-B14F-4D97-AF65-F5344CB8AC3E}">
        <p14:creationId xmlns:p14="http://schemas.microsoft.com/office/powerpoint/2010/main" val="933144527"/>
      </p:ext>
    </p:extLst>
  </p:cSld>
  <p:clrMapOvr>
    <a:masterClrMapping/>
  </p:clrMapOvr>
  <mc:AlternateContent xmlns:mc="http://schemas.openxmlformats.org/markup-compatibility/2006" xmlns:p14="http://schemas.microsoft.com/office/powerpoint/2010/main">
    <mc:Choice Requires="p14">
      <p:transition spd="slow" p14:dur="2000" advTm="26979"/>
    </mc:Choice>
    <mc:Fallback xmlns="">
      <p:transition spd="slow" advTm="26979"/>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24001" y="0"/>
            <a:ext cx="9143999" cy="6857998"/>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443890"/>
            <a:ext cx="8825948" cy="3790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br>
              <a:rPr lang="nl-NL" sz="3600" dirty="0">
                <a:latin typeface="Garamond" panose="02020404030301010803" pitchFamily="18" charset="0"/>
              </a:rPr>
            </a:br>
            <a:r>
              <a:rPr lang="nl-NL" sz="6500" b="1" dirty="0" err="1">
                <a:solidFill>
                  <a:srgbClr val="820000"/>
                </a:solidFill>
                <a:latin typeface="Garamond" panose="02020404030301010803" pitchFamily="18" charset="0"/>
              </a:rPr>
              <a:t>Thank</a:t>
            </a:r>
            <a:r>
              <a:rPr lang="nl-NL" sz="6500" b="1" dirty="0">
                <a:solidFill>
                  <a:srgbClr val="820000"/>
                </a:solidFill>
                <a:latin typeface="Garamond" panose="02020404030301010803" pitchFamily="18" charset="0"/>
              </a:rPr>
              <a:t> </a:t>
            </a:r>
            <a:r>
              <a:rPr lang="nl-NL" sz="6500" b="1" dirty="0" err="1">
                <a:solidFill>
                  <a:srgbClr val="820000"/>
                </a:solidFill>
                <a:latin typeface="Garamond" panose="02020404030301010803" pitchFamily="18" charset="0"/>
              </a:rPr>
              <a:t>you</a:t>
            </a:r>
            <a:endParaRPr lang="nl-NL" sz="3600" b="1" dirty="0">
              <a:solidFill>
                <a:srgbClr val="820000"/>
              </a:solidFill>
              <a:latin typeface="Garamond" panose="02020404030301010803" pitchFamily="18" charset="0"/>
            </a:endParaRPr>
          </a:p>
          <a:p>
            <a:pPr algn="ctr">
              <a:spcAft>
                <a:spcPts val="1800"/>
              </a:spcAft>
            </a:pPr>
            <a:endParaRPr lang="nl-NL" sz="6500" b="1" dirty="0">
              <a:solidFill>
                <a:srgbClr val="820000"/>
              </a:solidFill>
              <a:latin typeface="Garamond" panose="02020404030301010803" pitchFamily="18" charset="0"/>
            </a:endParaRPr>
          </a:p>
        </p:txBody>
      </p:sp>
      <p:sp>
        <p:nvSpPr>
          <p:cNvPr id="12" name="Tekstvak 14">
            <a:extLst>
              <a:ext uri="{FF2B5EF4-FFF2-40B4-BE49-F238E27FC236}">
                <a16:creationId xmlns:a16="http://schemas.microsoft.com/office/drawing/2014/main" id="{C38E7DD1-D9CD-47CA-A8DD-E0460029BF1C}"/>
              </a:ext>
            </a:extLst>
          </p:cNvPr>
          <p:cNvSpPr txBox="1"/>
          <p:nvPr/>
        </p:nvSpPr>
        <p:spPr>
          <a:xfrm>
            <a:off x="9620834" y="6234477"/>
            <a:ext cx="2478275" cy="461665"/>
          </a:xfrm>
          <a:prstGeom prst="rect">
            <a:avLst/>
          </a:prstGeom>
          <a:noFill/>
        </p:spPr>
        <p:txBody>
          <a:bodyPr wrap="square" rtlCol="0">
            <a:spAutoFit/>
          </a:bodyPr>
          <a:lstStyle/>
          <a:p>
            <a:pPr algn="r"/>
            <a:r>
              <a:rPr lang="nl-NL" sz="2400" b="1" dirty="0">
                <a:latin typeface="Garamond" panose="02020404030301010803" pitchFamily="18" charset="0"/>
              </a:rPr>
              <a:t>#IOS21</a:t>
            </a:r>
          </a:p>
        </p:txBody>
      </p:sp>
      <p:sp>
        <p:nvSpPr>
          <p:cNvPr id="13" name="Tekstvak 5">
            <a:extLst>
              <a:ext uri="{FF2B5EF4-FFF2-40B4-BE49-F238E27FC236}">
                <a16:creationId xmlns:a16="http://schemas.microsoft.com/office/drawing/2014/main" id="{30182973-CCC1-4A3F-8D83-30B396AE4AEB}"/>
              </a:ext>
            </a:extLst>
          </p:cNvPr>
          <p:cNvSpPr txBox="1">
            <a:spLocks/>
          </p:cNvSpPr>
          <p:nvPr/>
        </p:nvSpPr>
        <p:spPr>
          <a:xfrm>
            <a:off x="4428309" y="-19281"/>
            <a:ext cx="7670800" cy="1077218"/>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Science   </a:t>
            </a:r>
          </a:p>
          <a:p>
            <a:pPr lvl="0" algn="r"/>
            <a:r>
              <a:rPr lang="en-US" sz="2000" dirty="0">
                <a:solidFill>
                  <a:prstClr val="black"/>
                </a:solidFill>
                <a:latin typeface="Garamond" panose="02020404030301010803" pitchFamily="18" charset="0"/>
              </a:rPr>
              <a:t>23-25 June, 2021</a:t>
            </a:r>
          </a:p>
          <a:p>
            <a:pPr lvl="0" algn="r"/>
            <a:endParaRPr lang="en-US" sz="2000" dirty="0">
              <a:solidFill>
                <a:prstClr val="black"/>
              </a:solidFill>
              <a:latin typeface="Garamond" panose="02020404030301010803" pitchFamily="18" charset="0"/>
            </a:endParaRPr>
          </a:p>
        </p:txBody>
      </p:sp>
    </p:spTree>
    <p:extLst>
      <p:ext uri="{BB962C8B-B14F-4D97-AF65-F5344CB8AC3E}">
        <p14:creationId xmlns:p14="http://schemas.microsoft.com/office/powerpoint/2010/main" val="4026446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548BD-5FEB-4E6E-9468-E6322B87B35A}"/>
              </a:ext>
            </a:extLst>
          </p:cNvPr>
          <p:cNvSpPr>
            <a:spLocks noGrp="1"/>
          </p:cNvSpPr>
          <p:nvPr>
            <p:ph type="title"/>
          </p:nvPr>
        </p:nvSpPr>
        <p:spPr/>
        <p:txBody>
          <a:bodyPr/>
          <a:lstStyle/>
          <a:p>
            <a:r>
              <a:rPr lang="en-US" sz="4400" b="1" dirty="0"/>
              <a:t>Why indicators matter</a:t>
            </a:r>
            <a:endParaRPr lang="en-US" dirty="0"/>
          </a:p>
        </p:txBody>
      </p:sp>
      <p:sp>
        <p:nvSpPr>
          <p:cNvPr id="3" name="Content Placeholder 2">
            <a:extLst>
              <a:ext uri="{FF2B5EF4-FFF2-40B4-BE49-F238E27FC236}">
                <a16:creationId xmlns:a16="http://schemas.microsoft.com/office/drawing/2014/main" id="{7EA85AAD-5852-4D83-967E-A06F19C294EA}"/>
              </a:ext>
            </a:extLst>
          </p:cNvPr>
          <p:cNvSpPr>
            <a:spLocks noGrp="1"/>
          </p:cNvSpPr>
          <p:nvPr>
            <p:ph idx="1"/>
          </p:nvPr>
        </p:nvSpPr>
        <p:spPr/>
        <p:txBody>
          <a:bodyPr>
            <a:normAutofit/>
          </a:bodyPr>
          <a:lstStyle/>
          <a:p>
            <a:pPr>
              <a:lnSpc>
                <a:spcPct val="107000"/>
              </a:lnSpc>
              <a:spcBef>
                <a:spcPts val="0"/>
              </a:spcBef>
              <a:spcAft>
                <a:spcPts val="800"/>
              </a:spcAft>
            </a:pPr>
            <a:r>
              <a:rPr lang="en-GB" b="1" dirty="0">
                <a:latin typeface="Times New Roman" panose="02020603050405020304" pitchFamily="18" charset="0"/>
                <a:ea typeface="Calibri" panose="020F0502020204030204" pitchFamily="34" charset="0"/>
                <a:cs typeface="Times New Roman" panose="02020603050405020304" pitchFamily="18" charset="0"/>
              </a:rPr>
              <a:t>Measuring the impact of science is important</a:t>
            </a:r>
          </a:p>
          <a:p>
            <a:pPr marL="0" marR="0">
              <a:lnSpc>
                <a:spcPct val="107000"/>
              </a:lnSpc>
              <a:spcBef>
                <a:spcPts val="0"/>
              </a:spcBef>
              <a:spcAft>
                <a:spcPts val="800"/>
              </a:spcAft>
            </a:pPr>
            <a:r>
              <a:rPr lang="en-GB" dirty="0">
                <a:effectLst/>
                <a:latin typeface="Times New Roman" panose="02020603050405020304" pitchFamily="18" charset="0"/>
                <a:ea typeface="Calibri" panose="020F0502020204030204" pitchFamily="34" charset="0"/>
                <a:cs typeface="Times New Roman" panose="02020603050405020304" pitchFamily="18" charset="0"/>
              </a:rPr>
              <a:t>Identifying how such measurement can be made methodologically </a:t>
            </a:r>
            <a:r>
              <a:rPr lang="en-GB" b="1" dirty="0">
                <a:effectLst/>
                <a:latin typeface="Times New Roman" panose="02020603050405020304" pitchFamily="18" charset="0"/>
                <a:ea typeface="Calibri" panose="020F0502020204030204" pitchFamily="34" charset="0"/>
                <a:cs typeface="Times New Roman" panose="02020603050405020304" pitchFamily="18" charset="0"/>
              </a:rPr>
              <a:t>robust</a:t>
            </a:r>
            <a:r>
              <a:rPr lang="en-GB" dirty="0">
                <a:effectLst/>
                <a:latin typeface="Times New Roman" panose="02020603050405020304" pitchFamily="18" charset="0"/>
                <a:ea typeface="Calibri" panose="020F0502020204030204" pitchFamily="34" charset="0"/>
                <a:cs typeface="Times New Roman" panose="02020603050405020304" pitchFamily="18" charset="0"/>
              </a:rPr>
              <a:t>, globally </a:t>
            </a:r>
            <a:r>
              <a:rPr lang="en-GB" b="1" dirty="0">
                <a:effectLst/>
                <a:latin typeface="Times New Roman" panose="02020603050405020304" pitchFamily="18" charset="0"/>
                <a:ea typeface="Calibri" panose="020F0502020204030204" pitchFamily="34" charset="0"/>
                <a:cs typeface="Times New Roman" panose="02020603050405020304" pitchFamily="18" charset="0"/>
              </a:rPr>
              <a:t>relevant</a:t>
            </a:r>
            <a:r>
              <a:rPr lang="en-GB" dirty="0">
                <a:effectLst/>
                <a:latin typeface="Times New Roman" panose="02020603050405020304" pitchFamily="18" charset="0"/>
                <a:ea typeface="Calibri" panose="020F0502020204030204" pitchFamily="34" charset="0"/>
                <a:cs typeface="Times New Roman" panose="02020603050405020304" pitchFamily="18" charset="0"/>
              </a:rPr>
              <a:t> and practically </a:t>
            </a:r>
            <a:r>
              <a:rPr lang="en-GB" b="1" dirty="0">
                <a:effectLst/>
                <a:latin typeface="Times New Roman" panose="02020603050405020304" pitchFamily="18" charset="0"/>
                <a:ea typeface="Calibri" panose="020F0502020204030204" pitchFamily="34" charset="0"/>
                <a:cs typeface="Times New Roman" panose="02020603050405020304" pitchFamily="18" charset="0"/>
              </a:rPr>
              <a:t>useful</a:t>
            </a:r>
            <a:r>
              <a:rPr lang="en-GB" b="1" dirty="0">
                <a:latin typeface="Times New Roman" panose="02020603050405020304" pitchFamily="18" charset="0"/>
                <a:ea typeface="Calibri" panose="020F0502020204030204" pitchFamily="34" charset="0"/>
                <a:cs typeface="Times New Roman" panose="02020603050405020304" pitchFamily="18" charset="0"/>
              </a:rPr>
              <a:t> </a:t>
            </a:r>
            <a:r>
              <a:rPr lang="en-GB" dirty="0">
                <a:latin typeface="Times New Roman" panose="02020603050405020304" pitchFamily="18" charset="0"/>
                <a:ea typeface="Calibri" panose="020F0502020204030204" pitchFamily="34" charset="0"/>
                <a:cs typeface="Times New Roman" panose="02020603050405020304" pitchFamily="18" charset="0"/>
              </a:rPr>
              <a:t>can be challenging</a:t>
            </a:r>
            <a:r>
              <a:rPr lang="en-GB"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GB" dirty="0">
                <a:latin typeface="Times New Roman" panose="02020603050405020304" pitchFamily="18" charset="0"/>
                <a:ea typeface="Calibri" panose="020F0502020204030204" pitchFamily="34" charset="0"/>
                <a:cs typeface="Times New Roman" panose="02020603050405020304" pitchFamily="18" charset="0"/>
              </a:rPr>
              <a:t>One approach that is often used in this context is </a:t>
            </a:r>
            <a:r>
              <a:rPr lang="en-GB" b="1" dirty="0">
                <a:effectLst/>
                <a:latin typeface="Times New Roman" panose="02020603050405020304" pitchFamily="18" charset="0"/>
                <a:ea typeface="Calibri" panose="020F0502020204030204" pitchFamily="34" charset="0"/>
                <a:cs typeface="Times New Roman" panose="02020603050405020304" pitchFamily="18" charset="0"/>
              </a:rPr>
              <a:t>indicators</a:t>
            </a:r>
            <a:r>
              <a:rPr lang="en-GB" dirty="0">
                <a:effectLst/>
                <a:latin typeface="Times New Roman" panose="02020603050405020304" pitchFamily="18" charset="0"/>
                <a:ea typeface="Calibri" panose="020F0502020204030204" pitchFamily="34" charset="0"/>
                <a:cs typeface="Times New Roman" panose="02020603050405020304" pitchFamily="18" charset="0"/>
              </a:rPr>
              <a:t>, that is, documented measures that can be used to track the outcomes associated with a given intervention or social movement. </a:t>
            </a:r>
          </a:p>
          <a:p>
            <a:pPr marL="0" indent="0">
              <a:buNone/>
            </a:pPr>
            <a:endParaRPr lang="en-US" sz="4000" dirty="0"/>
          </a:p>
        </p:txBody>
      </p:sp>
    </p:spTree>
    <p:extLst>
      <p:ext uri="{BB962C8B-B14F-4D97-AF65-F5344CB8AC3E}">
        <p14:creationId xmlns:p14="http://schemas.microsoft.com/office/powerpoint/2010/main" val="2873442688"/>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ECD_English_white">
  <a:themeElements>
    <a:clrScheme name="OECD white">
      <a:dk1>
        <a:srgbClr val="727272"/>
      </a:dk1>
      <a:lt1>
        <a:sysClr val="window" lastClr="FFFFFF"/>
      </a:lt1>
      <a:dk2>
        <a:srgbClr val="006299"/>
      </a:dk2>
      <a:lt2>
        <a:srgbClr val="E6E6E6"/>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ECD">
      <a:majorFont>
        <a:latin typeface="Arial"/>
        <a:ea typeface=""/>
        <a:cs typeface=""/>
      </a:majorFont>
      <a:minorFont>
        <a:latin typeface="Georgia"/>
        <a:ea typeface=""/>
        <a:cs typeface=""/>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Models, Approaches, &amp; Lessosns for the Development of a Research Impact Agenda</Template>
  <TotalTime>17</TotalTime>
  <Words>4987</Words>
  <Application>Microsoft Office PowerPoint</Application>
  <PresentationFormat>Breedbeeld</PresentationFormat>
  <Paragraphs>767</Paragraphs>
  <Slides>81</Slides>
  <Notes>19</Notes>
  <HiddenSlides>4</HiddenSlides>
  <MMClips>0</MMClips>
  <ScaleCrop>false</ScaleCrop>
  <HeadingPairs>
    <vt:vector size="6" baseType="variant">
      <vt:variant>
        <vt:lpstr>Gebruikte lettertypen</vt:lpstr>
      </vt:variant>
      <vt:variant>
        <vt:i4>16</vt:i4>
      </vt:variant>
      <vt:variant>
        <vt:lpstr>Thema</vt:lpstr>
      </vt:variant>
      <vt:variant>
        <vt:i4>4</vt:i4>
      </vt:variant>
      <vt:variant>
        <vt:lpstr>Diatitels</vt:lpstr>
      </vt:variant>
      <vt:variant>
        <vt:i4>81</vt:i4>
      </vt:variant>
    </vt:vector>
  </HeadingPairs>
  <TitlesOfParts>
    <vt:vector size="101" baseType="lpstr">
      <vt:lpstr>ＭＳ Ｐゴシック</vt:lpstr>
      <vt:lpstr>SimSun</vt:lpstr>
      <vt:lpstr>Arial</vt:lpstr>
      <vt:lpstr>Calibri</vt:lpstr>
      <vt:lpstr>Calibri Light</vt:lpstr>
      <vt:lpstr>Cambria</vt:lpstr>
      <vt:lpstr>Carlito</vt:lpstr>
      <vt:lpstr>Cordia New</vt:lpstr>
      <vt:lpstr>Gadugi</vt:lpstr>
      <vt:lpstr>Garamond</vt:lpstr>
      <vt:lpstr>Georgia</vt:lpstr>
      <vt:lpstr>Helvetica 65 Medium</vt:lpstr>
      <vt:lpstr>Source Sans Pro</vt:lpstr>
      <vt:lpstr>Symbol</vt:lpstr>
      <vt:lpstr>Times New Roman</vt:lpstr>
      <vt:lpstr>Wingdings</vt:lpstr>
      <vt:lpstr>Kantoorthema</vt:lpstr>
      <vt:lpstr>Office Theme</vt:lpstr>
      <vt:lpstr>OECD_English_white</vt:lpstr>
      <vt:lpstr>1_Office Theme</vt:lpstr>
      <vt:lpstr>PowerPoint-presentatie</vt:lpstr>
      <vt:lpstr>PowerPoint-presentatie</vt:lpstr>
      <vt:lpstr>PowerPoint-presentatie</vt:lpstr>
      <vt:lpstr>PowerPoint-presentatie</vt:lpstr>
      <vt:lpstr>PowerPoint-presentatie</vt:lpstr>
      <vt:lpstr>Current work</vt:lpstr>
      <vt:lpstr>PowerPoint-presentatie</vt:lpstr>
      <vt:lpstr>PowerPoint-presentatie</vt:lpstr>
      <vt:lpstr>Why indicators matter</vt:lpstr>
      <vt:lpstr>Key challenges in assessment beyond bibliometrics</vt:lpstr>
      <vt:lpstr>Key challenges in assessment beyond bibliometrics</vt:lpstr>
      <vt:lpstr>PowerPoint-presentatie</vt:lpstr>
      <vt:lpstr>PowerPoint-presentatie</vt:lpstr>
      <vt:lpstr>PowerPoint-presentatie</vt:lpstr>
      <vt:lpstr>Priority areas for 4-yearly monitoring process</vt:lpstr>
      <vt:lpstr>PowerPoint-presentatie</vt:lpstr>
      <vt:lpstr>Levels of measurement</vt:lpstr>
      <vt:lpstr>Levels of measurement: Member State</vt:lpstr>
      <vt:lpstr>Levels of measurement: RFOs</vt:lpstr>
      <vt:lpstr>Levels of measurement: RPOs</vt:lpstr>
      <vt:lpstr>Levels of measurement: Researchers</vt:lpstr>
      <vt:lpstr>Levels of measurement: Public</vt:lpstr>
      <vt:lpstr>Overall approach</vt:lpstr>
      <vt:lpstr>Indicator Framework for 10 Priority Areas of the UNESCO Recommendation on Science and Scientific Researchers </vt:lpstr>
      <vt:lpstr>UNESCO Recommendation on Science &amp; Scientific Researchers</vt:lpstr>
      <vt:lpstr>UNESCO Recommendation on Science and Scientific Researchers:  Gathering information</vt:lpstr>
      <vt:lpstr>PowerPoint-presentatie</vt:lpstr>
      <vt:lpstr>EXAMPLE – Gathering relevant information on measures and indicators for Key Priority Area 2</vt:lpstr>
      <vt:lpstr>Surveys designed for subject matter experts on science, research and innovation policy within the Member State</vt:lpstr>
      <vt:lpstr>Surveys designed for subject matter experts on science, research and innovation policy within the Member State</vt:lpstr>
      <vt:lpstr>Surveys designed for subject matter experts on science, research and innovation policy within the Member State</vt:lpstr>
      <vt:lpstr>Surveys designed for subject matter experts on science, research and innovation policy within the Member State</vt:lpstr>
      <vt:lpstr>Conclusion</vt:lpstr>
      <vt:lpstr>UNESCO Recommendation on Science &amp; Scientific Researchers</vt:lpstr>
      <vt:lpstr>UNESCO Recommendation on Science and Scientific Reseachers: Using existing evidence</vt:lpstr>
      <vt:lpstr>PowerPoint-presentatie</vt:lpstr>
      <vt:lpstr>Data sources – General Public level of evidence</vt:lpstr>
      <vt:lpstr>PowerPoint-presentatie</vt:lpstr>
      <vt:lpstr>PowerPoint-presentatie</vt:lpstr>
      <vt:lpstr>Data sources – Public level</vt:lpstr>
      <vt:lpstr>Data sources – Research Staff level of evidence</vt:lpstr>
      <vt:lpstr>PowerPoint-presentatie</vt:lpstr>
      <vt:lpstr>EXAMPLES - General Public level of evidence</vt:lpstr>
      <vt:lpstr>Examples of General Public level indicators</vt:lpstr>
      <vt:lpstr>EXAMPLES - General Public level of evidence</vt:lpstr>
      <vt:lpstr>EXAMPLES – Research staff level of evidence</vt:lpstr>
      <vt:lpstr>Global Researcher Survey Results (rring.eu) Responsive to Societal Needs</vt:lpstr>
      <vt:lpstr>PowerPoint-presentatie</vt:lpstr>
      <vt:lpstr>PowerPoint-presentatie</vt:lpstr>
      <vt:lpstr>Evaluation OF science beyond bibliometrics</vt:lpstr>
      <vt:lpstr>What is research impact? A consultant’s view</vt:lpstr>
      <vt:lpstr>What is research impact? UK academic, policy maker &amp; funder view</vt:lpstr>
      <vt:lpstr>The complexity of impact  – no linear model!</vt:lpstr>
      <vt:lpstr>Four main groups of impacts to be considered</vt:lpstr>
      <vt:lpstr>R&amp;D influence on productivity</vt:lpstr>
      <vt:lpstr>Impact on societal challenges Example: Biotechnology impact on the SDGs</vt:lpstr>
      <vt:lpstr>A measurement problem</vt:lpstr>
      <vt:lpstr>Societal impact of science measured by a case study method</vt:lpstr>
      <vt:lpstr>The impact of UK research is global</vt:lpstr>
      <vt:lpstr>The distribution of impacts varies according to discipline</vt:lpstr>
      <vt:lpstr>Impact and value of research on clinical practice and health gain</vt:lpstr>
      <vt:lpstr>Impact in terms of spin-outs, patents and licences</vt:lpstr>
      <vt:lpstr>Impact on public policy and parliamentary debate</vt:lpstr>
      <vt:lpstr>Human capital: Social scientists are critical for service sectors, Engineers for manufacturing</vt:lpstr>
      <vt:lpstr>Science, Technology and Innovation Policies   – Assessment framework </vt:lpstr>
      <vt:lpstr>Scoring of initiatives enables effective policy benchmarking tool</vt:lpstr>
      <vt:lpstr>Illustration of detailed description for scoring the strategic approach to innovation</vt:lpstr>
      <vt:lpstr>An interactive, inclusive and iterative process allows for learning by all stakeholders in the process</vt:lpstr>
      <vt:lpstr>Results</vt:lpstr>
      <vt:lpstr>PowerPoint-presentatie</vt:lpstr>
      <vt:lpstr>PowerPoint-presentatie</vt:lpstr>
      <vt:lpstr>SOCIO-ECONOMIC  IMPACT ASSESSMENT  SYSTEM – SOUTH  AFRICA</vt:lpstr>
      <vt:lpstr>SEIAS – Socio Economic Impact Assessment System</vt:lpstr>
      <vt:lpstr>Contextualizing impact</vt:lpstr>
      <vt:lpstr>PowerPoint-presentatie</vt:lpstr>
      <vt:lpstr>PowerPoint-presentatie</vt:lpstr>
      <vt:lpstr>System of assessing impact</vt:lpstr>
      <vt:lpstr>Focus on societal impact</vt:lpstr>
      <vt:lpstr>Implications arising out of SA case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Youssef Ramadan</dc:creator>
  <cp:lastModifiedBy>Youssef Ramadan</cp:lastModifiedBy>
  <cp:revision>2</cp:revision>
  <dcterms:created xsi:type="dcterms:W3CDTF">2021-06-29T14:08:54Z</dcterms:created>
  <dcterms:modified xsi:type="dcterms:W3CDTF">2021-06-29T14:26:50Z</dcterms:modified>
</cp:coreProperties>
</file>